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14"/>
  </p:notesMasterIdLst>
  <p:sldIdLst>
    <p:sldId id="269" r:id="rId3"/>
    <p:sldId id="338" r:id="rId4"/>
    <p:sldId id="321" r:id="rId5"/>
    <p:sldId id="322" r:id="rId6"/>
    <p:sldId id="325" r:id="rId7"/>
    <p:sldId id="323" r:id="rId8"/>
    <p:sldId id="334" r:id="rId9"/>
    <p:sldId id="257" r:id="rId10"/>
    <p:sldId id="336" r:id="rId11"/>
    <p:sldId id="375" r:id="rId12"/>
    <p:sldId id="259" r:id="rId13"/>
    <p:sldId id="335" r:id="rId14"/>
    <p:sldId id="328" r:id="rId15"/>
    <p:sldId id="260" r:id="rId16"/>
    <p:sldId id="327" r:id="rId17"/>
    <p:sldId id="261" r:id="rId18"/>
    <p:sldId id="278" r:id="rId19"/>
    <p:sldId id="374" r:id="rId20"/>
    <p:sldId id="332" r:id="rId21"/>
    <p:sldId id="329" r:id="rId22"/>
    <p:sldId id="347" r:id="rId23"/>
    <p:sldId id="262" r:id="rId24"/>
    <p:sldId id="370" r:id="rId25"/>
    <p:sldId id="350" r:id="rId26"/>
    <p:sldId id="352" r:id="rId27"/>
    <p:sldId id="351" r:id="rId28"/>
    <p:sldId id="361" r:id="rId29"/>
    <p:sldId id="265" r:id="rId30"/>
    <p:sldId id="296" r:id="rId31"/>
    <p:sldId id="339" r:id="rId32"/>
    <p:sldId id="365" r:id="rId33"/>
    <p:sldId id="341" r:id="rId34"/>
    <p:sldId id="364" r:id="rId35"/>
    <p:sldId id="266" r:id="rId36"/>
    <p:sldId id="367" r:id="rId37"/>
    <p:sldId id="263" r:id="rId38"/>
    <p:sldId id="279" r:id="rId39"/>
    <p:sldId id="343" r:id="rId40"/>
    <p:sldId id="346" r:id="rId41"/>
    <p:sldId id="344" r:id="rId42"/>
    <p:sldId id="345" r:id="rId43"/>
    <p:sldId id="281" r:id="rId44"/>
    <p:sldId id="369" r:id="rId45"/>
    <p:sldId id="371" r:id="rId46"/>
    <p:sldId id="292" r:id="rId47"/>
    <p:sldId id="366" r:id="rId48"/>
    <p:sldId id="293" r:id="rId49"/>
    <p:sldId id="377" r:id="rId50"/>
    <p:sldId id="318" r:id="rId51"/>
    <p:sldId id="286" r:id="rId52"/>
    <p:sldId id="294" r:id="rId53"/>
    <p:sldId id="287" r:id="rId54"/>
    <p:sldId id="288" r:id="rId55"/>
    <p:sldId id="289" r:id="rId56"/>
    <p:sldId id="368" r:id="rId57"/>
    <p:sldId id="319" r:id="rId58"/>
    <p:sldId id="360" r:id="rId59"/>
    <p:sldId id="326" r:id="rId60"/>
    <p:sldId id="358" r:id="rId61"/>
    <p:sldId id="295" r:id="rId62"/>
    <p:sldId id="268" r:id="rId63"/>
    <p:sldId id="337" r:id="rId64"/>
    <p:sldId id="273" r:id="rId65"/>
    <p:sldId id="274" r:id="rId66"/>
    <p:sldId id="271" r:id="rId67"/>
    <p:sldId id="320" r:id="rId68"/>
    <p:sldId id="348" r:id="rId69"/>
    <p:sldId id="342" r:id="rId70"/>
    <p:sldId id="280" r:id="rId71"/>
    <p:sldId id="349" r:id="rId72"/>
    <p:sldId id="283" r:id="rId73"/>
    <p:sldId id="363" r:id="rId74"/>
    <p:sldId id="290" r:id="rId75"/>
    <p:sldId id="312" r:id="rId76"/>
    <p:sldId id="310" r:id="rId77"/>
    <p:sldId id="311" r:id="rId78"/>
    <p:sldId id="305" r:id="rId79"/>
    <p:sldId id="300" r:id="rId80"/>
    <p:sldId id="301" r:id="rId81"/>
    <p:sldId id="333" r:id="rId82"/>
    <p:sldId id="306" r:id="rId83"/>
    <p:sldId id="307" r:id="rId84"/>
    <p:sldId id="308" r:id="rId85"/>
    <p:sldId id="309" r:id="rId86"/>
    <p:sldId id="330" r:id="rId87"/>
    <p:sldId id="331" r:id="rId88"/>
    <p:sldId id="357" r:id="rId89"/>
    <p:sldId id="316" r:id="rId90"/>
    <p:sldId id="317" r:id="rId91"/>
    <p:sldId id="315" r:id="rId92"/>
    <p:sldId id="313" r:id="rId93"/>
    <p:sldId id="298" r:id="rId94"/>
    <p:sldId id="303" r:id="rId95"/>
    <p:sldId id="304" r:id="rId96"/>
    <p:sldId id="297" r:id="rId97"/>
    <p:sldId id="299" r:id="rId98"/>
    <p:sldId id="302" r:id="rId99"/>
    <p:sldId id="314" r:id="rId100"/>
    <p:sldId id="340" r:id="rId101"/>
    <p:sldId id="291" r:id="rId102"/>
    <p:sldId id="353" r:id="rId103"/>
    <p:sldId id="354" r:id="rId104"/>
    <p:sldId id="356" r:id="rId105"/>
    <p:sldId id="355" r:id="rId106"/>
    <p:sldId id="359" r:id="rId107"/>
    <p:sldId id="275" r:id="rId108"/>
    <p:sldId id="376" r:id="rId109"/>
    <p:sldId id="284" r:id="rId110"/>
    <p:sldId id="285" r:id="rId111"/>
    <p:sldId id="372" r:id="rId112"/>
    <p:sldId id="324" r:id="rId113"/>
  </p:sldIdLst>
  <p:sldSz cx="12192000" cy="6858000"/>
  <p:notesSz cx="6858000" cy="9144000"/>
  <p:embeddedFontLst>
    <p:embeddedFont>
      <p:font typeface="Arial Black" panose="020B0A04020102020204" pitchFamily="34" charset="0"/>
      <p:bold r:id="rId115"/>
    </p:embeddedFont>
    <p:embeddedFont>
      <p:font typeface="Arial Black" panose="020B0A04020102020204" pitchFamily="34" charset="0"/>
      <p:bold r:id="rId115"/>
    </p:embeddedFont>
    <p:embeddedFont>
      <p:font typeface="Calibri" panose="020F0502020204030204" pitchFamily="34" charset="0"/>
      <p:regular r:id="rId116"/>
      <p:bold r:id="rId117"/>
      <p:italic r:id="rId118"/>
      <p:boldItalic r:id="rId119"/>
    </p:embeddedFont>
    <p:embeddedFont>
      <p:font typeface="Calibri Light" panose="020F0302020204030204" pitchFamily="34" charset="0"/>
      <p:regular r:id="rId120"/>
      <p:italic r:id="rId121"/>
    </p:embeddedFont>
    <p:embeddedFont>
      <p:font typeface="Raleway" pitchFamily="2" charset="0"/>
      <p:regular r:id="rId122"/>
      <p:bold r:id="rId123"/>
      <p:italic r:id="rId124"/>
      <p:boldItalic r:id="rId125"/>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schnitt 1" id="{5B281471-82F0-4A1C-AB1C-48864E2BB566}">
          <p14:sldIdLst>
            <p14:sldId id="269"/>
            <p14:sldId id="338"/>
          </p14:sldIdLst>
        </p14:section>
        <p14:section name="Abschnitt 2" id="{12058029-1E97-4CAA-8295-9D002F9B564A}">
          <p14:sldIdLst/>
        </p14:section>
        <p14:section name="Abschnitt 3" id="{ED5F8749-543C-491E-9A71-4849F96A9F80}">
          <p14:sldIdLst>
            <p14:sldId id="321"/>
            <p14:sldId id="322"/>
            <p14:sldId id="325"/>
          </p14:sldIdLst>
        </p14:section>
        <p14:section name="Abschnitt 4" id="{6BF3505A-8456-4B9D-BB01-313BEC86E284}">
          <p14:sldIdLst>
            <p14:sldId id="323"/>
            <p14:sldId id="334"/>
          </p14:sldIdLst>
        </p14:section>
        <p14:section name="Abschnitt 5" id="{55C87169-5CAB-418F-9E68-DDB6F8FFD332}">
          <p14:sldIdLst>
            <p14:sldId id="257"/>
            <p14:sldId id="336"/>
            <p14:sldId id="375"/>
          </p14:sldIdLst>
        </p14:section>
        <p14:section name="Abschnitt 6" id="{9F6CFEA4-0867-4533-A344-ABB75CB58175}">
          <p14:sldIdLst>
            <p14:sldId id="259"/>
            <p14:sldId id="335"/>
          </p14:sldIdLst>
        </p14:section>
        <p14:section name="Abschnitt 7" id="{9E926D1D-6406-4E20-9077-227EF58B415F}">
          <p14:sldIdLst>
            <p14:sldId id="328"/>
          </p14:sldIdLst>
        </p14:section>
        <p14:section name="Abschnitt 8" id="{32DF28C6-40F4-4A69-8F90-DBD609352851}">
          <p14:sldIdLst>
            <p14:sldId id="260"/>
          </p14:sldIdLst>
        </p14:section>
        <p14:section name="Abschnitt 9" id="{7E09CF2C-0774-4F40-836C-8A1DE213C174}">
          <p14:sldIdLst>
            <p14:sldId id="327"/>
          </p14:sldIdLst>
        </p14:section>
        <p14:section name="Abschnitt 10" id="{6AFC6C78-BB82-447B-A803-A90640CD2E55}">
          <p14:sldIdLst>
            <p14:sldId id="261"/>
          </p14:sldIdLst>
        </p14:section>
        <p14:section name="Abschnitt 11" id="{5F209E0F-6B54-4874-B3BE-463C3101BDD4}">
          <p14:sldIdLst>
            <p14:sldId id="278"/>
            <p14:sldId id="374"/>
            <p14:sldId id="332"/>
            <p14:sldId id="329"/>
            <p14:sldId id="347"/>
          </p14:sldIdLst>
        </p14:section>
        <p14:section name="Abschnitt 12" id="{406F0703-F25E-4EF7-B7D6-4F67A43BA502}">
          <p14:sldIdLst>
            <p14:sldId id="262"/>
            <p14:sldId id="370"/>
            <p14:sldId id="350"/>
            <p14:sldId id="352"/>
            <p14:sldId id="351"/>
            <p14:sldId id="361"/>
          </p14:sldIdLst>
        </p14:section>
        <p14:section name="Abschnitt 13" id="{53EE9CC0-17E4-42E6-B912-A940253D5F11}">
          <p14:sldIdLst>
            <p14:sldId id="265"/>
            <p14:sldId id="296"/>
            <p14:sldId id="339"/>
            <p14:sldId id="365"/>
            <p14:sldId id="341"/>
            <p14:sldId id="364"/>
          </p14:sldIdLst>
        </p14:section>
        <p14:section name="Abschnitt 14" id="{4D07696B-B6DC-48B0-8870-7A22E08BBB36}">
          <p14:sldIdLst>
            <p14:sldId id="266"/>
            <p14:sldId id="367"/>
          </p14:sldIdLst>
        </p14:section>
        <p14:section name="Abschnitt 15" id="{E523A340-72CD-45AB-B80F-7E54EBD68D95}">
          <p14:sldIdLst>
            <p14:sldId id="263"/>
            <p14:sldId id="279"/>
            <p14:sldId id="343"/>
            <p14:sldId id="346"/>
            <p14:sldId id="344"/>
            <p14:sldId id="345"/>
          </p14:sldIdLst>
        </p14:section>
        <p14:section name="Abschnitt 16" id="{41A7D0D5-4612-4EFD-B594-DAD721D4746C}">
          <p14:sldIdLst>
            <p14:sldId id="281"/>
            <p14:sldId id="369"/>
            <p14:sldId id="371"/>
            <p14:sldId id="292"/>
            <p14:sldId id="366"/>
            <p14:sldId id="293"/>
            <p14:sldId id="377"/>
            <p14:sldId id="318"/>
            <p14:sldId id="286"/>
            <p14:sldId id="294"/>
            <p14:sldId id="287"/>
            <p14:sldId id="288"/>
            <p14:sldId id="289"/>
            <p14:sldId id="368"/>
            <p14:sldId id="319"/>
            <p14:sldId id="360"/>
            <p14:sldId id="326"/>
            <p14:sldId id="358"/>
            <p14:sldId id="295"/>
            <p14:sldId id="268"/>
            <p14:sldId id="337"/>
          </p14:sldIdLst>
        </p14:section>
        <p14:section name="Abschnitt 18" id="{58DDF5E6-61ED-4DBA-8D35-B9620C5386D4}">
          <p14:sldIdLst/>
        </p14:section>
        <p14:section name="Abschnitt 19" id="{BF1132A7-347A-4D0A-A411-5CD07CCFE19A}">
          <p14:sldIdLst>
            <p14:sldId id="273"/>
          </p14:sldIdLst>
        </p14:section>
        <p14:section name="Abschnitt 20" id="{213F8F8B-FCFA-4F9D-9F6A-1F44F80AD82C}">
          <p14:sldIdLst>
            <p14:sldId id="274"/>
          </p14:sldIdLst>
        </p14:section>
        <p14:section name="Abschnitt 21" id="{5F0E2985-A31B-449F-8AD5-2AA9753F487A}">
          <p14:sldIdLst>
            <p14:sldId id="271"/>
            <p14:sldId id="320"/>
            <p14:sldId id="348"/>
            <p14:sldId id="342"/>
            <p14:sldId id="280"/>
            <p14:sldId id="349"/>
            <p14:sldId id="283"/>
            <p14:sldId id="363"/>
            <p14:sldId id="290"/>
            <p14:sldId id="312"/>
            <p14:sldId id="310"/>
            <p14:sldId id="311"/>
            <p14:sldId id="305"/>
            <p14:sldId id="300"/>
            <p14:sldId id="301"/>
            <p14:sldId id="333"/>
            <p14:sldId id="306"/>
            <p14:sldId id="307"/>
            <p14:sldId id="308"/>
            <p14:sldId id="309"/>
            <p14:sldId id="330"/>
            <p14:sldId id="331"/>
            <p14:sldId id="357"/>
            <p14:sldId id="316"/>
            <p14:sldId id="317"/>
            <p14:sldId id="315"/>
            <p14:sldId id="313"/>
            <p14:sldId id="298"/>
            <p14:sldId id="303"/>
            <p14:sldId id="304"/>
            <p14:sldId id="297"/>
            <p14:sldId id="299"/>
            <p14:sldId id="302"/>
            <p14:sldId id="314"/>
            <p14:sldId id="340"/>
            <p14:sldId id="291"/>
            <p14:sldId id="353"/>
            <p14:sldId id="354"/>
            <p14:sldId id="356"/>
            <p14:sldId id="355"/>
            <p14:sldId id="359"/>
            <p14:sldId id="275"/>
            <p14:sldId id="376"/>
            <p14:sldId id="284"/>
            <p14:sldId id="285"/>
            <p14:sldId id="372"/>
          </p14:sldIdLst>
        </p14:section>
        <p14:section name="Abschnitt 24" id="{6F1DC210-3DC7-43A4-8CB8-02DB4E6057C4}">
          <p14:sldIdLst>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400"/>
    <a:srgbClr val="FFC000"/>
    <a:srgbClr val="003399"/>
    <a:srgbClr val="FF0000"/>
    <a:srgbClr val="C00000"/>
    <a:srgbClr val="0078B8"/>
    <a:srgbClr val="000000"/>
    <a:srgbClr val="FF9900"/>
    <a:srgbClr val="FFFF00"/>
    <a:srgbClr val="5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613" autoAdjust="0"/>
    <p:restoredTop sz="86913" autoAdjust="0"/>
  </p:normalViewPr>
  <p:slideViewPr>
    <p:cSldViewPr snapToGrid="0">
      <p:cViewPr varScale="1">
        <p:scale>
          <a:sx n="100" d="100"/>
          <a:sy n="100" d="100"/>
        </p:scale>
        <p:origin x="1218"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3.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9.fntdata"/><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font" Target="fonts/font4.fntdata"/><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2.fntdata"/><Relationship Id="rId124" Type="http://schemas.openxmlformats.org/officeDocument/2006/relationships/font" Target="fonts/font10.fntdata"/><Relationship Id="rId12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19" Type="http://schemas.openxmlformats.org/officeDocument/2006/relationships/font" Target="fonts/font5.fntdata"/><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6.fntdata"/><Relationship Id="rId125"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font" Target="fonts/font1.fntdata"/><Relationship Id="rId61" Type="http://schemas.openxmlformats.org/officeDocument/2006/relationships/slide" Target="slides/slide59.xml"/><Relationship Id="rId82" Type="http://schemas.openxmlformats.org/officeDocument/2006/relationships/slide" Target="slides/slide80.xml"/></Relationships>
</file>

<file path=ppt/diagrams/_rels/data1.xml.rels><?xml version="1.0" encoding="UTF-8" standalone="yes"?>
<Relationships xmlns="http://schemas.openxmlformats.org/package/2006/relationships"><Relationship Id="rId3" Type="http://schemas.openxmlformats.org/officeDocument/2006/relationships/hyperlink" Target="https://link.springer.com/article/10.1007/s00120-023-02029-0" TargetMode="External"/><Relationship Id="rId2" Type="http://schemas.openxmlformats.org/officeDocument/2006/relationships/hyperlink" Target="https://link.springer.com/article/10.1007/s15015-021-3779-6" TargetMode="External"/><Relationship Id="rId1" Type="http://schemas.openxmlformats.org/officeDocument/2006/relationships/hyperlink" Target="https://link.springer.com/article/10.1007/s00120-022-01788-6"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CE0FBD-2B99-40F6-A764-8BD91C86297A}" type="doc">
      <dgm:prSet loTypeId="urn:microsoft.com/office/officeart/2005/8/layout/radial3" loCatId="relationship" qsTypeId="urn:microsoft.com/office/officeart/2005/8/quickstyle/3d4" qsCatId="3D" csTypeId="urn:microsoft.com/office/officeart/2005/8/colors/colorful1" csCatId="colorful" phldr="1"/>
      <dgm:spPr/>
      <dgm:t>
        <a:bodyPr/>
        <a:lstStyle/>
        <a:p>
          <a:endParaRPr lang="de-DE"/>
        </a:p>
      </dgm:t>
    </dgm:pt>
    <dgm:pt modelId="{8708655D-3BCE-4E4D-9D98-3D0B3440D5EC}">
      <dgm:prSet phldrT="[Text]" custT="1"/>
      <dgm:spPr>
        <a:solidFill>
          <a:srgbClr val="FF0000">
            <a:alpha val="49804"/>
          </a:srgbClr>
        </a:solidFill>
      </dgm:spPr>
      <dgm:t>
        <a:bodyPr/>
        <a:lstStyle/>
        <a:p>
          <a:r>
            <a:rPr lang="de-DE" sz="2000">
              <a:solidFill>
                <a:srgbClr val="FFFF00"/>
              </a:solidFill>
              <a:effectLst>
                <a:outerShdw blurRad="38100" dist="38100" dir="2700000" algn="tl">
                  <a:srgbClr val="000000">
                    <a:alpha val="43137"/>
                  </a:srgbClr>
                </a:outerShdw>
              </a:effectLst>
              <a:latin typeface="Arial Black" panose="020B0A04020102020204" pitchFamily="34" charset="0"/>
            </a:rPr>
            <a:t>mPC</a:t>
          </a:r>
        </a:p>
        <a:p>
          <a:r>
            <a:rPr lang="de-DE" sz="2000">
              <a:solidFill>
                <a:srgbClr val="FFFF00"/>
              </a:solidFill>
              <a:effectLst>
                <a:outerShdw blurRad="38100" dist="38100" dir="2700000" algn="tl">
                  <a:srgbClr val="000000">
                    <a:alpha val="43137"/>
                  </a:srgbClr>
                </a:outerShdw>
              </a:effectLst>
              <a:latin typeface="Arial Black" panose="020B0A04020102020204" pitchFamily="34" charset="0"/>
            </a:rPr>
            <a:t>Hart und früh zuschlagen!</a:t>
          </a:r>
        </a:p>
        <a:p>
          <a:r>
            <a:rPr lang="de-DE" sz="1400">
              <a:solidFill>
                <a:schemeClr val="bg1"/>
              </a:solidFill>
              <a:effectLst/>
              <a:latin typeface="Arial Black" panose="020B0A04020102020204" pitchFamily="34" charset="0"/>
              <a:cs typeface="Arial" panose="020B0604020202020204" pitchFamily="34" charset="0"/>
            </a:rPr>
            <a:t>Hit hard and early!</a:t>
          </a:r>
          <a:endParaRPr lang="de-DE" sz="1400" dirty="0">
            <a:solidFill>
              <a:schemeClr val="bg1"/>
            </a:solidFill>
            <a:effectLst/>
            <a:latin typeface="Arial Black" panose="020B0A04020102020204" pitchFamily="34" charset="0"/>
            <a:cs typeface="Arial" panose="020B0604020202020204" pitchFamily="34" charset="0"/>
          </a:endParaRPr>
        </a:p>
      </dgm:t>
    </dgm:pt>
    <dgm:pt modelId="{6F156AFA-2E72-4C87-8BA7-A0EB5076B399}" type="parTrans" cxnId="{6D92F6CD-17A4-4CCB-B4FE-290C48170164}">
      <dgm:prSet/>
      <dgm:spPr/>
      <dgm:t>
        <a:bodyPr/>
        <a:lstStyle/>
        <a:p>
          <a:endParaRPr lang="de-DE"/>
        </a:p>
      </dgm:t>
    </dgm:pt>
    <dgm:pt modelId="{26FCA8C9-3A14-453B-97F9-FAF39759760B}" type="sibTrans" cxnId="{6D92F6CD-17A4-4CCB-B4FE-290C48170164}">
      <dgm:prSet/>
      <dgm:spPr/>
      <dgm:t>
        <a:bodyPr/>
        <a:lstStyle/>
        <a:p>
          <a:endParaRPr lang="de-DE"/>
        </a:p>
      </dgm:t>
    </dgm:pt>
    <dgm:pt modelId="{A67ED308-3A3F-48B3-BCE6-8099516D9FE3}">
      <dgm:prSet phldrT="[Text]" custT="1"/>
      <dgm:spPr>
        <a:solidFill>
          <a:srgbClr val="00B050"/>
        </a:solidFill>
        <a:ln>
          <a:noFill/>
        </a:ln>
        <a:effectLst/>
        <a:scene3d>
          <a:camera prst="orthographicFront"/>
          <a:lightRig rig="chilly" dir="t"/>
        </a:scene3d>
        <a:sp3d prstMaterial="translucentPowder">
          <a:bevelT w="127000" h="25400" prst="softRound"/>
        </a:sp3d>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Lokale Therapie</a:t>
          </a:r>
        </a:p>
        <a:p>
          <a:pPr marL="0" lvl="0" indent="0" algn="ctr" defTabSz="622300">
            <a:lnSpc>
              <a:spcPct val="90000"/>
            </a:lnSpc>
            <a:spcBef>
              <a:spcPct val="0"/>
            </a:spcBef>
            <a:spcAft>
              <a:spcPct val="35000"/>
            </a:spcAft>
            <a:buNone/>
          </a:pPr>
          <a:r>
            <a:rPr lang="de-DE" sz="1300" kern="1200"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rPr>
            <a:t>Zytoreduktive radikale Prostatektomie</a:t>
          </a:r>
        </a:p>
        <a:p>
          <a:pPr marL="0" lvl="0" indent="0" algn="ctr" defTabSz="622300">
            <a:lnSpc>
              <a:spcPct val="90000"/>
            </a:lnSpc>
            <a:spcBef>
              <a:spcPct val="0"/>
            </a:spcBef>
            <a:spcAft>
              <a:spcPct val="35000"/>
            </a:spcAft>
            <a:buNone/>
          </a:pPr>
          <a:endParaRPr lang="de-DE" sz="1300" kern="1200"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endParaRPr>
        </a:p>
        <a:p>
          <a:pPr marL="0" lvl="0" indent="0" algn="ctr" defTabSz="622300">
            <a:lnSpc>
              <a:spcPct val="90000"/>
            </a:lnSpc>
            <a:spcBef>
              <a:spcPct val="0"/>
            </a:spcBef>
            <a:spcAft>
              <a:spcPct val="35000"/>
            </a:spcAft>
            <a:buNone/>
          </a:pPr>
          <a:endParaRPr lang="de-DE" sz="1300" kern="1200"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endParaRPr>
        </a:p>
      </dgm:t>
      <dgm:extLst>
        <a:ext uri="{E40237B7-FDA0-4F09-8148-C483321AD2D9}">
          <dgm14:cNvPr xmlns:dgm14="http://schemas.microsoft.com/office/drawing/2010/diagram" id="0" name="">
            <a:hlinkClick xmlns:r="http://schemas.openxmlformats.org/officeDocument/2006/relationships" r:id="rId1"/>
          </dgm14:cNvPr>
        </a:ext>
      </dgm:extLst>
    </dgm:pt>
    <dgm:pt modelId="{944B6F23-4C5D-46D9-B3BB-1B57846DB7E8}" type="parTrans" cxnId="{076538FB-A146-4ABA-9012-6BF92A5ABBFA}">
      <dgm:prSet/>
      <dgm:spPr/>
      <dgm:t>
        <a:bodyPr/>
        <a:lstStyle/>
        <a:p>
          <a:endParaRPr lang="de-DE"/>
        </a:p>
      </dgm:t>
    </dgm:pt>
    <dgm:pt modelId="{D2046677-E52A-4FA2-A0DB-F77022329A0B}" type="sibTrans" cxnId="{076538FB-A146-4ABA-9012-6BF92A5ABBFA}">
      <dgm:prSet/>
      <dgm:spPr/>
      <dgm:t>
        <a:bodyPr/>
        <a:lstStyle/>
        <a:p>
          <a:endParaRPr lang="de-DE"/>
        </a:p>
      </dgm:t>
    </dgm:pt>
    <dgm:pt modelId="{6AAEE654-A705-4F59-84FE-1361811F3A88}">
      <dgm:prSet phldrT="[Text]"/>
      <dgm:spPr/>
      <dgm:t>
        <a:bodyPr/>
        <a:lstStyle/>
        <a:p>
          <a:endParaRPr lang="de-DE" dirty="0"/>
        </a:p>
      </dgm:t>
    </dgm:pt>
    <dgm:pt modelId="{64E1EAC0-883A-4330-9F4B-2ACF0D9FB84A}" type="parTrans" cxnId="{D2E519AE-87FD-4C96-80D9-0CE15F56C945}">
      <dgm:prSet/>
      <dgm:spPr/>
      <dgm:t>
        <a:bodyPr/>
        <a:lstStyle/>
        <a:p>
          <a:endParaRPr lang="de-DE"/>
        </a:p>
      </dgm:t>
    </dgm:pt>
    <dgm:pt modelId="{7A00F453-09BB-4DB8-A338-B2D61FAE0D64}" type="sibTrans" cxnId="{D2E519AE-87FD-4C96-80D9-0CE15F56C945}">
      <dgm:prSet/>
      <dgm:spPr/>
      <dgm:t>
        <a:bodyPr/>
        <a:lstStyle/>
        <a:p>
          <a:endParaRPr lang="de-DE"/>
        </a:p>
      </dgm:t>
    </dgm:pt>
    <dgm:pt modelId="{CB7ED21A-8F88-4812-A608-668A3962FD6C}">
      <dgm:prSet custT="1"/>
      <dgm:spPr>
        <a:solidFill>
          <a:srgbClr val="00B050"/>
        </a:solidFill>
      </dgm:spPr>
      <dgm:t>
        <a:bodyPr lIns="0" tIns="0" rIns="0" bIns="0"/>
        <a:lstStyle/>
        <a:p>
          <a:pPr>
            <a:spcAft>
              <a:spcPct val="35000"/>
            </a:spcAft>
          </a:pPr>
          <a:r>
            <a:rPr lang="de-DE" sz="1400">
              <a:solidFill>
                <a:srgbClr val="FFFF00"/>
              </a:solidFill>
              <a:effectLst>
                <a:outerShdw blurRad="38100" dist="38100" dir="2700000" algn="tl">
                  <a:srgbClr val="000000">
                    <a:alpha val="43137"/>
                  </a:srgbClr>
                </a:outerShdw>
              </a:effectLst>
              <a:latin typeface="Arial Black" panose="020B0A04020102020204" pitchFamily="34" charset="0"/>
            </a:rPr>
            <a:t>Therapie-intensivierung</a:t>
          </a:r>
        </a:p>
        <a:p>
          <a:pPr>
            <a:spcAft>
              <a:spcPts val="0"/>
            </a:spcAft>
          </a:pPr>
          <a:r>
            <a:rPr lang="de-DE" sz="1300">
              <a:solidFill>
                <a:schemeClr val="bg1"/>
              </a:solidFill>
              <a:effectLst>
                <a:outerShdw blurRad="38100" dist="38100" dir="2700000" algn="tl">
                  <a:srgbClr val="000000">
                    <a:alpha val="43137"/>
                  </a:srgbClr>
                </a:outerShdw>
              </a:effectLst>
              <a:latin typeface="Arial Black" panose="020B0A04020102020204" pitchFamily="34" charset="0"/>
            </a:rPr>
            <a:t>Neue moderne Kombinations-therapien</a:t>
          </a:r>
          <a:endParaRPr lang="de-DE" sz="1300" dirty="0">
            <a:solidFill>
              <a:schemeClr val="bg1"/>
            </a:solidFill>
            <a:effectLst>
              <a:outerShdw blurRad="38100" dist="38100" dir="2700000" algn="tl">
                <a:srgbClr val="000000">
                  <a:alpha val="43137"/>
                </a:srgbClr>
              </a:outerShdw>
            </a:effectLst>
            <a:latin typeface="Arial Black" panose="020B0A04020102020204" pitchFamily="34" charset="0"/>
          </a:endParaRPr>
        </a:p>
      </dgm:t>
    </dgm:pt>
    <dgm:pt modelId="{AA8FA197-51A8-4E7B-9271-48651C37E3D3}" type="parTrans" cxnId="{097AA9EA-58D8-4D7C-ADFC-3EB69DF6E61C}">
      <dgm:prSet/>
      <dgm:spPr/>
      <dgm:t>
        <a:bodyPr/>
        <a:lstStyle/>
        <a:p>
          <a:endParaRPr lang="de-DE"/>
        </a:p>
      </dgm:t>
    </dgm:pt>
    <dgm:pt modelId="{710F4CAE-388F-43EB-92D0-CC44CC79C06B}" type="sibTrans" cxnId="{097AA9EA-58D8-4D7C-ADFC-3EB69DF6E61C}">
      <dgm:prSet/>
      <dgm:spPr/>
      <dgm:t>
        <a:bodyPr/>
        <a:lstStyle/>
        <a:p>
          <a:endParaRPr lang="de-DE"/>
        </a:p>
      </dgm:t>
    </dgm:pt>
    <dgm:pt modelId="{11EB89AB-AF3D-45AE-98B6-3899DBCABC40}">
      <dgm:prSet custT="1"/>
      <dgm:spPr>
        <a:solidFill>
          <a:srgbClr val="00B050"/>
        </a:solidFill>
        <a:ln>
          <a:noFill/>
        </a:ln>
        <a:effectLst/>
        <a:scene3d>
          <a:camera prst="orthographicFront"/>
          <a:lightRig rig="chilly" dir="t"/>
        </a:scene3d>
        <a:sp3d prstMaterial="translucentPowder">
          <a:bevelT w="127000" h="25400" prst="softRound"/>
        </a:sp3d>
      </dgm:spPr>
      <dgm:t>
        <a:bodyPr spcFirstLastPara="0" vert="horz" wrap="square" lIns="0" tIns="0" rIns="0" bIns="0" numCol="1" spcCol="1270" anchor="ctr" anchorCtr="0"/>
        <a:lstStyle/>
        <a:p>
          <a:pPr marL="0" lvl="0" indent="0" algn="ctr" defTabSz="622300">
            <a:lnSpc>
              <a:spcPct val="100000"/>
            </a:lnSpc>
            <a:spcBef>
              <a:spcPct val="0"/>
            </a:spcBef>
            <a:spcAft>
              <a:spcPct val="3500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MDT</a:t>
          </a:r>
        </a:p>
        <a:p>
          <a:pPr marL="0" lvl="0" indent="0" algn="ctr" defTabSz="622300">
            <a:lnSpc>
              <a:spcPct val="100000"/>
            </a:lnSpc>
            <a:spcBef>
              <a:spcPct val="0"/>
            </a:spcBef>
            <a:spcAft>
              <a:spcPct val="35000"/>
            </a:spcAft>
            <a:buNone/>
          </a:pPr>
          <a:r>
            <a:rPr lang="de-DE" sz="1400" kern="120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Metastasen-gerichtete Therapie</a:t>
          </a:r>
          <a:endParaRPr lang="de-DE" sz="1400" kern="1200">
            <a:solidFill>
              <a:srgbClr val="FFFF00"/>
            </a:solidFill>
            <a:effectLst>
              <a:outerShdw blurRad="38100" dist="38100" dir="2700000" algn="tl">
                <a:srgbClr val="000000">
                  <a:alpha val="43137"/>
                </a:srgbClr>
              </a:outerShdw>
            </a:effectLst>
            <a:latin typeface="Arial Black" panose="020B0A04020102020204" pitchFamily="34" charset="0"/>
          </a:endParaRPr>
        </a:p>
        <a:p>
          <a:pPr marL="0" lvl="0" indent="0" algn="ctr" defTabSz="622300">
            <a:lnSpc>
              <a:spcPct val="100000"/>
            </a:lnSpc>
            <a:spcBef>
              <a:spcPct val="0"/>
            </a:spcBef>
            <a:spcAft>
              <a:spcPts val="0"/>
            </a:spcAft>
            <a:buNone/>
          </a:pPr>
          <a:r>
            <a:rPr lang="de-DE" sz="1400" kern="1200">
              <a:solidFill>
                <a:srgbClr val="C00000"/>
              </a:solidFill>
              <a:effectLst>
                <a:outerShdw blurRad="38100" dist="38100" dir="2700000" algn="tl">
                  <a:srgbClr val="000000">
                    <a:alpha val="43137"/>
                  </a:srgbClr>
                </a:outerShdw>
              </a:effectLst>
              <a:latin typeface="Arial Black" panose="020B0A04020102020204" pitchFamily="34" charset="0"/>
            </a:rPr>
            <a:t>Abskopaler Effekt</a:t>
          </a:r>
          <a:endParaRPr lang="de-DE" sz="1400" kern="1200" dirty="0">
            <a:solidFill>
              <a:srgbClr val="C00000"/>
            </a:solidFill>
            <a:effectLst>
              <a:outerShdw blurRad="38100" dist="38100" dir="2700000" algn="tl">
                <a:srgbClr val="000000">
                  <a:alpha val="43137"/>
                </a:srgbClr>
              </a:outerShdw>
            </a:effectLst>
            <a:latin typeface="Arial Black" panose="020B0A04020102020204" pitchFamily="34" charset="0"/>
          </a:endParaRPr>
        </a:p>
      </dgm:t>
    </dgm:pt>
    <dgm:pt modelId="{4AF9C60D-CB6D-4E9B-9B94-4DAB4CA31622}" type="parTrans" cxnId="{E2DDCAA9-7374-43B8-BEB6-EF4B975AC50F}">
      <dgm:prSet/>
      <dgm:spPr/>
      <dgm:t>
        <a:bodyPr/>
        <a:lstStyle/>
        <a:p>
          <a:endParaRPr lang="de-DE"/>
        </a:p>
      </dgm:t>
    </dgm:pt>
    <dgm:pt modelId="{0DFCB7E8-38B4-4918-8200-42A30A8B1341}" type="sibTrans" cxnId="{E2DDCAA9-7374-43B8-BEB6-EF4B975AC50F}">
      <dgm:prSet/>
      <dgm:spPr/>
      <dgm:t>
        <a:bodyPr/>
        <a:lstStyle/>
        <a:p>
          <a:endParaRPr lang="de-DE"/>
        </a:p>
      </dgm:t>
    </dgm:pt>
    <dgm:pt modelId="{A192B28D-13E8-4F7C-A8E2-010E789CF290}">
      <dgm:prSet custT="1"/>
      <dgm:spPr>
        <a:solidFill>
          <a:srgbClr val="F29400"/>
        </a:solidFill>
        <a:ln>
          <a:noFill/>
        </a:ln>
        <a:effectLst/>
        <a:scene3d>
          <a:camera prst="orthographicFront"/>
          <a:lightRig rig="chilly" dir="t"/>
        </a:scene3d>
        <a:sp3d prstMaterial="translucentPowder">
          <a:bevelT w="127000" h="25400" prst="softRound"/>
        </a:sp3d>
      </dgm:spPr>
      <dgm:t>
        <a:bodyPr spcFirstLastPara="0" vert="horz" wrap="square" lIns="0" tIns="0" rIns="0" bIns="0" numCol="1" spcCol="1270" anchor="ctr" anchorCtr="0"/>
        <a:lstStyle/>
        <a:p>
          <a:pPr marL="0" lvl="0" indent="0" algn="ctr" defTabSz="444500">
            <a:lnSpc>
              <a:spcPct val="90000"/>
            </a:lnSpc>
            <a:spcBef>
              <a:spcPct val="0"/>
            </a:spcBef>
            <a:spcAft>
              <a:spcPct val="3500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Antiresorptive</a:t>
          </a:r>
          <a:r>
            <a:rPr lang="de-DE" sz="1200" kern="1200" dirty="0">
              <a:solidFill>
                <a:srgbClr val="FFFF00"/>
              </a:solidFill>
              <a:effectLst>
                <a:outerShdw blurRad="38100" dist="38100" dir="2700000" algn="tl">
                  <a:srgbClr val="000000">
                    <a:alpha val="43137"/>
                  </a:srgbClr>
                </a:outerShdw>
              </a:effectLst>
              <a:latin typeface="Arial Black" panose="020B0A04020102020204" pitchFamily="34" charset="0"/>
            </a:rPr>
            <a:t> Therapie</a:t>
          </a:r>
        </a:p>
        <a:p>
          <a:pPr marL="0" lvl="0" indent="0" algn="ctr" defTabSz="444500">
            <a:lnSpc>
              <a:spcPct val="90000"/>
            </a:lnSpc>
            <a:spcBef>
              <a:spcPct val="0"/>
            </a:spcBef>
            <a:spcAft>
              <a:spcPct val="35000"/>
            </a:spcAft>
            <a:buNone/>
          </a:pPr>
          <a:r>
            <a:rPr lang="de-DE" sz="1200" kern="1200" dirty="0">
              <a:solidFill>
                <a:schemeClr val="bg1"/>
              </a:solidFill>
              <a:effectLst>
                <a:outerShdw blurRad="38100" dist="38100" dir="2700000" algn="tl">
                  <a:srgbClr val="000000">
                    <a:alpha val="43137"/>
                  </a:srgbClr>
                </a:outerShdw>
              </a:effectLst>
              <a:latin typeface="Arial Black" panose="020B0A04020102020204" pitchFamily="34" charset="0"/>
            </a:rPr>
            <a:t>antiresorptiv wirksame Substanz Denosumab (DNO)</a:t>
          </a:r>
        </a:p>
      </dgm:t>
      <dgm:extLst>
        <a:ext uri="{E40237B7-FDA0-4F09-8148-C483321AD2D9}">
          <dgm14:cNvPr xmlns:dgm14="http://schemas.microsoft.com/office/drawing/2010/diagram" id="0" name="">
            <a:hlinkClick xmlns:r="http://schemas.openxmlformats.org/officeDocument/2006/relationships" r:id="rId2"/>
          </dgm14:cNvPr>
        </a:ext>
      </dgm:extLst>
    </dgm:pt>
    <dgm:pt modelId="{A3FC3786-A52E-4733-A814-89EE25FF60D0}" type="parTrans" cxnId="{2C6A307E-F9C2-4BFE-957C-7DC4C89FF7E1}">
      <dgm:prSet/>
      <dgm:spPr/>
      <dgm:t>
        <a:bodyPr/>
        <a:lstStyle/>
        <a:p>
          <a:endParaRPr lang="de-DE"/>
        </a:p>
      </dgm:t>
    </dgm:pt>
    <dgm:pt modelId="{613C73B7-A9DC-4972-A133-DC3F0EFCB598}" type="sibTrans" cxnId="{2C6A307E-F9C2-4BFE-957C-7DC4C89FF7E1}">
      <dgm:prSet/>
      <dgm:spPr/>
      <dgm:t>
        <a:bodyPr/>
        <a:lstStyle/>
        <a:p>
          <a:endParaRPr lang="de-DE"/>
        </a:p>
      </dgm:t>
    </dgm:pt>
    <dgm:pt modelId="{25A5A066-29C2-4C7E-B058-69E8D319E64C}">
      <dgm:prSet/>
      <dgm:spPr/>
      <dgm:t>
        <a:bodyPr/>
        <a:lstStyle/>
        <a:p>
          <a:endParaRPr lang="de-DE" dirty="0"/>
        </a:p>
      </dgm:t>
    </dgm:pt>
    <dgm:pt modelId="{51627B48-EB06-40AB-968E-D8A242748EF8}" type="parTrans" cxnId="{5B9C36D2-DCE2-425D-A7E7-BD04C724E748}">
      <dgm:prSet/>
      <dgm:spPr/>
      <dgm:t>
        <a:bodyPr/>
        <a:lstStyle/>
        <a:p>
          <a:endParaRPr lang="de-DE"/>
        </a:p>
      </dgm:t>
    </dgm:pt>
    <dgm:pt modelId="{FA0F6BF1-86FB-43AB-8947-4DA7E1AC5F9A}" type="sibTrans" cxnId="{5B9C36D2-DCE2-425D-A7E7-BD04C724E748}">
      <dgm:prSet/>
      <dgm:spPr/>
      <dgm:t>
        <a:bodyPr/>
        <a:lstStyle/>
        <a:p>
          <a:endParaRPr lang="de-DE"/>
        </a:p>
      </dgm:t>
    </dgm:pt>
    <dgm:pt modelId="{44D0B567-21B6-4BD0-A3A4-80C3A37200E2}">
      <dgm:prSet custT="1"/>
      <dgm:spPr>
        <a:solidFill>
          <a:srgbClr val="F29400"/>
        </a:solidFill>
        <a:ln>
          <a:noFill/>
        </a:ln>
        <a:effectLst/>
        <a:scene3d>
          <a:camera prst="orthographicFront"/>
          <a:lightRig rig="chilly" dir="t"/>
        </a:scene3d>
        <a:sp3d prstMaterial="translucentPowder">
          <a:bevelT w="127000" h="25400" prst="softRound"/>
        </a:sp3d>
      </dgm:spPr>
      <dgm:t>
        <a:bodyPr spcFirstLastPara="0" vert="horz" wrap="square" lIns="0" tIns="0" rIns="0" bIns="0" numCol="1" spcCol="1270" anchor="ctr" anchorCtr="0"/>
        <a:lstStyle/>
        <a:p>
          <a:pPr marL="0" lvl="0" indent="0" algn="ctr" defTabSz="444500">
            <a:lnSpc>
              <a:spcPct val="90000"/>
            </a:lnSpc>
            <a:spcBef>
              <a:spcPct val="0"/>
            </a:spcBef>
            <a:spcAft>
              <a:spcPts val="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Frühe</a:t>
          </a:r>
        </a:p>
        <a:p>
          <a:pPr marL="0" lvl="0" indent="0" algn="ctr" defTabSz="444500">
            <a:lnSpc>
              <a:spcPct val="90000"/>
            </a:lnSpc>
            <a:spcBef>
              <a:spcPct val="0"/>
            </a:spcBef>
            <a:spcAft>
              <a:spcPts val="50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Lutetium-177-</a:t>
          </a:r>
          <a:r>
            <a:rPr lang="de-DE" sz="13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PSMA-Therapie</a:t>
          </a:r>
        </a:p>
        <a:p>
          <a:pPr marL="0" lvl="0" indent="0" algn="ctr" defTabSz="444500">
            <a:lnSpc>
              <a:spcPct val="90000"/>
            </a:lnSpc>
            <a:spcBef>
              <a:spcPct val="0"/>
            </a:spcBef>
            <a:spcAft>
              <a:spcPts val="0"/>
            </a:spcAft>
            <a:buNone/>
          </a:pPr>
          <a:r>
            <a:rPr lang="de-DE" sz="1300" kern="1200" dirty="0" err="1">
              <a:solidFill>
                <a:srgbClr val="C00000"/>
              </a:solidFill>
              <a:effectLst>
                <a:outerShdw blurRad="38100" dist="38100" dir="2700000" algn="tl">
                  <a:srgbClr val="000000">
                    <a:alpha val="43137"/>
                  </a:srgbClr>
                </a:outerShdw>
              </a:effectLst>
              <a:latin typeface="Arial Black" panose="020B0A04020102020204" pitchFamily="34" charset="0"/>
              <a:ea typeface="+mn-ea"/>
              <a:cs typeface="+mn-cs"/>
            </a:rPr>
            <a:t>Crossfire</a:t>
          </a:r>
          <a:endParaRPr lang="de-DE" sz="1300" kern="1200" dirty="0">
            <a:solidFill>
              <a:srgbClr val="C00000"/>
            </a:solidFill>
            <a:effectLst>
              <a:outerShdw blurRad="38100" dist="38100" dir="2700000" algn="tl">
                <a:srgbClr val="000000">
                  <a:alpha val="43137"/>
                </a:srgbClr>
              </a:outerShdw>
            </a:effectLst>
            <a:latin typeface="Arial Black" panose="020B0A04020102020204" pitchFamily="34" charset="0"/>
            <a:ea typeface="+mn-ea"/>
            <a:cs typeface="+mn-cs"/>
          </a:endParaRPr>
        </a:p>
        <a:p>
          <a:pPr marL="0" lvl="0" indent="0" algn="ctr" defTabSz="444500">
            <a:lnSpc>
              <a:spcPct val="90000"/>
            </a:lnSpc>
            <a:spcBef>
              <a:spcPct val="0"/>
            </a:spcBef>
            <a:spcAft>
              <a:spcPts val="0"/>
            </a:spcAft>
            <a:buNone/>
          </a:pPr>
          <a:r>
            <a:rPr lang="de-DE" sz="1300" kern="1200" dirty="0">
              <a:solidFill>
                <a:srgbClr val="C00000"/>
              </a:solidFill>
              <a:effectLst>
                <a:outerShdw blurRad="38100" dist="38100" dir="2700000" algn="tl">
                  <a:srgbClr val="000000">
                    <a:alpha val="43137"/>
                  </a:srgbClr>
                </a:outerShdw>
              </a:effectLst>
              <a:latin typeface="Arial Black" panose="020B0A04020102020204" pitchFamily="34" charset="0"/>
              <a:ea typeface="+mn-ea"/>
              <a:cs typeface="+mn-cs"/>
            </a:rPr>
            <a:t>Effekt</a:t>
          </a:r>
        </a:p>
      </dgm:t>
    </dgm:pt>
    <dgm:pt modelId="{464426C6-7782-44F3-9075-7CF4ED0B60DC}" type="parTrans" cxnId="{9092426B-36B6-4E04-9393-D6E27144BEF9}">
      <dgm:prSet/>
      <dgm:spPr/>
      <dgm:t>
        <a:bodyPr/>
        <a:lstStyle/>
        <a:p>
          <a:endParaRPr lang="de-DE"/>
        </a:p>
      </dgm:t>
    </dgm:pt>
    <dgm:pt modelId="{A7E169F4-C8CA-4B00-9E8A-D0D73708B3E2}" type="sibTrans" cxnId="{9092426B-36B6-4E04-9393-D6E27144BEF9}">
      <dgm:prSet/>
      <dgm:spPr/>
      <dgm:t>
        <a:bodyPr/>
        <a:lstStyle/>
        <a:p>
          <a:endParaRPr lang="de-DE"/>
        </a:p>
      </dgm:t>
    </dgm:pt>
    <dgm:pt modelId="{7842F095-A34A-4F06-814A-5625C9D26C95}">
      <dgm:prSet custT="1"/>
      <dgm:spPr>
        <a:solidFill>
          <a:srgbClr val="C00000"/>
        </a:solidFill>
        <a:ln>
          <a:noFill/>
        </a:ln>
        <a:effectLst/>
        <a:scene3d>
          <a:camera prst="orthographicFront"/>
          <a:lightRig rig="chilly" dir="t"/>
        </a:scene3d>
        <a:sp3d prstMaterial="translucentPowder">
          <a:bevelT w="127000" h="25400" prst="softRound"/>
        </a:sp3d>
      </dgm:spPr>
      <dgm:t>
        <a:bodyPr spcFirstLastPara="0" vert="horz" wrap="square" lIns="0" tIns="0" rIns="0" bIns="0" numCol="1" spcCol="1270" anchor="ctr" anchorCtr="0"/>
        <a:lstStyle/>
        <a:p>
          <a:pPr marL="0" lvl="0" indent="0" algn="ctr" defTabSz="622300">
            <a:lnSpc>
              <a:spcPct val="90000"/>
            </a:lnSpc>
            <a:spcBef>
              <a:spcPct val="0"/>
            </a:spcBef>
            <a:spcAft>
              <a:spcPts val="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ADT mono</a:t>
          </a:r>
        </a:p>
        <a:p>
          <a:pPr marL="0" lvl="0" indent="0" algn="ctr" defTabSz="622300">
            <a:lnSpc>
              <a:spcPct val="90000"/>
            </a:lnSpc>
            <a:spcBef>
              <a:spcPct val="0"/>
            </a:spcBef>
            <a:spcAft>
              <a:spcPts val="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ist keine Option mehr</a:t>
          </a:r>
          <a:endPar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endParaRPr>
        </a:p>
      </dgm:t>
    </dgm:pt>
    <dgm:pt modelId="{882BB13C-0F69-4301-92F7-C2073B9B172C}" type="parTrans" cxnId="{E2988B71-EBC3-4663-90D5-693B51E96DAD}">
      <dgm:prSet/>
      <dgm:spPr/>
      <dgm:t>
        <a:bodyPr/>
        <a:lstStyle/>
        <a:p>
          <a:endParaRPr lang="de-DE"/>
        </a:p>
      </dgm:t>
    </dgm:pt>
    <dgm:pt modelId="{C66B171F-3856-4D3D-9EC6-031CC51700CD}" type="sibTrans" cxnId="{E2988B71-EBC3-4663-90D5-693B51E96DAD}">
      <dgm:prSet/>
      <dgm:spPr/>
      <dgm:t>
        <a:bodyPr/>
        <a:lstStyle/>
        <a:p>
          <a:endParaRPr lang="de-DE"/>
        </a:p>
      </dgm:t>
    </dgm:pt>
    <dgm:pt modelId="{BCCBD46E-198A-4A71-8192-E54FBE77E977}">
      <dgm:prSet custT="1"/>
      <dgm:spPr>
        <a:solidFill>
          <a:srgbClr val="C00000"/>
        </a:solidFill>
        <a:ln>
          <a:noFill/>
        </a:ln>
        <a:effectLst/>
        <a:scene3d>
          <a:camera prst="orthographicFront"/>
          <a:lightRig rig="chilly" dir="t"/>
        </a:scene3d>
        <a:sp3d prstMaterial="translucentPowder">
          <a:bevelT w="127000" h="25400" prst="softRound"/>
        </a:sp3d>
      </dgm:spPr>
      <dgm:t>
        <a:bodyPr spcFirstLastPara="0" vert="horz" wrap="square" lIns="0" tIns="0" rIns="0" bIns="0" numCol="1" spcCol="1270" anchor="ctr" anchorCtr="0"/>
        <a:lstStyle/>
        <a:p>
          <a:pPr marL="0" lvl="0" indent="0" algn="ctr" defTabSz="622300">
            <a:lnSpc>
              <a:spcPct val="90000"/>
            </a:lnSpc>
            <a:spcBef>
              <a:spcPct val="0"/>
            </a:spcBef>
            <a:spcAft>
              <a:spcPct val="3500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No Docetaxel alone first</a:t>
          </a:r>
        </a:p>
        <a:p>
          <a:pPr marL="0" lvl="0" indent="0" algn="ctr" defTabSz="622300">
            <a:lnSpc>
              <a:spcPct val="90000"/>
            </a:lnSpc>
            <a:spcBef>
              <a:spcPct val="0"/>
            </a:spcBef>
            <a:spcAft>
              <a:spcPct val="35000"/>
            </a:spcAft>
            <a:buNone/>
          </a:pPr>
          <a:r>
            <a:rPr lang="de-DE" sz="1200" kern="120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rPr>
            <a:t>Docetaxel sollte nicht mehr primär beim mHSPC zum Einsatz kommen</a:t>
          </a:r>
          <a:endPar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endParaRPr>
        </a:p>
      </dgm:t>
      <dgm:extLst>
        <a:ext uri="{E40237B7-FDA0-4F09-8148-C483321AD2D9}">
          <dgm14:cNvPr xmlns:dgm14="http://schemas.microsoft.com/office/drawing/2010/diagram" id="0" name="">
            <a:hlinkClick xmlns:r="http://schemas.openxmlformats.org/officeDocument/2006/relationships" r:id="rId3"/>
          </dgm14:cNvPr>
        </a:ext>
      </dgm:extLst>
    </dgm:pt>
    <dgm:pt modelId="{C83681C3-64BE-40EE-89E7-93B179079E71}" type="parTrans" cxnId="{649A5557-3FC8-40E6-87F7-87A386BA1A4C}">
      <dgm:prSet/>
      <dgm:spPr/>
      <dgm:t>
        <a:bodyPr/>
        <a:lstStyle/>
        <a:p>
          <a:endParaRPr lang="de-DE"/>
        </a:p>
      </dgm:t>
    </dgm:pt>
    <dgm:pt modelId="{832E2DE7-F81F-45C7-A06F-7596D865E6B3}" type="sibTrans" cxnId="{649A5557-3FC8-40E6-87F7-87A386BA1A4C}">
      <dgm:prSet/>
      <dgm:spPr/>
      <dgm:t>
        <a:bodyPr/>
        <a:lstStyle/>
        <a:p>
          <a:endParaRPr lang="de-DE"/>
        </a:p>
      </dgm:t>
    </dgm:pt>
    <dgm:pt modelId="{8E489D77-5D95-4AD7-8E0D-5AC806C9C999}" type="pres">
      <dgm:prSet presAssocID="{4ACE0FBD-2B99-40F6-A764-8BD91C86297A}" presName="composite" presStyleCnt="0">
        <dgm:presLayoutVars>
          <dgm:chMax val="1"/>
          <dgm:dir/>
          <dgm:resizeHandles val="exact"/>
        </dgm:presLayoutVars>
      </dgm:prSet>
      <dgm:spPr/>
    </dgm:pt>
    <dgm:pt modelId="{F381F497-48F3-455B-B5DA-F47F320A7476}" type="pres">
      <dgm:prSet presAssocID="{4ACE0FBD-2B99-40F6-A764-8BD91C86297A}" presName="radial" presStyleCnt="0">
        <dgm:presLayoutVars>
          <dgm:animLvl val="ctr"/>
        </dgm:presLayoutVars>
      </dgm:prSet>
      <dgm:spPr/>
    </dgm:pt>
    <dgm:pt modelId="{3CAE42CB-595A-4F11-9CF7-F84715B55870}" type="pres">
      <dgm:prSet presAssocID="{8708655D-3BCE-4E4D-9D98-3D0B3440D5EC}" presName="centerShape" presStyleLbl="vennNode1" presStyleIdx="0" presStyleCnt="8"/>
      <dgm:spPr/>
    </dgm:pt>
    <dgm:pt modelId="{6074471E-8BA8-4FD4-90CA-646BCE3EB0E4}" type="pres">
      <dgm:prSet presAssocID="{A67ED308-3A3F-48B3-BCE6-8099516D9FE3}" presName="node" presStyleLbl="vennNode1" presStyleIdx="1" presStyleCnt="8" custScaleX="129472" custScaleY="129472">
        <dgm:presLayoutVars>
          <dgm:bulletEnabled val="1"/>
        </dgm:presLayoutVars>
      </dgm:prSet>
      <dgm:spPr>
        <a:xfrm>
          <a:off x="3073997" y="-174951"/>
          <a:ext cx="1980004" cy="1980004"/>
        </a:xfrm>
        <a:prstGeom prst="ellipse">
          <a:avLst/>
        </a:prstGeom>
      </dgm:spPr>
    </dgm:pt>
    <dgm:pt modelId="{687810AD-44BC-4288-A4B7-8A7AC0B5FE05}" type="pres">
      <dgm:prSet presAssocID="{CB7ED21A-8F88-4812-A608-668A3962FD6C}" presName="node" presStyleLbl="vennNode1" presStyleIdx="2" presStyleCnt="8" custScaleX="129472" custScaleY="129472">
        <dgm:presLayoutVars>
          <dgm:bulletEnabled val="1"/>
        </dgm:presLayoutVars>
      </dgm:prSet>
      <dgm:spPr/>
    </dgm:pt>
    <dgm:pt modelId="{DCAC5074-9B62-41DB-979A-41AAF428DAAB}" type="pres">
      <dgm:prSet presAssocID="{11EB89AB-AF3D-45AE-98B6-3899DBCABC40}" presName="node" presStyleLbl="vennNode1" presStyleIdx="3" presStyleCnt="8" custScaleX="129472" custScaleY="129472">
        <dgm:presLayoutVars>
          <dgm:bulletEnabled val="1"/>
        </dgm:presLayoutVars>
      </dgm:prSet>
      <dgm:spPr>
        <a:xfrm>
          <a:off x="5016995" y="2261490"/>
          <a:ext cx="1980004" cy="1980004"/>
        </a:xfrm>
        <a:prstGeom prst="ellipse">
          <a:avLst/>
        </a:prstGeom>
      </dgm:spPr>
    </dgm:pt>
    <dgm:pt modelId="{D8AE1749-06DF-4814-990F-AEF191799E91}" type="pres">
      <dgm:prSet presAssocID="{A192B28D-13E8-4F7C-A8E2-010E789CF290}" presName="node" presStyleLbl="vennNode1" presStyleIdx="4" presStyleCnt="8" custScaleX="129472" custScaleY="129472">
        <dgm:presLayoutVars>
          <dgm:bulletEnabled val="1"/>
        </dgm:presLayoutVars>
      </dgm:prSet>
      <dgm:spPr>
        <a:xfrm>
          <a:off x="3938712" y="3613613"/>
          <a:ext cx="1980004" cy="1980004"/>
        </a:xfrm>
        <a:prstGeom prst="ellipse">
          <a:avLst/>
        </a:prstGeom>
      </dgm:spPr>
    </dgm:pt>
    <dgm:pt modelId="{657F6B65-9420-4F05-8645-9021F1C1BCE3}" type="pres">
      <dgm:prSet presAssocID="{44D0B567-21B6-4BD0-A3A4-80C3A37200E2}" presName="node" presStyleLbl="vennNode1" presStyleIdx="5" presStyleCnt="8" custScaleX="129472" custScaleY="129472">
        <dgm:presLayoutVars>
          <dgm:bulletEnabled val="1"/>
        </dgm:presLayoutVars>
      </dgm:prSet>
      <dgm:spPr>
        <a:xfrm>
          <a:off x="2209282" y="3613613"/>
          <a:ext cx="1980004" cy="1980004"/>
        </a:xfrm>
        <a:prstGeom prst="ellipse">
          <a:avLst/>
        </a:prstGeom>
      </dgm:spPr>
    </dgm:pt>
    <dgm:pt modelId="{AD937BFE-E6F8-4D7B-993B-592C30565C84}" type="pres">
      <dgm:prSet presAssocID="{BCCBD46E-198A-4A71-8192-E54FBE77E977}" presName="node" presStyleLbl="vennNode1" presStyleIdx="6" presStyleCnt="8" custScaleX="129472" custScaleY="129472">
        <dgm:presLayoutVars>
          <dgm:bulletEnabled val="1"/>
        </dgm:presLayoutVars>
      </dgm:prSet>
      <dgm:spPr>
        <a:xfrm>
          <a:off x="1131000" y="2261490"/>
          <a:ext cx="1980004" cy="1980004"/>
        </a:xfrm>
        <a:prstGeom prst="ellipse">
          <a:avLst/>
        </a:prstGeom>
      </dgm:spPr>
    </dgm:pt>
    <dgm:pt modelId="{B260DAA8-A1DE-4950-A882-B7DBC7CDBE9B}" type="pres">
      <dgm:prSet presAssocID="{7842F095-A34A-4F06-814A-5625C9D26C95}" presName="node" presStyleLbl="vennNode1" presStyleIdx="7" presStyleCnt="8" custScaleX="129472" custScaleY="129472">
        <dgm:presLayoutVars>
          <dgm:bulletEnabled val="1"/>
        </dgm:presLayoutVars>
      </dgm:prSet>
      <dgm:spPr>
        <a:xfrm>
          <a:off x="1515834" y="575420"/>
          <a:ext cx="1980004" cy="1980004"/>
        </a:xfrm>
        <a:prstGeom prst="ellipse">
          <a:avLst/>
        </a:prstGeom>
      </dgm:spPr>
    </dgm:pt>
  </dgm:ptLst>
  <dgm:cxnLst>
    <dgm:cxn modelId="{1841D71D-BABA-4D4C-A82E-BBCCDFD1A818}" type="presOf" srcId="{8708655D-3BCE-4E4D-9D98-3D0B3440D5EC}" destId="{3CAE42CB-595A-4F11-9CF7-F84715B55870}" srcOrd="0" destOrd="0" presId="urn:microsoft.com/office/officeart/2005/8/layout/radial3"/>
    <dgm:cxn modelId="{C5E26D2D-C3B1-4F5F-8F5A-C9233C23A116}" type="presOf" srcId="{7842F095-A34A-4F06-814A-5625C9D26C95}" destId="{B260DAA8-A1DE-4950-A882-B7DBC7CDBE9B}" srcOrd="0" destOrd="0" presId="urn:microsoft.com/office/officeart/2005/8/layout/radial3"/>
    <dgm:cxn modelId="{C94F8060-D74D-4958-AD90-FFDC1DDECFB6}" type="presOf" srcId="{A192B28D-13E8-4F7C-A8E2-010E789CF290}" destId="{D8AE1749-06DF-4814-990F-AEF191799E91}" srcOrd="0" destOrd="0" presId="urn:microsoft.com/office/officeart/2005/8/layout/radial3"/>
    <dgm:cxn modelId="{D9FC274A-41B5-479F-B0E0-C2BF2E9C24BF}" type="presOf" srcId="{BCCBD46E-198A-4A71-8192-E54FBE77E977}" destId="{AD937BFE-E6F8-4D7B-993B-592C30565C84}" srcOrd="0" destOrd="0" presId="urn:microsoft.com/office/officeart/2005/8/layout/radial3"/>
    <dgm:cxn modelId="{9092426B-36B6-4E04-9393-D6E27144BEF9}" srcId="{8708655D-3BCE-4E4D-9D98-3D0B3440D5EC}" destId="{44D0B567-21B6-4BD0-A3A4-80C3A37200E2}" srcOrd="4" destOrd="0" parTransId="{464426C6-7782-44F3-9075-7CF4ED0B60DC}" sibTransId="{A7E169F4-C8CA-4B00-9E8A-D0D73708B3E2}"/>
    <dgm:cxn modelId="{E2988B71-EBC3-4663-90D5-693B51E96DAD}" srcId="{8708655D-3BCE-4E4D-9D98-3D0B3440D5EC}" destId="{7842F095-A34A-4F06-814A-5625C9D26C95}" srcOrd="6" destOrd="0" parTransId="{882BB13C-0F69-4301-92F7-C2073B9B172C}" sibTransId="{C66B171F-3856-4D3D-9EC6-031CC51700CD}"/>
    <dgm:cxn modelId="{649A5557-3FC8-40E6-87F7-87A386BA1A4C}" srcId="{8708655D-3BCE-4E4D-9D98-3D0B3440D5EC}" destId="{BCCBD46E-198A-4A71-8192-E54FBE77E977}" srcOrd="5" destOrd="0" parTransId="{C83681C3-64BE-40EE-89E7-93B179079E71}" sibTransId="{832E2DE7-F81F-45C7-A06F-7596D865E6B3}"/>
    <dgm:cxn modelId="{7CCB807B-6174-4FC0-8E19-FB7FED3E04F8}" type="presOf" srcId="{CB7ED21A-8F88-4812-A608-668A3962FD6C}" destId="{687810AD-44BC-4288-A4B7-8A7AC0B5FE05}" srcOrd="0" destOrd="0" presId="urn:microsoft.com/office/officeart/2005/8/layout/radial3"/>
    <dgm:cxn modelId="{2C6A307E-F9C2-4BFE-957C-7DC4C89FF7E1}" srcId="{8708655D-3BCE-4E4D-9D98-3D0B3440D5EC}" destId="{A192B28D-13E8-4F7C-A8E2-010E789CF290}" srcOrd="3" destOrd="0" parTransId="{A3FC3786-A52E-4733-A814-89EE25FF60D0}" sibTransId="{613C73B7-A9DC-4972-A133-DC3F0EFCB598}"/>
    <dgm:cxn modelId="{AFD7B382-BE89-4ABB-A041-694D156D8001}" type="presOf" srcId="{A67ED308-3A3F-48B3-BCE6-8099516D9FE3}" destId="{6074471E-8BA8-4FD4-90CA-646BCE3EB0E4}" srcOrd="0" destOrd="0" presId="urn:microsoft.com/office/officeart/2005/8/layout/radial3"/>
    <dgm:cxn modelId="{E2DDCAA9-7374-43B8-BEB6-EF4B975AC50F}" srcId="{8708655D-3BCE-4E4D-9D98-3D0B3440D5EC}" destId="{11EB89AB-AF3D-45AE-98B6-3899DBCABC40}" srcOrd="2" destOrd="0" parTransId="{4AF9C60D-CB6D-4E9B-9B94-4DAB4CA31622}" sibTransId="{0DFCB7E8-38B4-4918-8200-42A30A8B1341}"/>
    <dgm:cxn modelId="{EB83E3AA-BD3B-4284-A9C8-268DE5A4181E}" type="presOf" srcId="{44D0B567-21B6-4BD0-A3A4-80C3A37200E2}" destId="{657F6B65-9420-4F05-8645-9021F1C1BCE3}" srcOrd="0" destOrd="0" presId="urn:microsoft.com/office/officeart/2005/8/layout/radial3"/>
    <dgm:cxn modelId="{D2E519AE-87FD-4C96-80D9-0CE15F56C945}" srcId="{4ACE0FBD-2B99-40F6-A764-8BD91C86297A}" destId="{6AAEE654-A705-4F59-84FE-1361811F3A88}" srcOrd="2" destOrd="0" parTransId="{64E1EAC0-883A-4330-9F4B-2ACF0D9FB84A}" sibTransId="{7A00F453-09BB-4DB8-A338-B2D61FAE0D64}"/>
    <dgm:cxn modelId="{BC33DBCD-F014-4D2C-993C-03374D340676}" type="presOf" srcId="{11EB89AB-AF3D-45AE-98B6-3899DBCABC40}" destId="{DCAC5074-9B62-41DB-979A-41AAF428DAAB}" srcOrd="0" destOrd="0" presId="urn:microsoft.com/office/officeart/2005/8/layout/radial3"/>
    <dgm:cxn modelId="{6D92F6CD-17A4-4CCB-B4FE-290C48170164}" srcId="{4ACE0FBD-2B99-40F6-A764-8BD91C86297A}" destId="{8708655D-3BCE-4E4D-9D98-3D0B3440D5EC}" srcOrd="0" destOrd="0" parTransId="{6F156AFA-2E72-4C87-8BA7-A0EB5076B399}" sibTransId="{26FCA8C9-3A14-453B-97F9-FAF39759760B}"/>
    <dgm:cxn modelId="{5B9C36D2-DCE2-425D-A7E7-BD04C724E748}" srcId="{4ACE0FBD-2B99-40F6-A764-8BD91C86297A}" destId="{25A5A066-29C2-4C7E-B058-69E8D319E64C}" srcOrd="1" destOrd="0" parTransId="{51627B48-EB06-40AB-968E-D8A242748EF8}" sibTransId="{FA0F6BF1-86FB-43AB-8947-4DA7E1AC5F9A}"/>
    <dgm:cxn modelId="{097AA9EA-58D8-4D7C-ADFC-3EB69DF6E61C}" srcId="{8708655D-3BCE-4E4D-9D98-3D0B3440D5EC}" destId="{CB7ED21A-8F88-4812-A608-668A3962FD6C}" srcOrd="1" destOrd="0" parTransId="{AA8FA197-51A8-4E7B-9271-48651C37E3D3}" sibTransId="{710F4CAE-388F-43EB-92D0-CC44CC79C06B}"/>
    <dgm:cxn modelId="{2038CFF1-A818-46A0-92D9-132F80A82C6B}" type="presOf" srcId="{4ACE0FBD-2B99-40F6-A764-8BD91C86297A}" destId="{8E489D77-5D95-4AD7-8E0D-5AC806C9C999}" srcOrd="0" destOrd="0" presId="urn:microsoft.com/office/officeart/2005/8/layout/radial3"/>
    <dgm:cxn modelId="{076538FB-A146-4ABA-9012-6BF92A5ABBFA}" srcId="{8708655D-3BCE-4E4D-9D98-3D0B3440D5EC}" destId="{A67ED308-3A3F-48B3-BCE6-8099516D9FE3}" srcOrd="0" destOrd="0" parTransId="{944B6F23-4C5D-46D9-B3BB-1B57846DB7E8}" sibTransId="{D2046677-E52A-4FA2-A0DB-F77022329A0B}"/>
    <dgm:cxn modelId="{27ABCFFA-1C7C-42B7-8C94-0F18296555D8}" type="presParOf" srcId="{8E489D77-5D95-4AD7-8E0D-5AC806C9C999}" destId="{F381F497-48F3-455B-B5DA-F47F320A7476}" srcOrd="0" destOrd="0" presId="urn:microsoft.com/office/officeart/2005/8/layout/radial3"/>
    <dgm:cxn modelId="{4D1A4851-F5C3-4065-ABF1-F29A9A27B805}" type="presParOf" srcId="{F381F497-48F3-455B-B5DA-F47F320A7476}" destId="{3CAE42CB-595A-4F11-9CF7-F84715B55870}" srcOrd="0" destOrd="0" presId="urn:microsoft.com/office/officeart/2005/8/layout/radial3"/>
    <dgm:cxn modelId="{33865D56-1A02-4C5C-8B3C-876175625945}" type="presParOf" srcId="{F381F497-48F3-455B-B5DA-F47F320A7476}" destId="{6074471E-8BA8-4FD4-90CA-646BCE3EB0E4}" srcOrd="1" destOrd="0" presId="urn:microsoft.com/office/officeart/2005/8/layout/radial3"/>
    <dgm:cxn modelId="{CE74DBCD-F0C5-4740-BEFE-97003EAC8984}" type="presParOf" srcId="{F381F497-48F3-455B-B5DA-F47F320A7476}" destId="{687810AD-44BC-4288-A4B7-8A7AC0B5FE05}" srcOrd="2" destOrd="0" presId="urn:microsoft.com/office/officeart/2005/8/layout/radial3"/>
    <dgm:cxn modelId="{C67DABC5-D9AE-4A59-BA1B-8482816040C3}" type="presParOf" srcId="{F381F497-48F3-455B-B5DA-F47F320A7476}" destId="{DCAC5074-9B62-41DB-979A-41AAF428DAAB}" srcOrd="3" destOrd="0" presId="urn:microsoft.com/office/officeart/2005/8/layout/radial3"/>
    <dgm:cxn modelId="{768ACE36-454D-4693-A4C2-0665CF319784}" type="presParOf" srcId="{F381F497-48F3-455B-B5DA-F47F320A7476}" destId="{D8AE1749-06DF-4814-990F-AEF191799E91}" srcOrd="4" destOrd="0" presId="urn:microsoft.com/office/officeart/2005/8/layout/radial3"/>
    <dgm:cxn modelId="{488891F7-8CF8-4B07-A92D-43502EFBB97E}" type="presParOf" srcId="{F381F497-48F3-455B-B5DA-F47F320A7476}" destId="{657F6B65-9420-4F05-8645-9021F1C1BCE3}" srcOrd="5" destOrd="0" presId="urn:microsoft.com/office/officeart/2005/8/layout/radial3"/>
    <dgm:cxn modelId="{3CE3EC21-30FA-47FA-BF29-A45EDD1F6DD9}" type="presParOf" srcId="{F381F497-48F3-455B-B5DA-F47F320A7476}" destId="{AD937BFE-E6F8-4D7B-993B-592C30565C84}" srcOrd="6" destOrd="0" presId="urn:microsoft.com/office/officeart/2005/8/layout/radial3"/>
    <dgm:cxn modelId="{0677C1E9-627E-4A50-993D-71F7E9E54DC7}" type="presParOf" srcId="{F381F497-48F3-455B-B5DA-F47F320A7476}" destId="{B260DAA8-A1DE-4950-A882-B7DBC7CDBE9B}"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E42CB-595A-4F11-9CF7-F84715B55870}">
      <dsp:nvSpPr>
        <dsp:cNvPr id="0" name=""/>
        <dsp:cNvSpPr/>
      </dsp:nvSpPr>
      <dsp:spPr>
        <a:xfrm>
          <a:off x="2534708" y="1278724"/>
          <a:ext cx="3058583" cy="3058583"/>
        </a:xfrm>
        <a:prstGeom prst="ellipse">
          <a:avLst/>
        </a:prstGeom>
        <a:solidFill>
          <a:srgbClr val="FF0000">
            <a:alpha val="49804"/>
          </a:srgb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de-DE" sz="2000" kern="1200">
              <a:solidFill>
                <a:srgbClr val="FFFF00"/>
              </a:solidFill>
              <a:effectLst>
                <a:outerShdw blurRad="38100" dist="38100" dir="2700000" algn="tl">
                  <a:srgbClr val="000000">
                    <a:alpha val="43137"/>
                  </a:srgbClr>
                </a:outerShdw>
              </a:effectLst>
              <a:latin typeface="Arial Black" panose="020B0A04020102020204" pitchFamily="34" charset="0"/>
            </a:rPr>
            <a:t>mPC</a:t>
          </a:r>
        </a:p>
        <a:p>
          <a:pPr marL="0" lvl="0" indent="0" algn="ctr" defTabSz="889000">
            <a:lnSpc>
              <a:spcPct val="90000"/>
            </a:lnSpc>
            <a:spcBef>
              <a:spcPct val="0"/>
            </a:spcBef>
            <a:spcAft>
              <a:spcPct val="35000"/>
            </a:spcAft>
            <a:buNone/>
          </a:pPr>
          <a:r>
            <a:rPr lang="de-DE" sz="2000" kern="1200">
              <a:solidFill>
                <a:srgbClr val="FFFF00"/>
              </a:solidFill>
              <a:effectLst>
                <a:outerShdw blurRad="38100" dist="38100" dir="2700000" algn="tl">
                  <a:srgbClr val="000000">
                    <a:alpha val="43137"/>
                  </a:srgbClr>
                </a:outerShdw>
              </a:effectLst>
              <a:latin typeface="Arial Black" panose="020B0A04020102020204" pitchFamily="34" charset="0"/>
            </a:rPr>
            <a:t>Hart und früh zuschlagen!</a:t>
          </a:r>
        </a:p>
        <a:p>
          <a:pPr marL="0" lvl="0" indent="0" algn="ctr" defTabSz="889000">
            <a:lnSpc>
              <a:spcPct val="90000"/>
            </a:lnSpc>
            <a:spcBef>
              <a:spcPct val="0"/>
            </a:spcBef>
            <a:spcAft>
              <a:spcPct val="35000"/>
            </a:spcAft>
            <a:buNone/>
          </a:pPr>
          <a:r>
            <a:rPr lang="de-DE" sz="1400" kern="1200">
              <a:solidFill>
                <a:schemeClr val="bg1"/>
              </a:solidFill>
              <a:effectLst/>
              <a:latin typeface="Arial Black" panose="020B0A04020102020204" pitchFamily="34" charset="0"/>
              <a:cs typeface="Arial" panose="020B0604020202020204" pitchFamily="34" charset="0"/>
            </a:rPr>
            <a:t>Hit hard and early!</a:t>
          </a:r>
          <a:endParaRPr lang="de-DE" sz="1400" kern="1200" dirty="0">
            <a:solidFill>
              <a:schemeClr val="bg1"/>
            </a:solidFill>
            <a:effectLst/>
            <a:latin typeface="Arial Black" panose="020B0A04020102020204" pitchFamily="34" charset="0"/>
            <a:cs typeface="Arial" panose="020B0604020202020204" pitchFamily="34" charset="0"/>
          </a:endParaRPr>
        </a:p>
      </dsp:txBody>
      <dsp:txXfrm>
        <a:off x="2982627" y="1726643"/>
        <a:ext cx="2162745" cy="2162745"/>
      </dsp:txXfrm>
    </dsp:sp>
    <dsp:sp modelId="{6074471E-8BA8-4FD4-90CA-646BCE3EB0E4}">
      <dsp:nvSpPr>
        <dsp:cNvPr id="0" name=""/>
        <dsp:cNvSpPr/>
      </dsp:nvSpPr>
      <dsp:spPr>
        <a:xfrm>
          <a:off x="3073997" y="-174951"/>
          <a:ext cx="1980004" cy="1980004"/>
        </a:xfrm>
        <a:prstGeom prst="ellipse">
          <a:avLst/>
        </a:prstGeom>
        <a:solidFill>
          <a:srgbClr val="00B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Lokale Therapie</a:t>
          </a:r>
        </a:p>
        <a:p>
          <a:pPr marL="0" lvl="0" indent="0" algn="ctr" defTabSz="622300">
            <a:lnSpc>
              <a:spcPct val="90000"/>
            </a:lnSpc>
            <a:spcBef>
              <a:spcPct val="0"/>
            </a:spcBef>
            <a:spcAft>
              <a:spcPct val="35000"/>
            </a:spcAft>
            <a:buNone/>
          </a:pPr>
          <a:r>
            <a:rPr lang="de-DE" sz="1300" kern="1200"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rPr>
            <a:t>Zytoreduktive radikale Prostatektomie</a:t>
          </a:r>
        </a:p>
        <a:p>
          <a:pPr marL="0" lvl="0" indent="0" algn="ctr" defTabSz="622300">
            <a:lnSpc>
              <a:spcPct val="90000"/>
            </a:lnSpc>
            <a:spcBef>
              <a:spcPct val="0"/>
            </a:spcBef>
            <a:spcAft>
              <a:spcPct val="35000"/>
            </a:spcAft>
            <a:buNone/>
          </a:pPr>
          <a:endParaRPr lang="de-DE" sz="1300" kern="1200"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endParaRPr>
        </a:p>
        <a:p>
          <a:pPr marL="0" lvl="0" indent="0" algn="ctr" defTabSz="622300">
            <a:lnSpc>
              <a:spcPct val="90000"/>
            </a:lnSpc>
            <a:spcBef>
              <a:spcPct val="0"/>
            </a:spcBef>
            <a:spcAft>
              <a:spcPct val="35000"/>
            </a:spcAft>
            <a:buNone/>
          </a:pPr>
          <a:endParaRPr lang="de-DE" sz="1300" kern="1200" dirty="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endParaRPr>
        </a:p>
      </dsp:txBody>
      <dsp:txXfrm>
        <a:off x="3363962" y="115014"/>
        <a:ext cx="1400074" cy="1400074"/>
      </dsp:txXfrm>
    </dsp:sp>
    <dsp:sp modelId="{687810AD-44BC-4288-A4B7-8A7AC0B5FE05}">
      <dsp:nvSpPr>
        <dsp:cNvPr id="0" name=""/>
        <dsp:cNvSpPr/>
      </dsp:nvSpPr>
      <dsp:spPr>
        <a:xfrm>
          <a:off x="4632160" y="575420"/>
          <a:ext cx="1980004" cy="1980004"/>
        </a:xfrm>
        <a:prstGeom prst="ellipse">
          <a:avLst/>
        </a:prstGeom>
        <a:solidFill>
          <a:srgbClr val="00B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rPr>
            <a:t>Therapie-intensivierung</a:t>
          </a:r>
        </a:p>
        <a:p>
          <a:pPr marL="0" lvl="0" indent="0" algn="ctr" defTabSz="622300">
            <a:lnSpc>
              <a:spcPct val="90000"/>
            </a:lnSpc>
            <a:spcBef>
              <a:spcPct val="0"/>
            </a:spcBef>
            <a:spcAft>
              <a:spcPts val="0"/>
            </a:spcAft>
            <a:buNone/>
          </a:pPr>
          <a:r>
            <a:rPr lang="de-DE" sz="1300" kern="1200">
              <a:solidFill>
                <a:schemeClr val="bg1"/>
              </a:solidFill>
              <a:effectLst>
                <a:outerShdw blurRad="38100" dist="38100" dir="2700000" algn="tl">
                  <a:srgbClr val="000000">
                    <a:alpha val="43137"/>
                  </a:srgbClr>
                </a:outerShdw>
              </a:effectLst>
              <a:latin typeface="Arial Black" panose="020B0A04020102020204" pitchFamily="34" charset="0"/>
            </a:rPr>
            <a:t>Neue moderne Kombinations-therapien</a:t>
          </a:r>
          <a:endParaRPr lang="de-DE" sz="1300" kern="1200" dirty="0">
            <a:solidFill>
              <a:schemeClr val="bg1"/>
            </a:solidFill>
            <a:effectLst>
              <a:outerShdw blurRad="38100" dist="38100" dir="2700000" algn="tl">
                <a:srgbClr val="000000">
                  <a:alpha val="43137"/>
                </a:srgbClr>
              </a:outerShdw>
            </a:effectLst>
            <a:latin typeface="Arial Black" panose="020B0A04020102020204" pitchFamily="34" charset="0"/>
          </a:endParaRPr>
        </a:p>
      </dsp:txBody>
      <dsp:txXfrm>
        <a:off x="4922125" y="865385"/>
        <a:ext cx="1400074" cy="1400074"/>
      </dsp:txXfrm>
    </dsp:sp>
    <dsp:sp modelId="{DCAC5074-9B62-41DB-979A-41AAF428DAAB}">
      <dsp:nvSpPr>
        <dsp:cNvPr id="0" name=""/>
        <dsp:cNvSpPr/>
      </dsp:nvSpPr>
      <dsp:spPr>
        <a:xfrm>
          <a:off x="5016995" y="2261490"/>
          <a:ext cx="1980004" cy="1980004"/>
        </a:xfrm>
        <a:prstGeom prst="ellipse">
          <a:avLst/>
        </a:prstGeom>
        <a:solidFill>
          <a:srgbClr val="00B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100000"/>
            </a:lnSpc>
            <a:spcBef>
              <a:spcPct val="0"/>
            </a:spcBef>
            <a:spcAft>
              <a:spcPct val="3500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MDT</a:t>
          </a:r>
        </a:p>
        <a:p>
          <a:pPr marL="0" lvl="0" indent="0" algn="ctr" defTabSz="622300">
            <a:lnSpc>
              <a:spcPct val="100000"/>
            </a:lnSpc>
            <a:spcBef>
              <a:spcPct val="0"/>
            </a:spcBef>
            <a:spcAft>
              <a:spcPct val="35000"/>
            </a:spcAft>
            <a:buNone/>
          </a:pPr>
          <a:r>
            <a:rPr lang="de-DE" sz="1400" kern="120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Metastasen-gerichtete Therapie</a:t>
          </a:r>
          <a:endParaRPr lang="de-DE" sz="1400" kern="1200">
            <a:solidFill>
              <a:srgbClr val="FFFF00"/>
            </a:solidFill>
            <a:effectLst>
              <a:outerShdw blurRad="38100" dist="38100" dir="2700000" algn="tl">
                <a:srgbClr val="000000">
                  <a:alpha val="43137"/>
                </a:srgbClr>
              </a:outerShdw>
            </a:effectLst>
            <a:latin typeface="Arial Black" panose="020B0A04020102020204" pitchFamily="34" charset="0"/>
          </a:endParaRPr>
        </a:p>
        <a:p>
          <a:pPr marL="0" lvl="0" indent="0" algn="ctr" defTabSz="622300">
            <a:lnSpc>
              <a:spcPct val="100000"/>
            </a:lnSpc>
            <a:spcBef>
              <a:spcPct val="0"/>
            </a:spcBef>
            <a:spcAft>
              <a:spcPts val="0"/>
            </a:spcAft>
            <a:buNone/>
          </a:pPr>
          <a:r>
            <a:rPr lang="de-DE" sz="1400" kern="1200">
              <a:solidFill>
                <a:srgbClr val="C00000"/>
              </a:solidFill>
              <a:effectLst>
                <a:outerShdw blurRad="38100" dist="38100" dir="2700000" algn="tl">
                  <a:srgbClr val="000000">
                    <a:alpha val="43137"/>
                  </a:srgbClr>
                </a:outerShdw>
              </a:effectLst>
              <a:latin typeface="Arial Black" panose="020B0A04020102020204" pitchFamily="34" charset="0"/>
            </a:rPr>
            <a:t>Abskopaler Effekt</a:t>
          </a:r>
          <a:endParaRPr lang="de-DE" sz="1400" kern="1200" dirty="0">
            <a:solidFill>
              <a:srgbClr val="C00000"/>
            </a:solidFill>
            <a:effectLst>
              <a:outerShdw blurRad="38100" dist="38100" dir="2700000" algn="tl">
                <a:srgbClr val="000000">
                  <a:alpha val="43137"/>
                </a:srgbClr>
              </a:outerShdw>
            </a:effectLst>
            <a:latin typeface="Arial Black" panose="020B0A04020102020204" pitchFamily="34" charset="0"/>
          </a:endParaRPr>
        </a:p>
      </dsp:txBody>
      <dsp:txXfrm>
        <a:off x="5306960" y="2551455"/>
        <a:ext cx="1400074" cy="1400074"/>
      </dsp:txXfrm>
    </dsp:sp>
    <dsp:sp modelId="{D8AE1749-06DF-4814-990F-AEF191799E91}">
      <dsp:nvSpPr>
        <dsp:cNvPr id="0" name=""/>
        <dsp:cNvSpPr/>
      </dsp:nvSpPr>
      <dsp:spPr>
        <a:xfrm>
          <a:off x="3938712" y="3613613"/>
          <a:ext cx="1980004" cy="1980004"/>
        </a:xfrm>
        <a:prstGeom prst="ellipse">
          <a:avLst/>
        </a:prstGeom>
        <a:solidFill>
          <a:srgbClr val="F294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Antiresorptive</a:t>
          </a:r>
          <a:r>
            <a:rPr lang="de-DE" sz="1200" kern="1200" dirty="0">
              <a:solidFill>
                <a:srgbClr val="FFFF00"/>
              </a:solidFill>
              <a:effectLst>
                <a:outerShdw blurRad="38100" dist="38100" dir="2700000" algn="tl">
                  <a:srgbClr val="000000">
                    <a:alpha val="43137"/>
                  </a:srgbClr>
                </a:outerShdw>
              </a:effectLst>
              <a:latin typeface="Arial Black" panose="020B0A04020102020204" pitchFamily="34" charset="0"/>
            </a:rPr>
            <a:t> Therapie</a:t>
          </a:r>
        </a:p>
        <a:p>
          <a:pPr marL="0" lvl="0" indent="0" algn="ctr" defTabSz="444500">
            <a:lnSpc>
              <a:spcPct val="90000"/>
            </a:lnSpc>
            <a:spcBef>
              <a:spcPct val="0"/>
            </a:spcBef>
            <a:spcAft>
              <a:spcPct val="35000"/>
            </a:spcAft>
            <a:buNone/>
          </a:pPr>
          <a:r>
            <a:rPr lang="de-DE" sz="1200" kern="1200" dirty="0">
              <a:solidFill>
                <a:schemeClr val="bg1"/>
              </a:solidFill>
              <a:effectLst>
                <a:outerShdw blurRad="38100" dist="38100" dir="2700000" algn="tl">
                  <a:srgbClr val="000000">
                    <a:alpha val="43137"/>
                  </a:srgbClr>
                </a:outerShdw>
              </a:effectLst>
              <a:latin typeface="Arial Black" panose="020B0A04020102020204" pitchFamily="34" charset="0"/>
            </a:rPr>
            <a:t>antiresorptiv wirksame Substanz Denosumab (DNO)</a:t>
          </a:r>
        </a:p>
      </dsp:txBody>
      <dsp:txXfrm>
        <a:off x="4228677" y="3903578"/>
        <a:ext cx="1400074" cy="1400074"/>
      </dsp:txXfrm>
    </dsp:sp>
    <dsp:sp modelId="{657F6B65-9420-4F05-8645-9021F1C1BCE3}">
      <dsp:nvSpPr>
        <dsp:cNvPr id="0" name=""/>
        <dsp:cNvSpPr/>
      </dsp:nvSpPr>
      <dsp:spPr>
        <a:xfrm>
          <a:off x="2209282" y="3613613"/>
          <a:ext cx="1980004" cy="1980004"/>
        </a:xfrm>
        <a:prstGeom prst="ellipse">
          <a:avLst/>
        </a:prstGeom>
        <a:solidFill>
          <a:srgbClr val="F294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ts val="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Frühe</a:t>
          </a:r>
        </a:p>
        <a:p>
          <a:pPr marL="0" lvl="0" indent="0" algn="ctr" defTabSz="444500">
            <a:lnSpc>
              <a:spcPct val="90000"/>
            </a:lnSpc>
            <a:spcBef>
              <a:spcPct val="0"/>
            </a:spcBef>
            <a:spcAft>
              <a:spcPts val="500"/>
            </a:spcAft>
            <a:buNone/>
          </a:pPr>
          <a:r>
            <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Lutetium-177-</a:t>
          </a:r>
          <a:r>
            <a:rPr lang="de-DE" sz="13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PSMA-Therapie</a:t>
          </a:r>
        </a:p>
        <a:p>
          <a:pPr marL="0" lvl="0" indent="0" algn="ctr" defTabSz="444500">
            <a:lnSpc>
              <a:spcPct val="90000"/>
            </a:lnSpc>
            <a:spcBef>
              <a:spcPct val="0"/>
            </a:spcBef>
            <a:spcAft>
              <a:spcPts val="0"/>
            </a:spcAft>
            <a:buNone/>
          </a:pPr>
          <a:r>
            <a:rPr lang="de-DE" sz="1300" kern="1200" dirty="0" err="1">
              <a:solidFill>
                <a:srgbClr val="C00000"/>
              </a:solidFill>
              <a:effectLst>
                <a:outerShdw blurRad="38100" dist="38100" dir="2700000" algn="tl">
                  <a:srgbClr val="000000">
                    <a:alpha val="43137"/>
                  </a:srgbClr>
                </a:outerShdw>
              </a:effectLst>
              <a:latin typeface="Arial Black" panose="020B0A04020102020204" pitchFamily="34" charset="0"/>
              <a:ea typeface="+mn-ea"/>
              <a:cs typeface="+mn-cs"/>
            </a:rPr>
            <a:t>Crossfire</a:t>
          </a:r>
          <a:endParaRPr lang="de-DE" sz="1300" kern="1200" dirty="0">
            <a:solidFill>
              <a:srgbClr val="C00000"/>
            </a:solidFill>
            <a:effectLst>
              <a:outerShdw blurRad="38100" dist="38100" dir="2700000" algn="tl">
                <a:srgbClr val="000000">
                  <a:alpha val="43137"/>
                </a:srgbClr>
              </a:outerShdw>
            </a:effectLst>
            <a:latin typeface="Arial Black" panose="020B0A04020102020204" pitchFamily="34" charset="0"/>
            <a:ea typeface="+mn-ea"/>
            <a:cs typeface="+mn-cs"/>
          </a:endParaRPr>
        </a:p>
        <a:p>
          <a:pPr marL="0" lvl="0" indent="0" algn="ctr" defTabSz="444500">
            <a:lnSpc>
              <a:spcPct val="90000"/>
            </a:lnSpc>
            <a:spcBef>
              <a:spcPct val="0"/>
            </a:spcBef>
            <a:spcAft>
              <a:spcPts val="0"/>
            </a:spcAft>
            <a:buNone/>
          </a:pPr>
          <a:r>
            <a:rPr lang="de-DE" sz="1300" kern="1200" dirty="0">
              <a:solidFill>
                <a:srgbClr val="C00000"/>
              </a:solidFill>
              <a:effectLst>
                <a:outerShdw blurRad="38100" dist="38100" dir="2700000" algn="tl">
                  <a:srgbClr val="000000">
                    <a:alpha val="43137"/>
                  </a:srgbClr>
                </a:outerShdw>
              </a:effectLst>
              <a:latin typeface="Arial Black" panose="020B0A04020102020204" pitchFamily="34" charset="0"/>
              <a:ea typeface="+mn-ea"/>
              <a:cs typeface="+mn-cs"/>
            </a:rPr>
            <a:t>Effekt</a:t>
          </a:r>
        </a:p>
      </dsp:txBody>
      <dsp:txXfrm>
        <a:off x="2499247" y="3903578"/>
        <a:ext cx="1400074" cy="1400074"/>
      </dsp:txXfrm>
    </dsp:sp>
    <dsp:sp modelId="{AD937BFE-E6F8-4D7B-993B-592C30565C84}">
      <dsp:nvSpPr>
        <dsp:cNvPr id="0" name=""/>
        <dsp:cNvSpPr/>
      </dsp:nvSpPr>
      <dsp:spPr>
        <a:xfrm>
          <a:off x="1131000" y="2261490"/>
          <a:ext cx="1980004" cy="1980004"/>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No Docetaxel alone first</a:t>
          </a:r>
        </a:p>
        <a:p>
          <a:pPr marL="0" lvl="0" indent="0" algn="ctr" defTabSz="622300">
            <a:lnSpc>
              <a:spcPct val="90000"/>
            </a:lnSpc>
            <a:spcBef>
              <a:spcPct val="0"/>
            </a:spcBef>
            <a:spcAft>
              <a:spcPct val="35000"/>
            </a:spcAft>
            <a:buNone/>
          </a:pPr>
          <a:r>
            <a:rPr lang="de-DE" sz="1200" kern="1200">
              <a:solidFill>
                <a:schemeClr val="bg1"/>
              </a:solidFill>
              <a:effectLst>
                <a:outerShdw blurRad="38100" dist="38100" dir="2700000" algn="tl">
                  <a:srgbClr val="000000">
                    <a:alpha val="43137"/>
                  </a:srgbClr>
                </a:outerShdw>
              </a:effectLst>
              <a:latin typeface="Arial Black" panose="020B0A04020102020204" pitchFamily="34" charset="0"/>
              <a:ea typeface="+mn-ea"/>
              <a:cs typeface="+mn-cs"/>
            </a:rPr>
            <a:t>Docetaxel sollte nicht mehr primär beim mHSPC zum Einsatz kommen</a:t>
          </a:r>
          <a:endPar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endParaRPr>
        </a:p>
      </dsp:txBody>
      <dsp:txXfrm>
        <a:off x="1420965" y="2551455"/>
        <a:ext cx="1400074" cy="1400074"/>
      </dsp:txXfrm>
    </dsp:sp>
    <dsp:sp modelId="{B260DAA8-A1DE-4950-A882-B7DBC7CDBE9B}">
      <dsp:nvSpPr>
        <dsp:cNvPr id="0" name=""/>
        <dsp:cNvSpPr/>
      </dsp:nvSpPr>
      <dsp:spPr>
        <a:xfrm>
          <a:off x="1515834" y="575420"/>
          <a:ext cx="1980004" cy="1980004"/>
        </a:xfrm>
        <a:prstGeom prst="ellipse">
          <a:avLst/>
        </a:prstGeom>
        <a:solidFill>
          <a:srgbClr val="C0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ts val="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ADT mono</a:t>
          </a:r>
        </a:p>
        <a:p>
          <a:pPr marL="0" lvl="0" indent="0" algn="ctr" defTabSz="622300">
            <a:lnSpc>
              <a:spcPct val="90000"/>
            </a:lnSpc>
            <a:spcBef>
              <a:spcPct val="0"/>
            </a:spcBef>
            <a:spcAft>
              <a:spcPts val="0"/>
            </a:spcAft>
            <a:buNone/>
          </a:pPr>
          <a:r>
            <a:rPr lang="de-DE" sz="1400" kern="120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rPr>
            <a:t>ist keine Option mehr</a:t>
          </a:r>
          <a:endParaRPr lang="de-DE" sz="1400" kern="1200" dirty="0">
            <a:solidFill>
              <a:srgbClr val="FFFF00"/>
            </a:solidFill>
            <a:effectLst>
              <a:outerShdw blurRad="38100" dist="38100" dir="2700000" algn="tl">
                <a:srgbClr val="000000">
                  <a:alpha val="43137"/>
                </a:srgbClr>
              </a:outerShdw>
            </a:effectLst>
            <a:latin typeface="Arial Black" panose="020B0A04020102020204" pitchFamily="34" charset="0"/>
            <a:ea typeface="+mn-ea"/>
            <a:cs typeface="+mn-cs"/>
          </a:endParaRPr>
        </a:p>
      </dsp:txBody>
      <dsp:txXfrm>
        <a:off x="1805799" y="865385"/>
        <a:ext cx="1400074" cy="140007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F6E27-0178-48EB-8DEC-9A85C9B3610A}" type="datetimeFigureOut">
              <a:rPr lang="de-DE" smtClean="0"/>
              <a:t>26.07.2023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BC0C0-8FF2-440D-ABA4-653A408615AB}" type="slidenum">
              <a:rPr lang="de-DE" smtClean="0"/>
              <a:t>‹Nr.›</a:t>
            </a:fld>
            <a:endParaRPr lang="de-DE"/>
          </a:p>
        </p:txBody>
      </p:sp>
    </p:spTree>
    <p:extLst>
      <p:ext uri="{BB962C8B-B14F-4D97-AF65-F5344CB8AC3E}">
        <p14:creationId xmlns:p14="http://schemas.microsoft.com/office/powerpoint/2010/main" val="210709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1</a:t>
            </a:fld>
            <a:endParaRPr lang="de-DE" dirty="0"/>
          </a:p>
        </p:txBody>
      </p:sp>
    </p:spTree>
    <p:extLst>
      <p:ext uri="{BB962C8B-B14F-4D97-AF65-F5344CB8AC3E}">
        <p14:creationId xmlns:p14="http://schemas.microsoft.com/office/powerpoint/2010/main" val="129948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000" kern="1200" dirty="0">
              <a:solidFill>
                <a:srgbClr val="FFC000"/>
              </a:solidFill>
              <a:effectLst>
                <a:outerShdw blurRad="38100" dist="38100" dir="2700000" algn="tl">
                  <a:srgbClr val="000000">
                    <a:alpha val="43137"/>
                  </a:srgbClr>
                </a:outerShdw>
              </a:effectLst>
              <a:latin typeface="Arial Black" panose="020B0A04020102020204" pitchFamily="34" charset="0"/>
              <a:ea typeface="+mn-ea"/>
              <a:cs typeface="+mn-cs"/>
            </a:endParaRPr>
          </a:p>
        </p:txBody>
      </p:sp>
      <p:sp>
        <p:nvSpPr>
          <p:cNvPr id="4" name="Foliennummernplatzhalter 3"/>
          <p:cNvSpPr>
            <a:spLocks noGrp="1"/>
          </p:cNvSpPr>
          <p:nvPr>
            <p:ph type="sldNum" sz="quarter" idx="5"/>
          </p:nvPr>
        </p:nvSpPr>
        <p:spPr/>
        <p:txBody>
          <a:bodyPr/>
          <a:lstStyle/>
          <a:p>
            <a:fld id="{B09BC0C0-8FF2-440D-ABA4-653A408615AB}" type="slidenum">
              <a:rPr lang="de-DE" smtClean="0"/>
              <a:t>44</a:t>
            </a:fld>
            <a:endParaRPr lang="de-DE" dirty="0"/>
          </a:p>
        </p:txBody>
      </p:sp>
    </p:spTree>
    <p:extLst>
      <p:ext uri="{BB962C8B-B14F-4D97-AF65-F5344CB8AC3E}">
        <p14:creationId xmlns:p14="http://schemas.microsoft.com/office/powerpoint/2010/main" val="55180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45</a:t>
            </a:fld>
            <a:endParaRPr lang="de-DE" dirty="0"/>
          </a:p>
        </p:txBody>
      </p:sp>
    </p:spTree>
    <p:extLst>
      <p:ext uri="{BB962C8B-B14F-4D97-AF65-F5344CB8AC3E}">
        <p14:creationId xmlns:p14="http://schemas.microsoft.com/office/powerpoint/2010/main" val="333944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60</a:t>
            </a:fld>
            <a:endParaRPr lang="de-DE"/>
          </a:p>
        </p:txBody>
      </p:sp>
    </p:spTree>
    <p:extLst>
      <p:ext uri="{BB962C8B-B14F-4D97-AF65-F5344CB8AC3E}">
        <p14:creationId xmlns:p14="http://schemas.microsoft.com/office/powerpoint/2010/main" val="336918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61</a:t>
            </a:fld>
            <a:endParaRPr lang="de-DE"/>
          </a:p>
        </p:txBody>
      </p:sp>
    </p:spTree>
    <p:extLst>
      <p:ext uri="{BB962C8B-B14F-4D97-AF65-F5344CB8AC3E}">
        <p14:creationId xmlns:p14="http://schemas.microsoft.com/office/powerpoint/2010/main" val="418357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77</a:t>
            </a:fld>
            <a:endParaRPr lang="de-DE"/>
          </a:p>
        </p:txBody>
      </p:sp>
    </p:spTree>
    <p:extLst>
      <p:ext uri="{BB962C8B-B14F-4D97-AF65-F5344CB8AC3E}">
        <p14:creationId xmlns:p14="http://schemas.microsoft.com/office/powerpoint/2010/main" val="140388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79</a:t>
            </a:fld>
            <a:endParaRPr lang="de-DE"/>
          </a:p>
        </p:txBody>
      </p:sp>
    </p:spTree>
    <p:extLst>
      <p:ext uri="{BB962C8B-B14F-4D97-AF65-F5344CB8AC3E}">
        <p14:creationId xmlns:p14="http://schemas.microsoft.com/office/powerpoint/2010/main" val="1900368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80</a:t>
            </a:fld>
            <a:endParaRPr lang="de-DE"/>
          </a:p>
        </p:txBody>
      </p:sp>
    </p:spTree>
    <p:extLst>
      <p:ext uri="{BB962C8B-B14F-4D97-AF65-F5344CB8AC3E}">
        <p14:creationId xmlns:p14="http://schemas.microsoft.com/office/powerpoint/2010/main" val="3814574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95</a:t>
            </a:fld>
            <a:endParaRPr lang="de-DE"/>
          </a:p>
        </p:txBody>
      </p:sp>
    </p:spTree>
    <p:extLst>
      <p:ext uri="{BB962C8B-B14F-4D97-AF65-F5344CB8AC3E}">
        <p14:creationId xmlns:p14="http://schemas.microsoft.com/office/powerpoint/2010/main" val="221409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B09BC0C0-8FF2-440D-ABA4-653A408615AB}" type="slidenum">
              <a:rPr lang="de-DE" smtClean="0"/>
              <a:t>100</a:t>
            </a:fld>
            <a:endParaRPr lang="de-DE"/>
          </a:p>
        </p:txBody>
      </p:sp>
    </p:spTree>
    <p:extLst>
      <p:ext uri="{BB962C8B-B14F-4D97-AF65-F5344CB8AC3E}">
        <p14:creationId xmlns:p14="http://schemas.microsoft.com/office/powerpoint/2010/main" val="101560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2</a:t>
            </a:fld>
            <a:endParaRPr lang="de-DE"/>
          </a:p>
        </p:txBody>
      </p:sp>
    </p:spTree>
    <p:extLst>
      <p:ext uri="{BB962C8B-B14F-4D97-AF65-F5344CB8AC3E}">
        <p14:creationId xmlns:p14="http://schemas.microsoft.com/office/powerpoint/2010/main" val="261416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3</a:t>
            </a:fld>
            <a:endParaRPr lang="de-DE"/>
          </a:p>
        </p:txBody>
      </p:sp>
    </p:spTree>
    <p:extLst>
      <p:ext uri="{BB962C8B-B14F-4D97-AF65-F5344CB8AC3E}">
        <p14:creationId xmlns:p14="http://schemas.microsoft.com/office/powerpoint/2010/main" val="2199677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9</a:t>
            </a:fld>
            <a:endParaRPr lang="de-DE"/>
          </a:p>
        </p:txBody>
      </p:sp>
    </p:spTree>
    <p:extLst>
      <p:ext uri="{BB962C8B-B14F-4D97-AF65-F5344CB8AC3E}">
        <p14:creationId xmlns:p14="http://schemas.microsoft.com/office/powerpoint/2010/main" val="3706053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11</a:t>
            </a:fld>
            <a:endParaRPr lang="de-DE"/>
          </a:p>
        </p:txBody>
      </p:sp>
    </p:spTree>
    <p:extLst>
      <p:ext uri="{BB962C8B-B14F-4D97-AF65-F5344CB8AC3E}">
        <p14:creationId xmlns:p14="http://schemas.microsoft.com/office/powerpoint/2010/main" val="1213363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28</a:t>
            </a:fld>
            <a:endParaRPr lang="de-DE"/>
          </a:p>
        </p:txBody>
      </p:sp>
    </p:spTree>
    <p:extLst>
      <p:ext uri="{BB962C8B-B14F-4D97-AF65-F5344CB8AC3E}">
        <p14:creationId xmlns:p14="http://schemas.microsoft.com/office/powerpoint/2010/main" val="156337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35</a:t>
            </a:fld>
            <a:endParaRPr lang="de-DE"/>
          </a:p>
        </p:txBody>
      </p:sp>
    </p:spTree>
    <p:extLst>
      <p:ext uri="{BB962C8B-B14F-4D97-AF65-F5344CB8AC3E}">
        <p14:creationId xmlns:p14="http://schemas.microsoft.com/office/powerpoint/2010/main" val="3282282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37</a:t>
            </a:fld>
            <a:endParaRPr lang="de-DE"/>
          </a:p>
        </p:txBody>
      </p:sp>
    </p:spTree>
    <p:extLst>
      <p:ext uri="{BB962C8B-B14F-4D97-AF65-F5344CB8AC3E}">
        <p14:creationId xmlns:p14="http://schemas.microsoft.com/office/powerpoint/2010/main" val="3139951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09BC0C0-8FF2-440D-ABA4-653A408615AB}" type="slidenum">
              <a:rPr lang="de-DE" smtClean="0"/>
              <a:t>43</a:t>
            </a:fld>
            <a:endParaRPr lang="de-DE" dirty="0"/>
          </a:p>
        </p:txBody>
      </p:sp>
    </p:spTree>
    <p:extLst>
      <p:ext uri="{BB962C8B-B14F-4D97-AF65-F5344CB8AC3E}">
        <p14:creationId xmlns:p14="http://schemas.microsoft.com/office/powerpoint/2010/main" val="40661385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slide" Target="../slides/slide16.xml"/><Relationship Id="rId13" Type="http://schemas.openxmlformats.org/officeDocument/2006/relationships/slide" Target="../slides/slide50.xml"/><Relationship Id="rId18" Type="http://schemas.openxmlformats.org/officeDocument/2006/relationships/slide" Target="../slides/slide63.xml"/><Relationship Id="rId26" Type="http://schemas.openxmlformats.org/officeDocument/2006/relationships/slide" Target="../slides/slide96.xml"/><Relationship Id="rId39" Type="http://schemas.openxmlformats.org/officeDocument/2006/relationships/slide" Target="../slides/slide98.xml"/><Relationship Id="rId3" Type="http://schemas.openxmlformats.org/officeDocument/2006/relationships/slide" Target="../slides/slide3.xml"/><Relationship Id="rId21" Type="http://schemas.openxmlformats.org/officeDocument/2006/relationships/slide" Target="../slides/slide69.xml"/><Relationship Id="rId34" Type="http://schemas.openxmlformats.org/officeDocument/2006/relationships/slide" Target="../slides/slide93.xml"/><Relationship Id="rId42" Type="http://schemas.openxmlformats.org/officeDocument/2006/relationships/slide" Target="../slides/slide85.xml"/><Relationship Id="rId7" Type="http://schemas.openxmlformats.org/officeDocument/2006/relationships/slide" Target="../slides/slide14.xml"/><Relationship Id="rId12" Type="http://schemas.openxmlformats.org/officeDocument/2006/relationships/slide" Target="../slides/slide36.xml"/><Relationship Id="rId17" Type="http://schemas.openxmlformats.org/officeDocument/2006/relationships/slide" Target="../slides/slide61.xml"/><Relationship Id="rId25" Type="http://schemas.openxmlformats.org/officeDocument/2006/relationships/slide" Target="../slides/slide71.xml"/><Relationship Id="rId33" Type="http://schemas.openxmlformats.org/officeDocument/2006/relationships/slide" Target="../slides/slide94.xml"/><Relationship Id="rId38" Type="http://schemas.openxmlformats.org/officeDocument/2006/relationships/slide" Target="../slides/slide90.xml"/><Relationship Id="rId2" Type="http://schemas.openxmlformats.org/officeDocument/2006/relationships/slide" Target="../slides/slide2.xml"/><Relationship Id="rId16" Type="http://schemas.openxmlformats.org/officeDocument/2006/relationships/slide" Target="../slides/slide58.xml"/><Relationship Id="rId20" Type="http://schemas.openxmlformats.org/officeDocument/2006/relationships/slide" Target="../slides/slide65.xml"/><Relationship Id="rId29" Type="http://schemas.openxmlformats.org/officeDocument/2006/relationships/slide" Target="../slides/slide78.xml"/><Relationship Id="rId41"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 Target="../slides/slide13.xml"/><Relationship Id="rId11" Type="http://schemas.openxmlformats.org/officeDocument/2006/relationships/slide" Target="../slides/slide34.xml"/><Relationship Id="rId24" Type="http://schemas.openxmlformats.org/officeDocument/2006/relationships/slide" Target="../slides/slide101.xml"/><Relationship Id="rId32" Type="http://schemas.openxmlformats.org/officeDocument/2006/relationships/slide" Target="../slides/slide77.xml"/><Relationship Id="rId37" Type="http://schemas.openxmlformats.org/officeDocument/2006/relationships/slide" Target="../slides/slide73.xml"/><Relationship Id="rId40" Type="http://schemas.openxmlformats.org/officeDocument/2006/relationships/slide" Target="../slides/slide74.xml"/><Relationship Id="rId5" Type="http://schemas.openxmlformats.org/officeDocument/2006/relationships/slide" Target="../slides/slide11.xml"/><Relationship Id="rId15" Type="http://schemas.openxmlformats.org/officeDocument/2006/relationships/slide" Target="../slides/slide38.xml"/><Relationship Id="rId23" Type="http://schemas.openxmlformats.org/officeDocument/2006/relationships/slide" Target="../slides/slide62.xml"/><Relationship Id="rId28" Type="http://schemas.openxmlformats.org/officeDocument/2006/relationships/slide" Target="../slides/slide100.xml"/><Relationship Id="rId36" Type="http://schemas.openxmlformats.org/officeDocument/2006/relationships/slide" Target="../slides/slide81.xml"/><Relationship Id="rId10" Type="http://schemas.openxmlformats.org/officeDocument/2006/relationships/slide" Target="../slides/slide28.xml"/><Relationship Id="rId19" Type="http://schemas.openxmlformats.org/officeDocument/2006/relationships/slide" Target="../slides/slide64.xml"/><Relationship Id="rId31" Type="http://schemas.openxmlformats.org/officeDocument/2006/relationships/slide" Target="../slides/slide95.xml"/><Relationship Id="rId44" Type="http://schemas.openxmlformats.org/officeDocument/2006/relationships/slide" Target="../slides/slide87.xml"/><Relationship Id="rId4" Type="http://schemas.openxmlformats.org/officeDocument/2006/relationships/slide" Target="../slides/slide8.xml"/><Relationship Id="rId9" Type="http://schemas.openxmlformats.org/officeDocument/2006/relationships/slide" Target="../slides/slide22.xml"/><Relationship Id="rId14" Type="http://schemas.openxmlformats.org/officeDocument/2006/relationships/slide" Target="../slides/slide45.xml"/><Relationship Id="rId22" Type="http://schemas.openxmlformats.org/officeDocument/2006/relationships/slide" Target="../slides/slide106.xml"/><Relationship Id="rId27" Type="http://schemas.openxmlformats.org/officeDocument/2006/relationships/slide" Target="../slides/slide97.xml"/><Relationship Id="rId30" Type="http://schemas.openxmlformats.org/officeDocument/2006/relationships/slide" Target="../slides/slide92.xml"/><Relationship Id="rId35" Type="http://schemas.openxmlformats.org/officeDocument/2006/relationships/slide" Target="../slides/slide75.xml"/><Relationship Id="rId43" Type="http://schemas.openxmlformats.org/officeDocument/2006/relationships/slide" Target="../slides/slide86.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1" name="Rechteck 50">
            <a:hlinkClick r:id="rId2" action="ppaction://hlinksldjump"/>
            <a:extLst>
              <a:ext uri="{FF2B5EF4-FFF2-40B4-BE49-F238E27FC236}">
                <a16:creationId xmlns:a16="http://schemas.microsoft.com/office/drawing/2014/main" id="{6620F77A-7752-893E-F486-739E75A28B40}"/>
              </a:ext>
            </a:extLst>
          </p:cNvPr>
          <p:cNvSpPr/>
          <p:nvPr userDrawn="1"/>
        </p:nvSpPr>
        <p:spPr>
          <a:xfrm>
            <a:off x="0" y="683730"/>
            <a:ext cx="214604" cy="230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Raleway" pitchFamily="2" charset="0"/>
              </a:rPr>
              <a:t> </a:t>
            </a:r>
            <a:r>
              <a:rPr lang="de-DE" sz="1100" dirty="0">
                <a:latin typeface="Raleway" pitchFamily="2" charset="0"/>
                <a:sym typeface="Wingdings 3" panose="05040102010807070707" pitchFamily="18" charset="2"/>
              </a:rPr>
              <a:t></a:t>
            </a:r>
            <a:endParaRPr lang="de-DE" sz="1100" dirty="0">
              <a:latin typeface="Raleway" pitchFamily="2" charset="0"/>
            </a:endParaRPr>
          </a:p>
        </p:txBody>
      </p:sp>
      <p:sp>
        <p:nvSpPr>
          <p:cNvPr id="2" name="Rechteck 1">
            <a:hlinkClick r:id="rId3" action="ppaction://hlinksldjump"/>
            <a:extLst>
              <a:ext uri="{FF2B5EF4-FFF2-40B4-BE49-F238E27FC236}">
                <a16:creationId xmlns:a16="http://schemas.microsoft.com/office/drawing/2014/main" id="{76889710-5FCA-25F8-9AA6-B27F29EB8731}"/>
              </a:ext>
            </a:extLst>
          </p:cNvPr>
          <p:cNvSpPr/>
          <p:nvPr userDrawn="1"/>
        </p:nvSpPr>
        <p:spPr>
          <a:xfrm>
            <a:off x="0" y="982299"/>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H</a:t>
            </a:r>
          </a:p>
        </p:txBody>
      </p:sp>
      <p:sp>
        <p:nvSpPr>
          <p:cNvPr id="3" name="Rechteck 2">
            <a:hlinkClick r:id="rId4" action="ppaction://hlinksldjump"/>
            <a:extLst>
              <a:ext uri="{FF2B5EF4-FFF2-40B4-BE49-F238E27FC236}">
                <a16:creationId xmlns:a16="http://schemas.microsoft.com/office/drawing/2014/main" id="{F28D69E2-57DC-5B0B-E138-27F9A1D9F287}"/>
              </a:ext>
            </a:extLst>
          </p:cNvPr>
          <p:cNvSpPr/>
          <p:nvPr userDrawn="1"/>
        </p:nvSpPr>
        <p:spPr>
          <a:xfrm>
            <a:off x="0" y="1222471"/>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C</a:t>
            </a:r>
          </a:p>
        </p:txBody>
      </p:sp>
      <p:sp>
        <p:nvSpPr>
          <p:cNvPr id="4" name="Rechteck 3">
            <a:hlinkClick r:id="rId5" action="ppaction://hlinksldjump"/>
            <a:extLst>
              <a:ext uri="{FF2B5EF4-FFF2-40B4-BE49-F238E27FC236}">
                <a16:creationId xmlns:a16="http://schemas.microsoft.com/office/drawing/2014/main" id="{912E05A6-49DE-841B-7C19-2150E24AA48A}"/>
              </a:ext>
            </a:extLst>
          </p:cNvPr>
          <p:cNvSpPr/>
          <p:nvPr userDrawn="1"/>
        </p:nvSpPr>
        <p:spPr>
          <a:xfrm>
            <a:off x="0" y="1472168"/>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P</a:t>
            </a:r>
          </a:p>
        </p:txBody>
      </p:sp>
      <p:sp>
        <p:nvSpPr>
          <p:cNvPr id="5" name="Rechteck 4">
            <a:hlinkClick r:id="rId6" action="ppaction://hlinksldjump"/>
            <a:extLst>
              <a:ext uri="{FF2B5EF4-FFF2-40B4-BE49-F238E27FC236}">
                <a16:creationId xmlns:a16="http://schemas.microsoft.com/office/drawing/2014/main" id="{090585F8-ED66-F3F6-E86A-68299C90F2F2}"/>
              </a:ext>
            </a:extLst>
          </p:cNvPr>
          <p:cNvSpPr/>
          <p:nvPr userDrawn="1"/>
        </p:nvSpPr>
        <p:spPr>
          <a:xfrm>
            <a:off x="0" y="1721865"/>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I</a:t>
            </a:r>
          </a:p>
        </p:txBody>
      </p:sp>
      <p:sp>
        <p:nvSpPr>
          <p:cNvPr id="6" name="Rechteck 5">
            <a:hlinkClick r:id="rId7" action="ppaction://hlinksldjump"/>
            <a:extLst>
              <a:ext uri="{FF2B5EF4-FFF2-40B4-BE49-F238E27FC236}">
                <a16:creationId xmlns:a16="http://schemas.microsoft.com/office/drawing/2014/main" id="{7BD934DF-51D3-6261-8343-322FAEA36A7F}"/>
              </a:ext>
            </a:extLst>
          </p:cNvPr>
          <p:cNvSpPr/>
          <p:nvPr userDrawn="1"/>
        </p:nvSpPr>
        <p:spPr>
          <a:xfrm>
            <a:off x="0" y="1971562"/>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R</a:t>
            </a:r>
          </a:p>
        </p:txBody>
      </p:sp>
      <p:sp>
        <p:nvSpPr>
          <p:cNvPr id="7" name="Rechteck 6">
            <a:hlinkClick r:id="rId8" action="ppaction://hlinksldjump"/>
            <a:extLst>
              <a:ext uri="{FF2B5EF4-FFF2-40B4-BE49-F238E27FC236}">
                <a16:creationId xmlns:a16="http://schemas.microsoft.com/office/drawing/2014/main" id="{0B99A865-73B9-583F-366A-1F49C83F0B15}"/>
              </a:ext>
            </a:extLst>
          </p:cNvPr>
          <p:cNvSpPr/>
          <p:nvPr userDrawn="1"/>
        </p:nvSpPr>
        <p:spPr>
          <a:xfrm>
            <a:off x="0" y="2221259"/>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K</a:t>
            </a:r>
          </a:p>
        </p:txBody>
      </p:sp>
      <p:sp>
        <p:nvSpPr>
          <p:cNvPr id="8" name="Rechteck 7">
            <a:hlinkClick r:id="rId9" action="ppaction://hlinksldjump"/>
            <a:extLst>
              <a:ext uri="{FF2B5EF4-FFF2-40B4-BE49-F238E27FC236}">
                <a16:creationId xmlns:a16="http://schemas.microsoft.com/office/drawing/2014/main" id="{2D3DE8D7-91F8-5EB4-69CB-290ACEBD2ED0}"/>
              </a:ext>
            </a:extLst>
          </p:cNvPr>
          <p:cNvSpPr/>
          <p:nvPr userDrawn="1"/>
        </p:nvSpPr>
        <p:spPr>
          <a:xfrm>
            <a:off x="0" y="2470956"/>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L</a:t>
            </a:r>
          </a:p>
        </p:txBody>
      </p:sp>
      <p:sp>
        <p:nvSpPr>
          <p:cNvPr id="9" name="Rechteck 8">
            <a:hlinkClick r:id="rId10" action="ppaction://hlinksldjump"/>
            <a:extLst>
              <a:ext uri="{FF2B5EF4-FFF2-40B4-BE49-F238E27FC236}">
                <a16:creationId xmlns:a16="http://schemas.microsoft.com/office/drawing/2014/main" id="{C7649644-158F-210E-F205-02744BC14D0E}"/>
              </a:ext>
            </a:extLst>
          </p:cNvPr>
          <p:cNvSpPr/>
          <p:nvPr userDrawn="1"/>
        </p:nvSpPr>
        <p:spPr>
          <a:xfrm>
            <a:off x="0" y="2720653"/>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M</a:t>
            </a:r>
          </a:p>
        </p:txBody>
      </p:sp>
      <p:sp>
        <p:nvSpPr>
          <p:cNvPr id="10" name="Rechteck 9">
            <a:hlinkClick r:id="rId11" action="ppaction://hlinksldjump"/>
            <a:extLst>
              <a:ext uri="{FF2B5EF4-FFF2-40B4-BE49-F238E27FC236}">
                <a16:creationId xmlns:a16="http://schemas.microsoft.com/office/drawing/2014/main" id="{ECF21F36-AF1F-080F-3A83-59A65F657FD2}"/>
              </a:ext>
            </a:extLst>
          </p:cNvPr>
          <p:cNvSpPr/>
          <p:nvPr userDrawn="1"/>
        </p:nvSpPr>
        <p:spPr>
          <a:xfrm>
            <a:off x="0" y="2970350"/>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O</a:t>
            </a:r>
          </a:p>
        </p:txBody>
      </p:sp>
      <p:sp>
        <p:nvSpPr>
          <p:cNvPr id="11" name="Rechteck 10">
            <a:hlinkClick r:id="rId12" action="ppaction://hlinksldjump"/>
            <a:extLst>
              <a:ext uri="{FF2B5EF4-FFF2-40B4-BE49-F238E27FC236}">
                <a16:creationId xmlns:a16="http://schemas.microsoft.com/office/drawing/2014/main" id="{08C451DE-FDD6-B75C-81E6-C631250905A8}"/>
              </a:ext>
            </a:extLst>
          </p:cNvPr>
          <p:cNvSpPr/>
          <p:nvPr userDrawn="1"/>
        </p:nvSpPr>
        <p:spPr>
          <a:xfrm>
            <a:off x="0" y="3223317"/>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A</a:t>
            </a:r>
          </a:p>
        </p:txBody>
      </p:sp>
      <p:sp>
        <p:nvSpPr>
          <p:cNvPr id="36" name="Rechteck 35">
            <a:hlinkClick r:id="rId13" action="ppaction://hlinksldjump"/>
            <a:extLst>
              <a:ext uri="{FF2B5EF4-FFF2-40B4-BE49-F238E27FC236}">
                <a16:creationId xmlns:a16="http://schemas.microsoft.com/office/drawing/2014/main" id="{EE657A55-4EB2-F424-E9BB-0125ACBFA4A9}"/>
              </a:ext>
            </a:extLst>
          </p:cNvPr>
          <p:cNvSpPr/>
          <p:nvPr userDrawn="1"/>
        </p:nvSpPr>
        <p:spPr>
          <a:xfrm>
            <a:off x="0" y="3964421"/>
            <a:ext cx="214604" cy="2304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D</a:t>
            </a:r>
          </a:p>
        </p:txBody>
      </p:sp>
      <p:sp>
        <p:nvSpPr>
          <p:cNvPr id="37" name="Rechteck 36">
            <a:hlinkClick r:id="rId14" action="ppaction://hlinksldjump"/>
            <a:extLst>
              <a:ext uri="{FF2B5EF4-FFF2-40B4-BE49-F238E27FC236}">
                <a16:creationId xmlns:a16="http://schemas.microsoft.com/office/drawing/2014/main" id="{95A8B946-B020-A404-F776-D516018FC73B}"/>
              </a:ext>
            </a:extLst>
          </p:cNvPr>
          <p:cNvSpPr/>
          <p:nvPr userDrawn="1"/>
        </p:nvSpPr>
        <p:spPr>
          <a:xfrm>
            <a:off x="0" y="3723936"/>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T</a:t>
            </a:r>
          </a:p>
        </p:txBody>
      </p:sp>
      <p:sp>
        <p:nvSpPr>
          <p:cNvPr id="39" name="Rechteck 38">
            <a:hlinkClick r:id="rId15" action="ppaction://hlinksldjump"/>
            <a:extLst>
              <a:ext uri="{FF2B5EF4-FFF2-40B4-BE49-F238E27FC236}">
                <a16:creationId xmlns:a16="http://schemas.microsoft.com/office/drawing/2014/main" id="{CBEA83B8-318B-FC02-3B41-801ACEB6D49B}"/>
              </a:ext>
            </a:extLst>
          </p:cNvPr>
          <p:cNvSpPr/>
          <p:nvPr userDrawn="1"/>
        </p:nvSpPr>
        <p:spPr>
          <a:xfrm>
            <a:off x="0" y="3472756"/>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S</a:t>
            </a:r>
          </a:p>
        </p:txBody>
      </p:sp>
      <p:sp>
        <p:nvSpPr>
          <p:cNvPr id="30" name="Rechteck 29">
            <a:hlinkClick r:id="rId16" action="ppaction://hlinksldjump"/>
            <a:extLst>
              <a:ext uri="{FF2B5EF4-FFF2-40B4-BE49-F238E27FC236}">
                <a16:creationId xmlns:a16="http://schemas.microsoft.com/office/drawing/2014/main" id="{6BF99DA5-069E-AFDE-05DC-332427199D62}"/>
              </a:ext>
            </a:extLst>
          </p:cNvPr>
          <p:cNvSpPr/>
          <p:nvPr userDrawn="1"/>
        </p:nvSpPr>
        <p:spPr>
          <a:xfrm>
            <a:off x="0" y="4299970"/>
            <a:ext cx="214604" cy="230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Hi</a:t>
            </a:r>
          </a:p>
        </p:txBody>
      </p:sp>
      <p:sp>
        <p:nvSpPr>
          <p:cNvPr id="31" name="Rechteck 30">
            <a:hlinkClick r:id="rId17" action="ppaction://hlinksldjump"/>
            <a:extLst>
              <a:ext uri="{FF2B5EF4-FFF2-40B4-BE49-F238E27FC236}">
                <a16:creationId xmlns:a16="http://schemas.microsoft.com/office/drawing/2014/main" id="{C8C2AEA3-D92B-B8AB-EE22-544A600E0BCE}"/>
              </a:ext>
            </a:extLst>
          </p:cNvPr>
          <p:cNvSpPr/>
          <p:nvPr userDrawn="1"/>
        </p:nvSpPr>
        <p:spPr>
          <a:xfrm>
            <a:off x="0" y="4550052"/>
            <a:ext cx="214604" cy="230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Är</a:t>
            </a:r>
            <a:endParaRPr lang="de-DE" sz="1100" dirty="0">
              <a:latin typeface="Arial" panose="020B0604020202020204" pitchFamily="34" charset="0"/>
              <a:cs typeface="Arial" panose="020B0604020202020204" pitchFamily="34" charset="0"/>
            </a:endParaRPr>
          </a:p>
        </p:txBody>
      </p:sp>
      <p:sp>
        <p:nvSpPr>
          <p:cNvPr id="32" name="Rechteck 31">
            <a:hlinkClick r:id="rId18" action="ppaction://hlinksldjump"/>
            <a:extLst>
              <a:ext uri="{FF2B5EF4-FFF2-40B4-BE49-F238E27FC236}">
                <a16:creationId xmlns:a16="http://schemas.microsoft.com/office/drawing/2014/main" id="{EDA0AC7A-E720-5045-5ED6-A75F9EFA7F4D}"/>
              </a:ext>
            </a:extLst>
          </p:cNvPr>
          <p:cNvSpPr/>
          <p:nvPr userDrawn="1"/>
        </p:nvSpPr>
        <p:spPr>
          <a:xfrm>
            <a:off x="0" y="5047784"/>
            <a:ext cx="214604" cy="2304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Le</a:t>
            </a:r>
          </a:p>
        </p:txBody>
      </p:sp>
      <p:sp>
        <p:nvSpPr>
          <p:cNvPr id="33" name="Rechteck 32">
            <a:hlinkClick r:id="rId19" action="ppaction://hlinksldjump"/>
            <a:extLst>
              <a:ext uri="{FF2B5EF4-FFF2-40B4-BE49-F238E27FC236}">
                <a16:creationId xmlns:a16="http://schemas.microsoft.com/office/drawing/2014/main" id="{3041FEB9-0623-2417-B527-D84F69AE55E1}"/>
              </a:ext>
            </a:extLst>
          </p:cNvPr>
          <p:cNvSpPr/>
          <p:nvPr userDrawn="1"/>
        </p:nvSpPr>
        <p:spPr>
          <a:xfrm>
            <a:off x="0" y="5297866"/>
            <a:ext cx="214604" cy="230400"/>
          </a:xfrm>
          <a:prstGeom prst="rect">
            <a:avLst/>
          </a:prstGeom>
          <a:solidFill>
            <a:srgbClr val="0073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Bl</a:t>
            </a:r>
            <a:endParaRPr lang="de-DE" sz="1100" dirty="0">
              <a:latin typeface="Arial" panose="020B0604020202020204" pitchFamily="34" charset="0"/>
              <a:cs typeface="Arial" panose="020B0604020202020204" pitchFamily="34" charset="0"/>
            </a:endParaRPr>
          </a:p>
        </p:txBody>
      </p:sp>
      <p:sp>
        <p:nvSpPr>
          <p:cNvPr id="40" name="Rechteck 39">
            <a:hlinkClick r:id="rId20" action="ppaction://hlinksldjump"/>
            <a:extLst>
              <a:ext uri="{FF2B5EF4-FFF2-40B4-BE49-F238E27FC236}">
                <a16:creationId xmlns:a16="http://schemas.microsoft.com/office/drawing/2014/main" id="{5A1F47F8-C369-4CA5-5181-433F1B2EB5D9}"/>
              </a:ext>
            </a:extLst>
          </p:cNvPr>
          <p:cNvSpPr/>
          <p:nvPr userDrawn="1"/>
        </p:nvSpPr>
        <p:spPr>
          <a:xfrm>
            <a:off x="0" y="5547948"/>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In</a:t>
            </a:r>
          </a:p>
        </p:txBody>
      </p:sp>
      <p:sp>
        <p:nvSpPr>
          <p:cNvPr id="42" name="Rechteck 41">
            <a:hlinkClick r:id="rId21" action="ppaction://hlinksldjump"/>
            <a:extLst>
              <a:ext uri="{FF2B5EF4-FFF2-40B4-BE49-F238E27FC236}">
                <a16:creationId xmlns:a16="http://schemas.microsoft.com/office/drawing/2014/main" id="{3BACB472-430B-69DA-1E2B-00263AD2C3C0}"/>
              </a:ext>
            </a:extLst>
          </p:cNvPr>
          <p:cNvSpPr/>
          <p:nvPr userDrawn="1"/>
        </p:nvSpPr>
        <p:spPr>
          <a:xfrm>
            <a:off x="0" y="5798030"/>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Vo</a:t>
            </a:r>
            <a:endParaRPr lang="de-DE" sz="1100" dirty="0">
              <a:latin typeface="Arial" panose="020B0604020202020204" pitchFamily="34" charset="0"/>
              <a:cs typeface="Arial" panose="020B0604020202020204" pitchFamily="34" charset="0"/>
            </a:endParaRPr>
          </a:p>
        </p:txBody>
      </p:sp>
      <p:sp>
        <p:nvSpPr>
          <p:cNvPr id="44" name="Rechteck 43">
            <a:hlinkClick r:id="rId22" action="ppaction://hlinksldjump"/>
            <a:extLst>
              <a:ext uri="{FF2B5EF4-FFF2-40B4-BE49-F238E27FC236}">
                <a16:creationId xmlns:a16="http://schemas.microsoft.com/office/drawing/2014/main" id="{D1AD495B-EADA-E3C5-AA70-4C2896373BD4}"/>
              </a:ext>
            </a:extLst>
          </p:cNvPr>
          <p:cNvSpPr/>
          <p:nvPr userDrawn="1"/>
        </p:nvSpPr>
        <p:spPr>
          <a:xfrm>
            <a:off x="0" y="6543411"/>
            <a:ext cx="214604" cy="230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Ab</a:t>
            </a:r>
          </a:p>
        </p:txBody>
      </p:sp>
      <p:sp>
        <p:nvSpPr>
          <p:cNvPr id="46" name="Rechteck 45">
            <a:hlinkClick r:id="rId23" action="ppaction://hlinksldjump"/>
            <a:extLst>
              <a:ext uri="{FF2B5EF4-FFF2-40B4-BE49-F238E27FC236}">
                <a16:creationId xmlns:a16="http://schemas.microsoft.com/office/drawing/2014/main" id="{3FA4EB44-E7B9-6A98-0EAC-FDFF17510672}"/>
              </a:ext>
            </a:extLst>
          </p:cNvPr>
          <p:cNvSpPr/>
          <p:nvPr userDrawn="1"/>
        </p:nvSpPr>
        <p:spPr>
          <a:xfrm>
            <a:off x="0" y="4795270"/>
            <a:ext cx="214604" cy="230400"/>
          </a:xfrm>
          <a:prstGeom prst="rect">
            <a:avLst/>
          </a:prstGeom>
          <a:solidFill>
            <a:srgbClr val="0078B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Sel</a:t>
            </a:r>
            <a:endParaRPr lang="de-DE" sz="1100" dirty="0">
              <a:latin typeface="Arial" panose="020B0604020202020204" pitchFamily="34" charset="0"/>
              <a:cs typeface="Arial" panose="020B0604020202020204" pitchFamily="34" charset="0"/>
            </a:endParaRPr>
          </a:p>
        </p:txBody>
      </p:sp>
      <p:sp>
        <p:nvSpPr>
          <p:cNvPr id="47" name="Rechteck 46">
            <a:hlinkClick r:id="rId24" action="ppaction://hlinksldjump"/>
            <a:extLst>
              <a:ext uri="{FF2B5EF4-FFF2-40B4-BE49-F238E27FC236}">
                <a16:creationId xmlns:a16="http://schemas.microsoft.com/office/drawing/2014/main" id="{C2E76588-AC43-3A70-C56F-C9FC9117D961}"/>
              </a:ext>
            </a:extLst>
          </p:cNvPr>
          <p:cNvSpPr/>
          <p:nvPr userDrawn="1"/>
        </p:nvSpPr>
        <p:spPr>
          <a:xfrm>
            <a:off x="0" y="6293329"/>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Gr</a:t>
            </a:r>
            <a:endParaRPr lang="de-DE" sz="1100" dirty="0">
              <a:latin typeface="Arial" panose="020B0604020202020204" pitchFamily="34" charset="0"/>
              <a:cs typeface="Arial" panose="020B0604020202020204" pitchFamily="34" charset="0"/>
            </a:endParaRPr>
          </a:p>
        </p:txBody>
      </p:sp>
      <p:sp>
        <p:nvSpPr>
          <p:cNvPr id="50" name="Rechteck 49">
            <a:hlinkClick r:id="rId25" action="ppaction://hlinksldjump"/>
            <a:extLst>
              <a:ext uri="{FF2B5EF4-FFF2-40B4-BE49-F238E27FC236}">
                <a16:creationId xmlns:a16="http://schemas.microsoft.com/office/drawing/2014/main" id="{858F44DA-A8E8-3299-96DB-19914DCC1C5A}"/>
              </a:ext>
            </a:extLst>
          </p:cNvPr>
          <p:cNvSpPr/>
          <p:nvPr userDrawn="1"/>
        </p:nvSpPr>
        <p:spPr>
          <a:xfrm>
            <a:off x="0" y="6045680"/>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050" dirty="0">
                <a:latin typeface="Arial" panose="020B0604020202020204" pitchFamily="34" charset="0"/>
                <a:cs typeface="Arial" panose="020B0604020202020204" pitchFamily="34" charset="0"/>
              </a:rPr>
              <a:t>CM</a:t>
            </a:r>
          </a:p>
        </p:txBody>
      </p:sp>
      <p:sp>
        <p:nvSpPr>
          <p:cNvPr id="66" name="Rechteck 65">
            <a:hlinkClick r:id="rId26" action="ppaction://hlinksldjump"/>
            <a:extLst>
              <a:ext uri="{FF2B5EF4-FFF2-40B4-BE49-F238E27FC236}">
                <a16:creationId xmlns:a16="http://schemas.microsoft.com/office/drawing/2014/main" id="{A890E3F7-C477-9594-49D9-A5459BB3E3D4}"/>
              </a:ext>
            </a:extLst>
          </p:cNvPr>
          <p:cNvSpPr/>
          <p:nvPr userDrawn="1"/>
        </p:nvSpPr>
        <p:spPr>
          <a:xfrm>
            <a:off x="11901196" y="554413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Er</a:t>
            </a:r>
          </a:p>
        </p:txBody>
      </p:sp>
      <p:sp>
        <p:nvSpPr>
          <p:cNvPr id="67" name="Rechteck 66">
            <a:hlinkClick r:id="rId27" action="ppaction://hlinksldjump"/>
            <a:extLst>
              <a:ext uri="{FF2B5EF4-FFF2-40B4-BE49-F238E27FC236}">
                <a16:creationId xmlns:a16="http://schemas.microsoft.com/office/drawing/2014/main" id="{2CFCCBEF-6E86-332B-BB12-37ECA4ED1AD7}"/>
              </a:ext>
            </a:extLst>
          </p:cNvPr>
          <p:cNvSpPr/>
          <p:nvPr userDrawn="1"/>
        </p:nvSpPr>
        <p:spPr>
          <a:xfrm>
            <a:off x="11901196" y="579149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Pf</a:t>
            </a:r>
            <a:endParaRPr lang="de-DE" sz="1100" dirty="0">
              <a:latin typeface="Arial" panose="020B0604020202020204" pitchFamily="34" charset="0"/>
              <a:cs typeface="Arial" panose="020B0604020202020204" pitchFamily="34" charset="0"/>
            </a:endParaRPr>
          </a:p>
        </p:txBody>
      </p:sp>
      <p:sp>
        <p:nvSpPr>
          <p:cNvPr id="68" name="Rechteck 67">
            <a:hlinkClick r:id="rId28" action="ppaction://hlinksldjump"/>
            <a:extLst>
              <a:ext uri="{FF2B5EF4-FFF2-40B4-BE49-F238E27FC236}">
                <a16:creationId xmlns:a16="http://schemas.microsoft.com/office/drawing/2014/main" id="{3C0692F5-5390-3BC6-596E-9EE4DD38DBD6}"/>
              </a:ext>
            </a:extLst>
          </p:cNvPr>
          <p:cNvSpPr/>
          <p:nvPr userDrawn="1"/>
        </p:nvSpPr>
        <p:spPr>
          <a:xfrm>
            <a:off x="11901196" y="6286235"/>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Leb</a:t>
            </a:r>
          </a:p>
        </p:txBody>
      </p:sp>
      <p:sp>
        <p:nvSpPr>
          <p:cNvPr id="69" name="Rechteck 68">
            <a:hlinkClick r:id="rId29" action="ppaction://hlinksldjump"/>
            <a:extLst>
              <a:ext uri="{FF2B5EF4-FFF2-40B4-BE49-F238E27FC236}">
                <a16:creationId xmlns:a16="http://schemas.microsoft.com/office/drawing/2014/main" id="{E16984DA-0BEC-0136-FC8E-F3EBCE8481D6}"/>
              </a:ext>
            </a:extLst>
          </p:cNvPr>
          <p:cNvSpPr/>
          <p:nvPr userDrawn="1"/>
        </p:nvSpPr>
        <p:spPr>
          <a:xfrm>
            <a:off x="11901196" y="282197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Ern</a:t>
            </a:r>
          </a:p>
        </p:txBody>
      </p:sp>
      <p:sp>
        <p:nvSpPr>
          <p:cNvPr id="70" name="Rechteck 69">
            <a:hlinkClick r:id="rId30" action="ppaction://hlinksldjump"/>
            <a:extLst>
              <a:ext uri="{FF2B5EF4-FFF2-40B4-BE49-F238E27FC236}">
                <a16:creationId xmlns:a16="http://schemas.microsoft.com/office/drawing/2014/main" id="{51038CE4-A341-F981-208D-84DFCAAD5AC9}"/>
              </a:ext>
            </a:extLst>
          </p:cNvPr>
          <p:cNvSpPr/>
          <p:nvPr userDrawn="1"/>
        </p:nvSpPr>
        <p:spPr>
          <a:xfrm>
            <a:off x="11901196" y="455467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Re</a:t>
            </a:r>
          </a:p>
        </p:txBody>
      </p:sp>
      <p:sp>
        <p:nvSpPr>
          <p:cNvPr id="71" name="Rechteck 70">
            <a:hlinkClick r:id="rId31" action="ppaction://hlinksldjump"/>
            <a:extLst>
              <a:ext uri="{FF2B5EF4-FFF2-40B4-BE49-F238E27FC236}">
                <a16:creationId xmlns:a16="http://schemas.microsoft.com/office/drawing/2014/main" id="{D87463DF-BADA-2472-F53C-FDDAEE97331B}"/>
              </a:ext>
            </a:extLst>
          </p:cNvPr>
          <p:cNvSpPr/>
          <p:nvPr userDrawn="1"/>
        </p:nvSpPr>
        <p:spPr>
          <a:xfrm>
            <a:off x="11901196" y="529676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Sch</a:t>
            </a:r>
            <a:endParaRPr lang="de-DE" sz="1100" dirty="0">
              <a:latin typeface="Arial" panose="020B0604020202020204" pitchFamily="34" charset="0"/>
              <a:cs typeface="Arial" panose="020B0604020202020204" pitchFamily="34" charset="0"/>
            </a:endParaRPr>
          </a:p>
        </p:txBody>
      </p:sp>
      <p:sp>
        <p:nvSpPr>
          <p:cNvPr id="72" name="Rechteck 71">
            <a:hlinkClick r:id="rId32" action="ppaction://hlinksldjump"/>
            <a:extLst>
              <a:ext uri="{FF2B5EF4-FFF2-40B4-BE49-F238E27FC236}">
                <a16:creationId xmlns:a16="http://schemas.microsoft.com/office/drawing/2014/main" id="{934B7D10-D9C0-1E74-DAC1-AB8FEE8A189A}"/>
              </a:ext>
            </a:extLst>
          </p:cNvPr>
          <p:cNvSpPr/>
          <p:nvPr userDrawn="1"/>
        </p:nvSpPr>
        <p:spPr>
          <a:xfrm>
            <a:off x="11901196" y="257461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Be</a:t>
            </a:r>
          </a:p>
        </p:txBody>
      </p:sp>
      <p:sp>
        <p:nvSpPr>
          <p:cNvPr id="73" name="Rechteck 72">
            <a:hlinkClick r:id="rId33" action="ppaction://hlinksldjump"/>
            <a:extLst>
              <a:ext uri="{FF2B5EF4-FFF2-40B4-BE49-F238E27FC236}">
                <a16:creationId xmlns:a16="http://schemas.microsoft.com/office/drawing/2014/main" id="{87876B4F-F785-A352-6C73-2216683F6522}"/>
              </a:ext>
            </a:extLst>
          </p:cNvPr>
          <p:cNvSpPr/>
          <p:nvPr userDrawn="1"/>
        </p:nvSpPr>
        <p:spPr>
          <a:xfrm>
            <a:off x="11901196" y="504940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Zu</a:t>
            </a:r>
          </a:p>
        </p:txBody>
      </p:sp>
      <p:sp>
        <p:nvSpPr>
          <p:cNvPr id="74" name="Rechteck 73">
            <a:hlinkClick r:id="rId34" action="ppaction://hlinksldjump"/>
            <a:extLst>
              <a:ext uri="{FF2B5EF4-FFF2-40B4-BE49-F238E27FC236}">
                <a16:creationId xmlns:a16="http://schemas.microsoft.com/office/drawing/2014/main" id="{C3090F76-F596-E2E8-AC44-5BA3190A557B}"/>
              </a:ext>
            </a:extLst>
          </p:cNvPr>
          <p:cNvSpPr/>
          <p:nvPr userDrawn="1"/>
        </p:nvSpPr>
        <p:spPr>
          <a:xfrm>
            <a:off x="11901196" y="480203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Kr</a:t>
            </a:r>
          </a:p>
        </p:txBody>
      </p:sp>
      <p:sp>
        <p:nvSpPr>
          <p:cNvPr id="75" name="Rechteck 74">
            <a:hlinkClick r:id="rId35" action="ppaction://hlinksldjump"/>
            <a:extLst>
              <a:ext uri="{FF2B5EF4-FFF2-40B4-BE49-F238E27FC236}">
                <a16:creationId xmlns:a16="http://schemas.microsoft.com/office/drawing/2014/main" id="{97BE3777-EE70-93AB-C5CB-599B517E81B8}"/>
              </a:ext>
            </a:extLst>
          </p:cNvPr>
          <p:cNvSpPr/>
          <p:nvPr userDrawn="1"/>
        </p:nvSpPr>
        <p:spPr>
          <a:xfrm>
            <a:off x="11901196" y="232724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Ko</a:t>
            </a:r>
          </a:p>
        </p:txBody>
      </p:sp>
      <p:sp>
        <p:nvSpPr>
          <p:cNvPr id="76" name="Rechteck 75">
            <a:hlinkClick r:id="rId36" action="ppaction://hlinksldjump"/>
            <a:extLst>
              <a:ext uri="{FF2B5EF4-FFF2-40B4-BE49-F238E27FC236}">
                <a16:creationId xmlns:a16="http://schemas.microsoft.com/office/drawing/2014/main" id="{DF30BA4B-0979-F0F4-D8E3-21B27DBE8E1A}"/>
              </a:ext>
            </a:extLst>
          </p:cNvPr>
          <p:cNvSpPr/>
          <p:nvPr userDrawn="1"/>
        </p:nvSpPr>
        <p:spPr>
          <a:xfrm>
            <a:off x="11901196" y="306934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Ne</a:t>
            </a:r>
          </a:p>
        </p:txBody>
      </p:sp>
      <p:sp>
        <p:nvSpPr>
          <p:cNvPr id="77" name="Rechteck 76">
            <a:hlinkClick r:id="rId37" action="ppaction://hlinksldjump"/>
            <a:extLst>
              <a:ext uri="{FF2B5EF4-FFF2-40B4-BE49-F238E27FC236}">
                <a16:creationId xmlns:a16="http://schemas.microsoft.com/office/drawing/2014/main" id="{050DB5EE-B050-AEBC-1FA2-82E4E62E8D09}"/>
              </a:ext>
            </a:extLst>
          </p:cNvPr>
          <p:cNvSpPr/>
          <p:nvPr userDrawn="1"/>
        </p:nvSpPr>
        <p:spPr>
          <a:xfrm>
            <a:off x="11901196" y="1832519"/>
            <a:ext cx="2880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Rat</a:t>
            </a:r>
          </a:p>
        </p:txBody>
      </p:sp>
      <p:sp>
        <p:nvSpPr>
          <p:cNvPr id="78" name="Rechteck 77">
            <a:hlinkClick r:id="rId38" action="ppaction://hlinksldjump"/>
            <a:extLst>
              <a:ext uri="{FF2B5EF4-FFF2-40B4-BE49-F238E27FC236}">
                <a16:creationId xmlns:a16="http://schemas.microsoft.com/office/drawing/2014/main" id="{EE9B689E-C71C-A588-12F5-FDFE52EB20F6}"/>
              </a:ext>
            </a:extLst>
          </p:cNvPr>
          <p:cNvSpPr/>
          <p:nvPr userDrawn="1"/>
        </p:nvSpPr>
        <p:spPr>
          <a:xfrm>
            <a:off x="11901196" y="430730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B K</a:t>
            </a:r>
          </a:p>
        </p:txBody>
      </p:sp>
      <p:sp>
        <p:nvSpPr>
          <p:cNvPr id="79" name="Rechteck 78">
            <a:hlinkClick r:id="rId39" action="ppaction://hlinksldjump"/>
            <a:extLst>
              <a:ext uri="{FF2B5EF4-FFF2-40B4-BE49-F238E27FC236}">
                <a16:creationId xmlns:a16="http://schemas.microsoft.com/office/drawing/2014/main" id="{C40B343F-308A-F0E6-A283-EE5E0383E7CE}"/>
              </a:ext>
            </a:extLst>
          </p:cNvPr>
          <p:cNvSpPr/>
          <p:nvPr userDrawn="1"/>
        </p:nvSpPr>
        <p:spPr>
          <a:xfrm>
            <a:off x="11901196" y="603886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Pal</a:t>
            </a:r>
          </a:p>
        </p:txBody>
      </p:sp>
      <p:sp>
        <p:nvSpPr>
          <p:cNvPr id="80" name="Rechteck 79">
            <a:hlinkClick r:id="rId40" action="ppaction://hlinksldjump"/>
            <a:extLst>
              <a:ext uri="{FF2B5EF4-FFF2-40B4-BE49-F238E27FC236}">
                <a16:creationId xmlns:a16="http://schemas.microsoft.com/office/drawing/2014/main" id="{D3768460-A49F-78BA-5B14-4599B7487E78}"/>
              </a:ext>
            </a:extLst>
          </p:cNvPr>
          <p:cNvSpPr/>
          <p:nvPr userDrawn="1"/>
        </p:nvSpPr>
        <p:spPr>
          <a:xfrm>
            <a:off x="11901196" y="207988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P</a:t>
            </a:r>
          </a:p>
        </p:txBody>
      </p:sp>
      <p:sp>
        <p:nvSpPr>
          <p:cNvPr id="81" name="Rechteck 80">
            <a:hlinkClick r:id="rId41" action="ppaction://hlinksldjump"/>
            <a:extLst>
              <a:ext uri="{FF2B5EF4-FFF2-40B4-BE49-F238E27FC236}">
                <a16:creationId xmlns:a16="http://schemas.microsoft.com/office/drawing/2014/main" id="{5A8009E9-C67A-138C-D16C-B2DF1A3F97A8}"/>
              </a:ext>
            </a:extLst>
          </p:cNvPr>
          <p:cNvSpPr/>
          <p:nvPr userDrawn="1"/>
        </p:nvSpPr>
        <p:spPr>
          <a:xfrm>
            <a:off x="11901196" y="4059717"/>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B A</a:t>
            </a:r>
          </a:p>
        </p:txBody>
      </p:sp>
      <p:sp>
        <p:nvSpPr>
          <p:cNvPr id="82" name="Rechteck 81">
            <a:hlinkClick r:id="rId42" action="ppaction://hlinksldjump"/>
            <a:extLst>
              <a:ext uri="{FF2B5EF4-FFF2-40B4-BE49-F238E27FC236}">
                <a16:creationId xmlns:a16="http://schemas.microsoft.com/office/drawing/2014/main" id="{198703C5-9393-6B64-CBCC-B42DE913187E}"/>
              </a:ext>
            </a:extLst>
          </p:cNvPr>
          <p:cNvSpPr/>
          <p:nvPr userDrawn="1"/>
        </p:nvSpPr>
        <p:spPr>
          <a:xfrm>
            <a:off x="11901196" y="331727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Psy</a:t>
            </a:r>
          </a:p>
        </p:txBody>
      </p:sp>
      <p:sp>
        <p:nvSpPr>
          <p:cNvPr id="83" name="Rechteck 82">
            <a:hlinkClick r:id="rId43" action="ppaction://hlinksldjump"/>
            <a:extLst>
              <a:ext uri="{FF2B5EF4-FFF2-40B4-BE49-F238E27FC236}">
                <a16:creationId xmlns:a16="http://schemas.microsoft.com/office/drawing/2014/main" id="{B1822558-2789-A12C-E6DE-72D4C14E952B}"/>
              </a:ext>
            </a:extLst>
          </p:cNvPr>
          <p:cNvSpPr/>
          <p:nvPr userDrawn="1"/>
        </p:nvSpPr>
        <p:spPr>
          <a:xfrm>
            <a:off x="11901196" y="356464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Res</a:t>
            </a:r>
          </a:p>
        </p:txBody>
      </p:sp>
      <p:sp>
        <p:nvSpPr>
          <p:cNvPr id="84" name="Rechteck 83">
            <a:hlinkClick r:id="rId44" action="ppaction://hlinksldjump"/>
            <a:extLst>
              <a:ext uri="{FF2B5EF4-FFF2-40B4-BE49-F238E27FC236}">
                <a16:creationId xmlns:a16="http://schemas.microsoft.com/office/drawing/2014/main" id="{8BDB47A8-18F1-FF96-1E21-D78B6156F04B}"/>
              </a:ext>
            </a:extLst>
          </p:cNvPr>
          <p:cNvSpPr/>
          <p:nvPr userDrawn="1"/>
        </p:nvSpPr>
        <p:spPr>
          <a:xfrm>
            <a:off x="11891671" y="3812067"/>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Zw</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922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B1B1B1-9AA9-1FB5-EC16-795C7813BD0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14799808-E4DD-25D1-1EB5-2C107F56E23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504F7AB-9788-4AE6-01E8-AEC31656AED3}"/>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5" name="Fußzeilenplatzhalter 4">
            <a:extLst>
              <a:ext uri="{FF2B5EF4-FFF2-40B4-BE49-F238E27FC236}">
                <a16:creationId xmlns:a16="http://schemas.microsoft.com/office/drawing/2014/main" id="{9305B3BA-8F7E-1DAA-B4B0-54C9C74A6856}"/>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EA65EDD-1A35-55A6-7F3A-FE1FFC7EFA3D}"/>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86349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86A9CDF-39CE-80B1-EF2F-18D96C99785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92D16D1-7281-70F0-2F82-289E65D0516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F3D4434-8803-6371-699C-A0DA9952A944}"/>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5" name="Fußzeilenplatzhalter 4">
            <a:extLst>
              <a:ext uri="{FF2B5EF4-FFF2-40B4-BE49-F238E27FC236}">
                <a16:creationId xmlns:a16="http://schemas.microsoft.com/office/drawing/2014/main" id="{058CF3B3-4CA9-C0C1-95C0-5465065953BC}"/>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76200223-9D5A-93CD-12D5-EE4096FD3B31}"/>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345813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A7C2A-C77A-96E8-DD93-D852ED8CD5A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A7AA7E77-28B3-31DD-D983-CEC371D4F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C444BBB-FEB2-864E-6158-6CE738ACDC62}"/>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5" name="Fußzeilenplatzhalter 4">
            <a:extLst>
              <a:ext uri="{FF2B5EF4-FFF2-40B4-BE49-F238E27FC236}">
                <a16:creationId xmlns:a16="http://schemas.microsoft.com/office/drawing/2014/main" id="{F84B0D74-758D-39F6-46E9-85AAA3C1CF4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5316852-407A-DF14-1059-71B77CB28F6C}"/>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3371806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5EE0E-CC12-6412-9A7A-50886F9773B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DBF4595-8EFD-D48F-DF20-77121EBA960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8FB24A8-7305-85EE-4AF7-4731B22F974A}"/>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5" name="Fußzeilenplatzhalter 4">
            <a:extLst>
              <a:ext uri="{FF2B5EF4-FFF2-40B4-BE49-F238E27FC236}">
                <a16:creationId xmlns:a16="http://schemas.microsoft.com/office/drawing/2014/main" id="{86FB3D40-CADD-2280-21BC-C915866CD53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B04BD8B-8854-DC8E-BB54-51855F9A6760}"/>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1922406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CC8F89-7BEC-10BE-74F6-5D233D8EA91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925FC17-2C80-6D2E-A079-9D1056F34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86943A-D939-B786-1114-4A7A72E29794}"/>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5" name="Fußzeilenplatzhalter 4">
            <a:extLst>
              <a:ext uri="{FF2B5EF4-FFF2-40B4-BE49-F238E27FC236}">
                <a16:creationId xmlns:a16="http://schemas.microsoft.com/office/drawing/2014/main" id="{F2BBF9FF-237C-EA7C-669C-E499200B701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99C41F4-C0BA-022B-4C9F-BC8136622D27}"/>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4281978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432EB-8CE0-8019-7CD8-8BA82C9019B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AA36AE5-0D0A-3052-B351-994D0C7E9707}"/>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A2FD462-AAE8-F25B-8FC7-B70F3463C43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1BC61A1E-EC42-B26D-B100-9B70DF2CA65C}"/>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6" name="Fußzeilenplatzhalter 5">
            <a:extLst>
              <a:ext uri="{FF2B5EF4-FFF2-40B4-BE49-F238E27FC236}">
                <a16:creationId xmlns:a16="http://schemas.microsoft.com/office/drawing/2014/main" id="{B56BCD79-8A20-0D3F-879B-4364F39CE99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CF72A07-7435-2A80-554A-6B78006B31DC}"/>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290164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0C40BF-7839-54D8-A023-2D0AEF701A79}"/>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4E20341-65AB-AA6F-6086-5AC77624B7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4D0A98A-D1F9-25BA-89F9-C73545F7990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6A6AD73-09C2-DD5C-5E2B-EEF0FECD30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52DC17F-A6ED-D691-9B3E-08F76EF08FB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FE5F515-0B57-E211-5FC9-719B3327FB47}"/>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8" name="Fußzeilenplatzhalter 7">
            <a:extLst>
              <a:ext uri="{FF2B5EF4-FFF2-40B4-BE49-F238E27FC236}">
                <a16:creationId xmlns:a16="http://schemas.microsoft.com/office/drawing/2014/main" id="{10AA224E-35A6-2F9B-9D78-4E74CB7D0F23}"/>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1D0621A-6160-1F2E-8326-1E662FCD4AF9}"/>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2712508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4DFEE8-2325-ACCE-13FB-2DD8A0CCD29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9A25137-1C64-5A5F-630B-53DE783254FE}"/>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4" name="Fußzeilenplatzhalter 3">
            <a:extLst>
              <a:ext uri="{FF2B5EF4-FFF2-40B4-BE49-F238E27FC236}">
                <a16:creationId xmlns:a16="http://schemas.microsoft.com/office/drawing/2014/main" id="{1EA7872B-8EA6-222E-165D-C38C0641304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E27F2A9-B583-3EE4-310C-C93EA04D0CDF}"/>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1684793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64241AA-7623-D05B-13B8-AAAB1D49A67C}"/>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3" name="Fußzeilenplatzhalter 2">
            <a:extLst>
              <a:ext uri="{FF2B5EF4-FFF2-40B4-BE49-F238E27FC236}">
                <a16:creationId xmlns:a16="http://schemas.microsoft.com/office/drawing/2014/main" id="{54F63A3A-9EE4-8F8B-344A-9B6D3614B2E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D4AF175C-72BB-7466-4F5C-978E847919D7}"/>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3627905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1437A-6ED6-472B-A31C-1B8FF596B77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F23C1DF-5211-CA75-FF4B-3B58FD241C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1BEC3EB-3185-FEF4-450D-44C442972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0E5666F-D957-703B-A5D6-B66ED2900B7C}"/>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6" name="Fußzeilenplatzhalter 5">
            <a:extLst>
              <a:ext uri="{FF2B5EF4-FFF2-40B4-BE49-F238E27FC236}">
                <a16:creationId xmlns:a16="http://schemas.microsoft.com/office/drawing/2014/main" id="{9C13AFA2-A4B4-0E48-2B4F-923745F8B7D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6180BEF-786A-0356-35BA-C154054F52EE}"/>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286013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9F38E-D3D1-305B-033A-B3E0059B2DC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78F53E9-19EC-D58C-5A7C-9168A70BC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A7D5882-52E5-D2E3-5667-09771AC4489A}"/>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5" name="Fußzeilenplatzhalter 4">
            <a:extLst>
              <a:ext uri="{FF2B5EF4-FFF2-40B4-BE49-F238E27FC236}">
                <a16:creationId xmlns:a16="http://schemas.microsoft.com/office/drawing/2014/main" id="{0CD28F4D-004B-EDE6-ED74-6B3772CAF04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23F03FBF-88B6-8216-B79E-0C31CE7288FD}"/>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2468376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C1AA1C-35CA-F675-BC9D-6DD5854F520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6C54945-82CF-7544-585B-623EC3D7B5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61C0FCA-D563-DE54-B14F-8940A41BB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236FA04-4E70-640F-CA82-01DD615A84E5}"/>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6" name="Fußzeilenplatzhalter 5">
            <a:extLst>
              <a:ext uri="{FF2B5EF4-FFF2-40B4-BE49-F238E27FC236}">
                <a16:creationId xmlns:a16="http://schemas.microsoft.com/office/drawing/2014/main" id="{829C47F4-7ACF-10BD-FA18-A7956E30413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92302D6-FF3C-73A6-51FB-93369B28D89B}"/>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2802358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27584-4168-16CA-5BD7-999E8E4AEDD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C417E00-9FD4-DDD2-293E-0BB4400511C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D780CEA-C3F2-5BBF-4D7F-DBCB341B175C}"/>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5" name="Fußzeilenplatzhalter 4">
            <a:extLst>
              <a:ext uri="{FF2B5EF4-FFF2-40B4-BE49-F238E27FC236}">
                <a16:creationId xmlns:a16="http://schemas.microsoft.com/office/drawing/2014/main" id="{859BC839-89F3-EC83-5FB6-C0338991C9CE}"/>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5E10D6-B1A2-60B0-BF6C-EB17B5B1C1C5}"/>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1981906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2593742-AFF8-E861-9883-423B4DFF87F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544C502-B628-77E6-0BB0-1E0CE4EE0E6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8D24695-C6A2-21E3-19D1-9CA285EE2036}"/>
              </a:ext>
            </a:extLst>
          </p:cNvPr>
          <p:cNvSpPr>
            <a:spLocks noGrp="1"/>
          </p:cNvSpPr>
          <p:nvPr>
            <p:ph type="dt" sz="half" idx="10"/>
          </p:nvPr>
        </p:nvSpPr>
        <p:spPr/>
        <p:txBody>
          <a:bodyPr/>
          <a:lstStyle/>
          <a:p>
            <a:fld id="{DBDBCFEF-81C1-4581-977A-C14229B614E3}" type="datetimeFigureOut">
              <a:rPr lang="de-DE" smtClean="0"/>
              <a:t>26.07.2023</a:t>
            </a:fld>
            <a:endParaRPr lang="de-DE"/>
          </a:p>
        </p:txBody>
      </p:sp>
      <p:sp>
        <p:nvSpPr>
          <p:cNvPr id="5" name="Fußzeilenplatzhalter 4">
            <a:extLst>
              <a:ext uri="{FF2B5EF4-FFF2-40B4-BE49-F238E27FC236}">
                <a16:creationId xmlns:a16="http://schemas.microsoft.com/office/drawing/2014/main" id="{038E03ED-78B9-D3A6-DD0C-E9B4B328B1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D06653-A587-E5E3-64C4-17FE12F35A63}"/>
              </a:ext>
            </a:extLst>
          </p:cNvPr>
          <p:cNvSpPr>
            <a:spLocks noGrp="1"/>
          </p:cNvSpPr>
          <p:nvPr>
            <p:ph type="sldNum" sz="quarter" idx="12"/>
          </p:nvPr>
        </p:nvSpPr>
        <p:spPr/>
        <p:txBody>
          <a:bodyPr/>
          <a:lstStyle/>
          <a:p>
            <a:fld id="{54A43F0C-AE09-44A3-AC02-487A9E558938}" type="slidenum">
              <a:rPr lang="de-DE" smtClean="0"/>
              <a:t>‹Nr.›</a:t>
            </a:fld>
            <a:endParaRPr lang="de-DE"/>
          </a:p>
        </p:txBody>
      </p:sp>
    </p:spTree>
    <p:extLst>
      <p:ext uri="{BB962C8B-B14F-4D97-AF65-F5344CB8AC3E}">
        <p14:creationId xmlns:p14="http://schemas.microsoft.com/office/powerpoint/2010/main" val="1942668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7F958-D660-6F2F-945F-74E45F7CEEF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1FA6028-ADA8-4E6A-F106-903D8C803CA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9EB89ED-03A1-9611-97CF-73E9C780EE95}"/>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5" name="Fußzeilenplatzhalter 4">
            <a:extLst>
              <a:ext uri="{FF2B5EF4-FFF2-40B4-BE49-F238E27FC236}">
                <a16:creationId xmlns:a16="http://schemas.microsoft.com/office/drawing/2014/main" id="{97BED879-886C-D829-6476-6CF265C09721}"/>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5A4C9304-DA54-E2DF-7427-87956165B1E6}"/>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1553047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B6C7E-2749-7E6D-B38C-D4D26FA05F3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A0A4D7F-A8BE-802B-1D6D-C9D5969407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BFFD05E-1C22-AB8C-D7E4-BC96919B3FB1}"/>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5" name="Fußzeilenplatzhalter 4">
            <a:extLst>
              <a:ext uri="{FF2B5EF4-FFF2-40B4-BE49-F238E27FC236}">
                <a16:creationId xmlns:a16="http://schemas.microsoft.com/office/drawing/2014/main" id="{A94726A2-2A8F-C12E-B67E-05D266EEBF05}"/>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4C6963B3-F2BD-0C3D-5753-D1BDD478302A}"/>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427749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C9545-3C24-23E9-169E-F82B7EE4196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33458CA-28CE-A3E4-A6C0-C2B17E157E8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29F4F56-E77F-D03A-16A0-0C2995DEF70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0D2C4C8C-34A7-32E8-9B02-379DBA5EC89B}"/>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6" name="Fußzeilenplatzhalter 5">
            <a:extLst>
              <a:ext uri="{FF2B5EF4-FFF2-40B4-BE49-F238E27FC236}">
                <a16:creationId xmlns:a16="http://schemas.microsoft.com/office/drawing/2014/main" id="{01C4620D-7026-9E47-253F-04F525247D66}"/>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72ECCD10-3140-0923-7564-E157FB6F4D34}"/>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267285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4DA48-14D2-0666-6B6E-38AF23267F83}"/>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873FCF3-02E1-F079-998F-A023F7762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E2F46F6-05AF-DBED-6EB5-5BB232A4433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49D1451-984C-64CE-48D4-46AEF50855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0E60B4A-8AB1-67D7-28B1-965A60191E4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78025E3-5F6F-F72F-920C-2827DD373CEC}"/>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8" name="Fußzeilenplatzhalter 7">
            <a:extLst>
              <a:ext uri="{FF2B5EF4-FFF2-40B4-BE49-F238E27FC236}">
                <a16:creationId xmlns:a16="http://schemas.microsoft.com/office/drawing/2014/main" id="{21C21828-B6A0-99B8-ED16-D595098B1166}"/>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2CA6A279-6822-0796-9574-1A9A0FC52689}"/>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145874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2E0DCA-639C-B1F2-862F-C0D3784E28B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135882F-E334-37CF-FF03-5D52C17452F6}"/>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4" name="Fußzeilenplatzhalter 3">
            <a:extLst>
              <a:ext uri="{FF2B5EF4-FFF2-40B4-BE49-F238E27FC236}">
                <a16:creationId xmlns:a16="http://schemas.microsoft.com/office/drawing/2014/main" id="{C2293E5F-58AF-4C5A-A25B-BE8078DD734B}"/>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960BB767-1317-1E4E-06C5-B9123DF11ED2}"/>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133146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548462-7E12-AC37-4163-B0DE547CFA8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0A1081E-8D08-CDD4-5CC6-59AC8F7EF0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44EAD3AE-E31D-412B-706A-6B6F2F63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4E8F242-BDCB-D9A3-A1CD-D2DA29416621}"/>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6" name="Fußzeilenplatzhalter 5">
            <a:extLst>
              <a:ext uri="{FF2B5EF4-FFF2-40B4-BE49-F238E27FC236}">
                <a16:creationId xmlns:a16="http://schemas.microsoft.com/office/drawing/2014/main" id="{FD2522FE-F82C-1404-9567-D457964EA71C}"/>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A7E4ACEC-3842-333D-4E45-38D6B35989C5}"/>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33783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1CA2D-D25D-3935-D4ED-F00D15F415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DE73DA2-A94D-C9C5-1C6F-60669B95E3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B35D33E3-12A5-B206-B488-8641ADCF5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399A2D5-A6AC-4FA4-37B8-8B3D175C126E}"/>
              </a:ext>
            </a:extLst>
          </p:cNvPr>
          <p:cNvSpPr>
            <a:spLocks noGrp="1"/>
          </p:cNvSpPr>
          <p:nvPr>
            <p:ph type="dt" sz="half" idx="10"/>
          </p:nvPr>
        </p:nvSpPr>
        <p:spPr/>
        <p:txBody>
          <a:bodyPr/>
          <a:lstStyle/>
          <a:p>
            <a:fld id="{EFD23FC9-5EA3-4A6D-B648-AEB5F9AC1B35}" type="datetimeFigureOut">
              <a:rPr lang="de-DE" smtClean="0"/>
              <a:t>26.07.2023</a:t>
            </a:fld>
            <a:endParaRPr lang="de-DE" dirty="0"/>
          </a:p>
        </p:txBody>
      </p:sp>
      <p:sp>
        <p:nvSpPr>
          <p:cNvPr id="6" name="Fußzeilenplatzhalter 5">
            <a:extLst>
              <a:ext uri="{FF2B5EF4-FFF2-40B4-BE49-F238E27FC236}">
                <a16:creationId xmlns:a16="http://schemas.microsoft.com/office/drawing/2014/main" id="{F91C9529-C4F3-3C40-7CF4-C069157656E7}"/>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0A61E1F8-8171-359D-68C9-2C399615BEB3}"/>
              </a:ext>
            </a:extLst>
          </p:cNvPr>
          <p:cNvSpPr>
            <a:spLocks noGrp="1"/>
          </p:cNvSpPr>
          <p:nvPr>
            <p:ph type="sldNum" sz="quarter" idx="12"/>
          </p:nvPr>
        </p:nvSpPr>
        <p:spPr/>
        <p:txBody>
          <a:bodyPr/>
          <a:lstStyle/>
          <a:p>
            <a:fld id="{20B45578-E0DE-4CFB-8FF8-7E318C5A1A86}" type="slidenum">
              <a:rPr lang="de-DE" smtClean="0"/>
              <a:t>‹Nr.›</a:t>
            </a:fld>
            <a:endParaRPr lang="de-DE" dirty="0"/>
          </a:p>
        </p:txBody>
      </p:sp>
    </p:spTree>
    <p:extLst>
      <p:ext uri="{BB962C8B-B14F-4D97-AF65-F5344CB8AC3E}">
        <p14:creationId xmlns:p14="http://schemas.microsoft.com/office/powerpoint/2010/main" val="3692214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EA7A549-1C95-79E6-FEAE-E57C3489FB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9F0C86F-B896-CC8B-972A-7A681DD5D0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84DC0C1-23B3-9467-B20C-403ABD6A7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23FC9-5EA3-4A6D-B648-AEB5F9AC1B35}" type="datetimeFigureOut">
              <a:rPr lang="de-DE" smtClean="0"/>
              <a:t>26.07.2023</a:t>
            </a:fld>
            <a:endParaRPr lang="de-DE" dirty="0"/>
          </a:p>
        </p:txBody>
      </p:sp>
      <p:sp>
        <p:nvSpPr>
          <p:cNvPr id="5" name="Fußzeilenplatzhalter 4">
            <a:extLst>
              <a:ext uri="{FF2B5EF4-FFF2-40B4-BE49-F238E27FC236}">
                <a16:creationId xmlns:a16="http://schemas.microsoft.com/office/drawing/2014/main" id="{F81D39D0-BFA5-26D8-EA3C-C9F9F6F08B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7D297766-9022-AB5C-3850-845C7B8BA0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45578-E0DE-4CFB-8FF8-7E318C5A1A86}" type="slidenum">
              <a:rPr lang="de-DE" smtClean="0"/>
              <a:t>‹Nr.›</a:t>
            </a:fld>
            <a:endParaRPr lang="de-DE" dirty="0"/>
          </a:p>
        </p:txBody>
      </p:sp>
    </p:spTree>
    <p:extLst>
      <p:ext uri="{BB962C8B-B14F-4D97-AF65-F5344CB8AC3E}">
        <p14:creationId xmlns:p14="http://schemas.microsoft.com/office/powerpoint/2010/main" val="370949953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5128030-9F56-2146-DA1D-DC8008C69F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D057A6BB-C815-3DCE-1E71-552EF4F0F5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232FB29-0C83-0C43-F146-CACFC8160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BCFEF-81C1-4581-977A-C14229B614E3}" type="datetimeFigureOut">
              <a:rPr lang="de-DE" smtClean="0"/>
              <a:t>26.07.2023</a:t>
            </a:fld>
            <a:endParaRPr lang="de-DE"/>
          </a:p>
        </p:txBody>
      </p:sp>
      <p:sp>
        <p:nvSpPr>
          <p:cNvPr id="5" name="Fußzeilenplatzhalter 4">
            <a:extLst>
              <a:ext uri="{FF2B5EF4-FFF2-40B4-BE49-F238E27FC236}">
                <a16:creationId xmlns:a16="http://schemas.microsoft.com/office/drawing/2014/main" id="{F62913F6-88A1-2DEF-FF72-10731892A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65C2CE02-BECB-0EF0-8EB1-6AC69D850F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43F0C-AE09-44A3-AC02-487A9E558938}" type="slidenum">
              <a:rPr lang="de-DE" smtClean="0"/>
              <a:t>‹Nr.›</a:t>
            </a:fld>
            <a:endParaRPr lang="de-DE"/>
          </a:p>
        </p:txBody>
      </p:sp>
    </p:spTree>
    <p:extLst>
      <p:ext uri="{BB962C8B-B14F-4D97-AF65-F5344CB8AC3E}">
        <p14:creationId xmlns:p14="http://schemas.microsoft.com/office/powerpoint/2010/main" val="1867944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ivadis.de/viewarticle/der-zusatz-von-carboplatin-zu-cabazitaxel-verlangert-das-pfs-bei-einer-aggressiven-variante-des-crpc-691789" TargetMode="External"/><Relationship Id="rId2" Type="http://schemas.openxmlformats.org/officeDocument/2006/relationships/hyperlink" Target="http://www.medmedia.at/congress-x-press/esmo-uro/phase-iii-studie-cabasty-cabazitaxel-alle-2-wochen-vs-alle-3-wochen-bei-aelteren-patienten-mit-metastasiertem-kastrationsresistentem-prostatakarzinom-mcrpc/" TargetMode="External"/><Relationship Id="rId1" Type="http://schemas.openxmlformats.org/officeDocument/2006/relationships/slideLayout" Target="../slideLayouts/slideLayout1.xml"/><Relationship Id="rId4" Type="http://schemas.openxmlformats.org/officeDocument/2006/relationships/hyperlink" Target="https://biermann-medizin.de/molekulare-mcrpc-subtypen-zeigen-assoziation-mit-unterschiedlichen-therapieerergebnissen/" TargetMode="External"/></Relationships>
</file>

<file path=ppt/slides/_rels/slide100.xml.rels><?xml version="1.0" encoding="UTF-8" standalone="yes"?>
<Relationships xmlns="http://schemas.openxmlformats.org/package/2006/relationships"><Relationship Id="rId8" Type="http://schemas.openxmlformats.org/officeDocument/2006/relationships/hyperlink" Target="https://www.kbv.de/media/sp/PraxisWissen_ASV.pdf" TargetMode="External"/><Relationship Id="rId3" Type="http://schemas.openxmlformats.org/officeDocument/2006/relationships/hyperlink" Target="https://www.wegweiser-hospiz-palliativmedizin.de/de/angebote/erwachsene" TargetMode="External"/><Relationship Id="rId7" Type="http://schemas.openxmlformats.org/officeDocument/2006/relationships/hyperlink" Target="https://janssenwithme.de/de-de/krebserkrankungen/leben-mit-krebs/umgang-mit-dem-tod"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palliativstiftung.de/images/downloads/2016-12-07_ratgeber_hopav_kampagnehsmi_web.pdf" TargetMode="External"/><Relationship Id="rId11" Type="http://schemas.openxmlformats.org/officeDocument/2006/relationships/hyperlink" Target="https://www.vdk.de/deutschland/downloadmime/3589/VdK_Broschuere_Pflegebeduerftig_Pflegebegutachtung_2017.pdf" TargetMode="External"/><Relationship Id="rId5" Type="http://schemas.openxmlformats.org/officeDocument/2006/relationships/hyperlink" Target="https://www.betanet.de/spezialisierte-ambulante-palliativversorgung-sapv.html" TargetMode="External"/><Relationship Id="rId10" Type="http://schemas.openxmlformats.org/officeDocument/2006/relationships/hyperlink" Target="https://www.der-paritaetische.de/fileadmin/user_upload/Publikationen/doc/2019_pflegebeduerftig_was-tun.pdf" TargetMode="External"/><Relationship Id="rId4" Type="http://schemas.openxmlformats.org/officeDocument/2006/relationships/hyperlink" Target="https://www.caritas.de/magazin/zeitschriften/sozialcourage/archiv/jahrgang-2017/artikel/was-macht-eigentlich..-ein-sapv-team" TargetMode="External"/><Relationship Id="rId9" Type="http://schemas.openxmlformats.org/officeDocument/2006/relationships/hyperlink" Target="https://www.aerzteblatt.de/archiv/74925/Ambulante-Palliativversorgung-Der-Hausarzt-als-erster-Ansprechpartner"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www.krebsinformationsdienst.de/tumorarten/grundlagen/index.php" TargetMode="External"/><Relationship Id="rId3" Type="http://schemas.openxmlformats.org/officeDocument/2006/relationships/hyperlink" Target="https://medicalforum.ch/de/detail/doi/smf.2022.08858" TargetMode="External"/><Relationship Id="rId7" Type="http://schemas.openxmlformats.org/officeDocument/2006/relationships/hyperlink" Target="https://www.krebsinformationsdienst.de/tumorarten/metastasen/knochenmetastasen/index.php" TargetMode="External"/><Relationship Id="rId2" Type="http://schemas.openxmlformats.org/officeDocument/2006/relationships/hyperlink" Target="http://www.ihre-humangenetikerin.de/images/pdf/ProstataCA-Genetik.pdf" TargetMode="External"/><Relationship Id="rId1" Type="http://schemas.openxmlformats.org/officeDocument/2006/relationships/slideLayout" Target="../slideLayouts/slideLayout1.xml"/><Relationship Id="rId6" Type="http://schemas.openxmlformats.org/officeDocument/2006/relationships/hyperlink" Target="https://www.krebsinformationsdienst.de/tumorarten/grundlagen/metastasenbildung.php" TargetMode="External"/><Relationship Id="rId11" Type="http://schemas.openxmlformats.org/officeDocument/2006/relationships/hyperlink" Target="https://www.krebsinformationsdienst.de/fachkreise/nachrichten/2022/fk09-mikrosatelliteninstabilitaet-bei-krebs.php" TargetMode="External"/><Relationship Id="rId5" Type="http://schemas.openxmlformats.org/officeDocument/2006/relationships/hyperlink" Target="https://www.krebsinformationsdienst.de/tumorarten/grundlagen/krebsentstehung.php" TargetMode="External"/><Relationship Id="rId10" Type="http://schemas.openxmlformats.org/officeDocument/2006/relationships/hyperlink" Target="https://www.dkfz.de/de/presse/pressemitteilungen/2019/dkfz-pm-19-35c-Wie-Resistenz-gegen-wichtiges-Krebsmedikament-entsteht.php?fbclid=IwAR1RWFuB86fY9gIV6E2GmUUnl9xaMv0JTniuWnSePwTpLHfZkwYkooLrg5U" TargetMode="External"/><Relationship Id="rId4" Type="http://schemas.openxmlformats.org/officeDocument/2006/relationships/hyperlink" Target="https://eliph.klinikum.uni-heidelberg.de/texte_s/695" TargetMode="External"/><Relationship Id="rId9" Type="http://schemas.openxmlformats.org/officeDocument/2006/relationships/hyperlink" Target="https://www.krebsinformationsdienst.de/tumorarten/grundlagen/immunsystem.php"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biospektrum.de/system/files/magazine_article/2021/02/files/87396/87396.pdf" TargetMode="External"/><Relationship Id="rId7" Type="http://schemas.openxmlformats.org/officeDocument/2006/relationships/hyperlink" Target="https://www.urologielehrbuch.de/prostata.html" TargetMode="External"/><Relationship Id="rId2" Type="http://schemas.openxmlformats.org/officeDocument/2006/relationships/hyperlink" Target="https://www.lecturio.de/magazin/zellzyklus-regulation-apoptose-mitose-dna-replikation/" TargetMode="External"/><Relationship Id="rId1" Type="http://schemas.openxmlformats.org/officeDocument/2006/relationships/slideLayout" Target="../slideLayouts/slideLayout1.xml"/><Relationship Id="rId6" Type="http://schemas.openxmlformats.org/officeDocument/2006/relationships/hyperlink" Target="https://www.urologielehrbuch.de/prostataanatomie.html" TargetMode="External"/><Relationship Id="rId5" Type="http://schemas.openxmlformats.org/officeDocument/2006/relationships/hyperlink" Target="https://www.urologielehrbuch.de/prostatakarzinom-inzidenz-ursachen.html" TargetMode="External"/><Relationship Id="rId4" Type="http://schemas.openxmlformats.org/officeDocument/2006/relationships/hyperlink" Target="https://www.bionity.com/de/lexikon/Mutation.html"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www.youtube.com/watch?v=PYppRLeoNIs" TargetMode="External"/><Relationship Id="rId13" Type="http://schemas.openxmlformats.org/officeDocument/2006/relationships/hyperlink" Target="https://www.visiblebody.com/de/learn" TargetMode="External"/><Relationship Id="rId18" Type="http://schemas.openxmlformats.org/officeDocument/2006/relationships/hyperlink" Target="https://www.visiblebody.com/de/learn/skeleton/overview-of-skeleton" TargetMode="External"/><Relationship Id="rId3" Type="http://schemas.openxmlformats.org/officeDocument/2006/relationships/hyperlink" Target="https://www.youtube.com/c/KenhubDE/videos" TargetMode="External"/><Relationship Id="rId7" Type="http://schemas.openxmlformats.org/officeDocument/2006/relationships/hyperlink" Target="https://www.youtube.com/watch?v=r6ucAGbdwdQ" TargetMode="External"/><Relationship Id="rId12" Type="http://schemas.openxmlformats.org/officeDocument/2006/relationships/hyperlink" Target="https://www.youtube.com/watch?v=dL14zPiXlzI" TargetMode="External"/><Relationship Id="rId17" Type="http://schemas.openxmlformats.org/officeDocument/2006/relationships/hyperlink" Target="https://www.visiblebody.com/de/learn/lymphatic" TargetMode="External"/><Relationship Id="rId2" Type="http://schemas.openxmlformats.org/officeDocument/2006/relationships/hyperlink" Target="https://www.kenhub.com/de/library/anatomie/anatomie-des-menschen" TargetMode="External"/><Relationship Id="rId16" Type="http://schemas.openxmlformats.org/officeDocument/2006/relationships/hyperlink" Target="https://www.visiblebody.com/de/learn/endocrine" TargetMode="External"/><Relationship Id="rId1" Type="http://schemas.openxmlformats.org/officeDocument/2006/relationships/slideLayout" Target="../slideLayouts/slideLayout1.xml"/><Relationship Id="rId6" Type="http://schemas.openxmlformats.org/officeDocument/2006/relationships/hyperlink" Target="https://www.kenhub.com/de/library/anatomie/metastasen" TargetMode="External"/><Relationship Id="rId11" Type="http://schemas.openxmlformats.org/officeDocument/2006/relationships/hyperlink" Target="https://www.youtube.com/watch?v=npIyOySkUlQ" TargetMode="External"/><Relationship Id="rId5" Type="http://schemas.openxmlformats.org/officeDocument/2006/relationships/hyperlink" Target="https://www.youtube.com/watch?v=aRtYNohp4hw" TargetMode="External"/><Relationship Id="rId15" Type="http://schemas.openxmlformats.org/officeDocument/2006/relationships/hyperlink" Target="https://www.visiblebody.com/de/learn/urinary" TargetMode="External"/><Relationship Id="rId10" Type="http://schemas.openxmlformats.org/officeDocument/2006/relationships/hyperlink" Target="https://www.youtube.com/watch?v=cO5-rYdiKbk" TargetMode="External"/><Relationship Id="rId19" Type="http://schemas.openxmlformats.org/officeDocument/2006/relationships/hyperlink" Target="http://www.visiblebody.com/de/learn/nervous" TargetMode="External"/><Relationship Id="rId4" Type="http://schemas.openxmlformats.org/officeDocument/2006/relationships/hyperlink" Target="https://www.youtube.com/watch?v=thxS9Rqb9OE" TargetMode="External"/><Relationship Id="rId9" Type="http://schemas.openxmlformats.org/officeDocument/2006/relationships/hyperlink" Target="https://www.kenhub.com/de/library/anatomie/brustwirbelsaule-bws" TargetMode="External"/><Relationship Id="rId14" Type="http://schemas.openxmlformats.org/officeDocument/2006/relationships/hyperlink" Target="https://www.visiblebody.com/de/learn/reproductive/male-reproductive-structures" TargetMode="External"/></Relationships>
</file>

<file path=ppt/slides/_rels/slide104.xml.rels><?xml version="1.0" encoding="UTF-8" standalone="yes"?>
<Relationships xmlns="http://schemas.openxmlformats.org/package/2006/relationships"><Relationship Id="rId8" Type="http://schemas.openxmlformats.org/officeDocument/2006/relationships/hyperlink" Target="https://www.youtube.com/watch?v=fzRD09GW7ac&amp;list=PLYKy8zwZOGij0ccrsfxKJC7CicwveoqAY" TargetMode="External"/><Relationship Id="rId13" Type="http://schemas.openxmlformats.org/officeDocument/2006/relationships/hyperlink" Target="https://www.youtube.com/watch?v=Z981Bxn8sN4&amp;list=PLuazEnTdVYdjujXjmBGEsUpds83fMKofF" TargetMode="External"/><Relationship Id="rId18" Type="http://schemas.openxmlformats.org/officeDocument/2006/relationships/hyperlink" Target="https://www.youtube.com/watch?v=F3Sw8-xd_1s&amp;list=PLuazEnTdVYdjayYR1cC65LY02Z2ssxDKN" TargetMode="External"/><Relationship Id="rId3" Type="http://schemas.openxmlformats.org/officeDocument/2006/relationships/hyperlink" Target="https://www.youtube.com/watch?v=Xv1KkhI9W88&amp;list=PLYKy8zwZOGii_BQ9i7ZJO0myPW6h0-EL1&amp;index=1" TargetMode="External"/><Relationship Id="rId7" Type="http://schemas.openxmlformats.org/officeDocument/2006/relationships/hyperlink" Target="https://www.youtube.com/watch?v=BR7m9Bw-Sp0&amp;list=PLYKy8zwZOGig89NulkD0MmrlvPEFiA3oU" TargetMode="External"/><Relationship Id="rId12" Type="http://schemas.openxmlformats.org/officeDocument/2006/relationships/hyperlink" Target="http://www.youtube.com/watch?v=-UNfytrQ-6s&amp;list=PLuazEnTdVYdgTClWO1M5hXM_yRWDAGZFK" TargetMode="External"/><Relationship Id="rId17" Type="http://schemas.openxmlformats.org/officeDocument/2006/relationships/hyperlink" Target="https://www.youtube.com/watch?v=S2YaZhFo6ls&amp;list=PLuazEnTdVYdiWxIAeLneTYZ6HST05_aIa" TargetMode="External"/><Relationship Id="rId2" Type="http://schemas.openxmlformats.org/officeDocument/2006/relationships/hyperlink" Target="https://www.youtube.com/c/OncoEducation/videos" TargetMode="External"/><Relationship Id="rId16" Type="http://schemas.openxmlformats.org/officeDocument/2006/relationships/hyperlink" Target="https://www.youtube.com/watch?v=GGxIGfFx3cA&amp;list=PLuazEnTdVYdjBWiK5lcHiNjyZ-hXIHSm2" TargetMode="External"/><Relationship Id="rId1" Type="http://schemas.openxmlformats.org/officeDocument/2006/relationships/slideLayout" Target="../slideLayouts/slideLayout1.xml"/><Relationship Id="rId6" Type="http://schemas.openxmlformats.org/officeDocument/2006/relationships/hyperlink" Target="https://www.youtube.com/watch?v=yhubo9P0LoQ&amp;list=PLYKy8zwZOGiio1SOjHyDO3IdMWE4jHG3i" TargetMode="External"/><Relationship Id="rId11" Type="http://schemas.openxmlformats.org/officeDocument/2006/relationships/hyperlink" Target="https://www.youtube.com/watch?v=ER_vfPUK5GU&amp;list=PLuazEnTdVYdiRcdrxsMjl7SVEY-CGnhVq" TargetMode="External"/><Relationship Id="rId5" Type="http://schemas.openxmlformats.org/officeDocument/2006/relationships/hyperlink" Target="https://www.youtube.com/watch?v=LqfWxz33Yco&amp;list=PLYKy8zwZOGihFahnWGW_f5hthd5YMWRj2" TargetMode="External"/><Relationship Id="rId15" Type="http://schemas.openxmlformats.org/officeDocument/2006/relationships/hyperlink" Target="https://www.youtube.com/watch?v=kc0fJeKLsaw&amp;list=PLuazEnTdVYdiUmlY2FcegATuoU0_usFkd" TargetMode="External"/><Relationship Id="rId10" Type="http://schemas.openxmlformats.org/officeDocument/2006/relationships/hyperlink" Target="https://www.youtube.com/@tumortargettherapy3137" TargetMode="External"/><Relationship Id="rId4" Type="http://schemas.openxmlformats.org/officeDocument/2006/relationships/hyperlink" Target="https://www.youtube.com/watch?v=5uu08eRP3kw&amp;list=PLYKy8zwZOGigPIZiphbZoY39aeogHyQcQ" TargetMode="External"/><Relationship Id="rId9" Type="http://schemas.openxmlformats.org/officeDocument/2006/relationships/hyperlink" Target="https://www.youtube.com/watch?v=adCMVdyQDEs&amp;list=PLYKy8zwZOGii4XvEBS_g6QJH72IPmmgxP" TargetMode="External"/><Relationship Id="rId14" Type="http://schemas.openxmlformats.org/officeDocument/2006/relationships/hyperlink" Target="https://www.youtube.com/watch?v=v_CT7TXTjGc&amp;list=PLuazEnTdVYdhOzNRVwxtSZq6tkky7Rfpv"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www.bfarm.de/DE/Arzneimittel/Zulassung/Zulassungsverfahren/MRP_Mutual-Recognition-Procedure/_node.html" TargetMode="External"/><Relationship Id="rId7" Type="http://schemas.openxmlformats.org/officeDocument/2006/relationships/hyperlink" Target="https://www.medmedia.at/spectrum-urologie/10-jahre-im-ueberblick-diagnostik-und-therapie-des-prostatakarzinoms/" TargetMode="External"/><Relationship Id="rId2" Type="http://schemas.openxmlformats.org/officeDocument/2006/relationships/hyperlink" Target="https://www.bfarm.de/DE/Arzneimittel/Zulassung/Zulassungsverfahren/DCP_Decentralised-Procedure/_node.html" TargetMode="External"/><Relationship Id="rId1" Type="http://schemas.openxmlformats.org/officeDocument/2006/relationships/slideLayout" Target="../slideLayouts/slideLayout1.xml"/><Relationship Id="rId6" Type="http://schemas.openxmlformats.org/officeDocument/2006/relationships/hyperlink" Target="https://www.vfa.de/de/arzneimittel-forschung/so-funktioniert-pharmaforschung/so-entsteht-ein-medikament.html" TargetMode="External"/><Relationship Id="rId5" Type="http://schemas.openxmlformats.org/officeDocument/2006/relationships/hyperlink" Target="https://www.gesundheitsinformation.de/off-label-use-worauf-muss-man-achten.html" TargetMode="External"/><Relationship Id="rId4" Type="http://schemas.openxmlformats.org/officeDocument/2006/relationships/hyperlink" Target="http://www.clinfo.eu/arzneimittelzulassung-nutzenbewertung/"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www.krebshilfe.de/infomaterial/Blaue_Ratgeber/Palliativmedizin_BlaueRatgeber_DeutscheKrebshilfe.pdf" TargetMode="External"/><Relationship Id="rId7" Type="http://schemas.openxmlformats.org/officeDocument/2006/relationships/hyperlink" Target="https://www.leitlinienprogramm-onkologie.de/fileadmin/user_upload/Downloads/Leitlinien/Prostatatkarzinom/Version_6/LL_Prostatakarzinom_Langversion_6.2.pdf#page=96" TargetMode="External"/><Relationship Id="rId2" Type="http://schemas.openxmlformats.org/officeDocument/2006/relationships/hyperlink" Target="https://www.krebshilfe.de/infomaterial/Blaue_Ratgeber/Krebswoerterbuch_BlaueRatgeber_DeutscheKrebshilfe.pdf" TargetMode="External"/><Relationship Id="rId1" Type="http://schemas.openxmlformats.org/officeDocument/2006/relationships/slideLayout" Target="../slideLayouts/slideLayout1.xml"/><Relationship Id="rId6" Type="http://schemas.openxmlformats.org/officeDocument/2006/relationships/hyperlink" Target="https://flexikon.doccheck.com/de/Metachron" TargetMode="External"/><Relationship Id="rId5" Type="http://schemas.openxmlformats.org/officeDocument/2006/relationships/hyperlink" Target="https://www.krebsregister-rlp.de/fuer-melder/faq-haeufig-gestellte-fragen/3-fragen-zur-kodierung/wie-melde-ich-eine-bereits-bei-der-diagnose-bekannte-fernmetastase-synchrone-metastase" TargetMode="External"/><Relationship Id="rId4" Type="http://schemas.openxmlformats.org/officeDocument/2006/relationships/hyperlink" Target="https://flexikon.doccheck.com/de/Synchron" TargetMode="External"/></Relationships>
</file>

<file path=ppt/slides/_rels/slide107.xml.rels><?xml version="1.0" encoding="UTF-8" standalone="yes"?>
<Relationships xmlns="http://schemas.openxmlformats.org/package/2006/relationships"><Relationship Id="rId2" Type="http://schemas.openxmlformats.org/officeDocument/2006/relationships/hyperlink" Target="http://www.prostatakrebse.de/informationen/pdf/abkuerzungen.pdf"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hyperlink" Target="https://www.senioren-ratgeber.de/Medikamente" TargetMode="External"/><Relationship Id="rId2" Type="http://schemas.openxmlformats.org/officeDocument/2006/relationships/hyperlink" Target="https://www.netdoktor.at/therapie/darreichungsformen-von-arzneimitteln-8744" TargetMode="External"/><Relationship Id="rId1" Type="http://schemas.openxmlformats.org/officeDocument/2006/relationships/slideLayout" Target="../slideLayouts/slideLayout1.xml"/><Relationship Id="rId4" Type="http://schemas.openxmlformats.org/officeDocument/2006/relationships/hyperlink" Target="https://de.wikipedia.org/wiki/Applikationsform" TargetMode="External"/></Relationships>
</file>

<file path=ppt/slides/_rels/slide109.xml.rels><?xml version="1.0" encoding="UTF-8" standalone="yes"?>
<Relationships xmlns="http://schemas.openxmlformats.org/package/2006/relationships"><Relationship Id="rId2" Type="http://schemas.openxmlformats.org/officeDocument/2006/relationships/hyperlink" Target="https://www.mta-r.de/blog/anatomische-lage-und-richtungsbezeichnungen/"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hyperlink" Target="https://www.aerzteblatt.de/archiv/224227/Metastasiertes-Prostatakarzinom-mit-homologer-Rekombinationsdefizienz-Olaparib-reduziert-Schmerzen-verzoegert-Opiatmedikation-und-erhoeht-Lebensqualitaet" TargetMode="External"/><Relationship Id="rId3" Type="http://schemas.openxmlformats.org/officeDocument/2006/relationships/hyperlink" Target="https://www.gesundheitsinformation.de/olaparib-lynparza-bei-fortgeschrittenem-prostatakrebs.html" TargetMode="External"/><Relationship Id="rId7" Type="http://schemas.openxmlformats.org/officeDocument/2006/relationships/hyperlink" Target="https://www.aerzteblatt.de/nachrichten/116715/PARP-Inhibitor-verlaengert-Ueberleben-beim-spaeten-Prostatakarzinom-die-richtige-Genveraenderung-vorausgesetz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link.springer.com/article/10.1007/s15015-023-3052-2" TargetMode="External"/><Relationship Id="rId5" Type="http://schemas.openxmlformats.org/officeDocument/2006/relationships/hyperlink" Target="https://biermann-medizin.de/profil-von-keimbahnmutationen-der-dna-reparaturgene-bei-metastasiertem-prostatakrebs/" TargetMode="External"/><Relationship Id="rId4" Type="http://schemas.openxmlformats.org/officeDocument/2006/relationships/hyperlink" Target="https://www.krebsinformationsdienst.de/behandlung/gezielte-krebstherapie.php"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meta-treff.de/" TargetMode="External"/><Relationship Id="rId1" Type="http://schemas.openxmlformats.org/officeDocument/2006/relationships/slideLayout" Target="../slideLayouts/slideLayout18.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hyperlink" Target="https://www.az-diagnostik.de/genetische-ursachen-der-hrd" TargetMode="External"/><Relationship Id="rId2" Type="http://schemas.openxmlformats.org/officeDocument/2006/relationships/hyperlink" Target="https://www.az-diagnostik.de/brca-mutationen-beim-prostatakarzinom" TargetMode="External"/><Relationship Id="rId1" Type="http://schemas.openxmlformats.org/officeDocument/2006/relationships/slideLayout" Target="../slideLayouts/slideLayout1.xml"/><Relationship Id="rId4" Type="http://schemas.openxmlformats.org/officeDocument/2006/relationships/hyperlink" Target="https://www.az-diagnostik.de/erstattung-brca-mutationstest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StPj_OOL418" TargetMode="External"/><Relationship Id="rId3" Type="http://schemas.openxmlformats.org/officeDocument/2006/relationships/hyperlink" Target="https://www.krebsinformationsdienst.de/behandlung/immuntherapie/impfen-gegen-krebs.php" TargetMode="External"/><Relationship Id="rId7" Type="http://schemas.openxmlformats.org/officeDocument/2006/relationships/hyperlink" Target="https://www.krebsinformationsdienst.de/service/iblatt/iblatt-zielgerichtete-krebstherapien.pdf" TargetMode="External"/><Relationship Id="rId2" Type="http://schemas.openxmlformats.org/officeDocument/2006/relationships/hyperlink" Target="https://www.krebsinformationsdienst.de/behandlung/immuntherapie/index.php" TargetMode="External"/><Relationship Id="rId1" Type="http://schemas.openxmlformats.org/officeDocument/2006/relationships/slideLayout" Target="../slideLayouts/slideLayout1.xml"/><Relationship Id="rId6" Type="http://schemas.openxmlformats.org/officeDocument/2006/relationships/hyperlink" Target="https://www.krebsinformationsdienst.de/service/iblatt/iblatt-immuntherapie.pdf" TargetMode="External"/><Relationship Id="rId5" Type="http://schemas.openxmlformats.org/officeDocument/2006/relationships/hyperlink" Target="https://www.journalonko.de/artikel/lesen/mcrpc_phase_ii_studie_patienten_neue_kohorte" TargetMode="External"/><Relationship Id="rId4" Type="http://schemas.openxmlformats.org/officeDocument/2006/relationships/hyperlink" Target="https://www.aerztliches-journal.de/medizin/onkologie/biopharmazeutika/immuntherapie-beim-prostatakarzinom-wir-muessen-den-richtigen-zugang-zu-dem-tumor-finden/371215b7fefa712e2e942b269ef0ba1f/" TargetMode="External"/><Relationship Id="rId9" Type="http://schemas.openxmlformats.org/officeDocument/2006/relationships/hyperlink" Target="https://www.youtube.com/watch?v=NCgpavaGGR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leitlinienprogramm-onkologie.de/fileadmin/user_upload/Downloads/Leitlinien/Prostatatkarzinom/Version_6/LL_Prostatakarzinom_Langversion_6.2.pdf#page=232" TargetMode="External"/><Relationship Id="rId3" Type="http://schemas.openxmlformats.org/officeDocument/2006/relationships/hyperlink" Target="https://www.prostata-hilfe-deutschland.de/prostata-news/lutetium-177lu-vipivotid-tetraxetan-pluvicto-fortgeschrittener-prostatakrebs" TargetMode="External"/><Relationship Id="rId7" Type="http://schemas.openxmlformats.org/officeDocument/2006/relationships/hyperlink" Target="https://www.leitlinienprogramm-onkologie.de/fileadmin/user_upload/Downloads/Leitlinien/Prostatatkarzinom/Version_6/LL_Prostatakarzinom_Langversion_6.0.pdf#page=235" TargetMode="External"/><Relationship Id="rId12" Type="http://schemas.openxmlformats.org/officeDocument/2006/relationships/hyperlink" Target="https://nuklearmedizin.mri.tum.de/de/177-lu-dotatate-therapie" TargetMode="External"/><Relationship Id="rId2" Type="http://schemas.openxmlformats.org/officeDocument/2006/relationships/hyperlink" Target="http://www.klinikum.uni-muenchen.de/Klinik-und-Poliklinik-fuer-Nuklearmedizin/de/therapiestation/Therapie-von-boesartigen-Prostataerkrankungen/Therapie-von-Skelettmetastasen-mit-XofigoR-_Ra-223/index.html" TargetMode="External"/><Relationship Id="rId1" Type="http://schemas.openxmlformats.org/officeDocument/2006/relationships/slideLayout" Target="../slideLayouts/slideLayout1.xml"/><Relationship Id="rId6" Type="http://schemas.openxmlformats.org/officeDocument/2006/relationships/hyperlink" Target="https://www.aerztezeitung.de/Medizin/Erfolg-mit-Tandemtherapie-bei-Prostatakrebs-404430.html" TargetMode="External"/><Relationship Id="rId11" Type="http://schemas.openxmlformats.org/officeDocument/2006/relationships/hyperlink" Target="https://www.unimedizin-mainz.de/therapiestation/weitere-therapien/dotatoc-therapie.html" TargetMode="External"/><Relationship Id="rId5" Type="http://schemas.openxmlformats.org/officeDocument/2006/relationships/hyperlink" Target="https://nuklearmedizin.mri.tum.de/de/225actinium-psma-therapie" TargetMode="External"/><Relationship Id="rId10" Type="http://schemas.openxmlformats.org/officeDocument/2006/relationships/hyperlink" Target="https://www.unimedizin-mainz.de/therapiestation/weitere-therapien/rhenium-therapie.html" TargetMode="External"/><Relationship Id="rId4" Type="http://schemas.openxmlformats.org/officeDocument/2006/relationships/hyperlink" Target="https://klinischeforschung.novartis.de/doctor/prostatakrebs-studie-caaa617c12301-psmaddition/" TargetMode="External"/><Relationship Id="rId9" Type="http://schemas.openxmlformats.org/officeDocument/2006/relationships/hyperlink" Target="https://web.ukm.de/index.php?id=782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pharmazeutische-zeitung.de/2018-03/prostatakrebs-xofigo-nicht-mit-zytigaprednison-anwenden/" TargetMode="External"/><Relationship Id="rId2" Type="http://schemas.openxmlformats.org/officeDocument/2006/relationships/hyperlink" Target="https://biermann-medizin.de/radioligandentherapie-bei-mcrpc-psa-abfall-gleich-wie-hoch-zeigt-therapieansprechen-an/" TargetMode="External"/><Relationship Id="rId1" Type="http://schemas.openxmlformats.org/officeDocument/2006/relationships/slideLayout" Target="../slideLayouts/slideLayout1.xml"/><Relationship Id="rId6" Type="http://schemas.openxmlformats.org/officeDocument/2006/relationships/hyperlink" Target="https://uroforum.de/radiokonjugate-vielversprechende-ergebnisse-beim-prostatakarzinom/" TargetMode="External"/><Relationship Id="rId5" Type="http://schemas.openxmlformats.org/officeDocument/2006/relationships/hyperlink" Target="http://www.prostata-hilfe-deutschland.de/prostata-news/lutetium-177lu-vipivotid-tetraxetan-pluvicto-fortgeschrittener-prostatakrebs" TargetMode="External"/><Relationship Id="rId4" Type="http://schemas.openxmlformats.org/officeDocument/2006/relationships/hyperlink" Target="https://www.krebsinformationsdienst.de/aktuelles/2022/news059-metastasierter-prostatakrebs-zulassung-pluvicto-lutetium-177-psma-617-europa.php"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astrazeneca-com.translate.goog/media-centre/press-releases/2022/lynparza-approved-in-eu-for-prostate-cancer.html?_x_tr_sl=auto&amp;_x_tr_tl=de&amp;_x_tr_hl=de" TargetMode="External"/><Relationship Id="rId2" Type="http://schemas.openxmlformats.org/officeDocument/2006/relationships/hyperlink" Target="https://link.springer.com/article/10.1007/s15015-022-2927-y" TargetMode="External"/><Relationship Id="rId1" Type="http://schemas.openxmlformats.org/officeDocument/2006/relationships/slideLayout" Target="../slideLayouts/slideLayout1.xml"/><Relationship Id="rId5" Type="http://schemas.openxmlformats.org/officeDocument/2006/relationships/hyperlink" Target="https://arznei-news.de/akeega-bei-prostatakrebs-eu-zulassungsempfehlung/" TargetMode="External"/><Relationship Id="rId4" Type="http://schemas.openxmlformats.org/officeDocument/2006/relationships/hyperlink" Target="https://www.gelbe-liste.de/onkologie/fda-lynparza-zytiga-prostatakreb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link.springer.com/article/10.1007/s15015-022-2957-5" TargetMode="External"/><Relationship Id="rId2" Type="http://schemas.openxmlformats.org/officeDocument/2006/relationships/hyperlink" Target="https://www.aerzteblatt.de/archiv/227370/Therapie-des-metastasierten-hormonsensitiven-Prostatakarzinoms"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rosenfluh.ch/media/onkologie/2023/02/1-2-oder-3-wieviel-Therapie-braucht-das-metastasierte-hormonsensitive-Prostatakarzinom-2023.pdf" TargetMode="External"/><Relationship Id="rId2" Type="http://schemas.openxmlformats.org/officeDocument/2006/relationships/hyperlink" Target="https://www.aerzteblatt.de/archiv/226251/Metastasiertes-hormonempfindliches-Prostatakarzinom-Abirateron-zusaetzlich-zur-Standardandrogendeprivation-verlaengert-Gesamtueberleben"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rtini-klinik.de/arztbereich/pom" TargetMode="External"/><Relationship Id="rId7" Type="http://schemas.openxmlformats.org/officeDocument/2006/relationships/hyperlink" Target="https://link.springer.com/article/10.1007/s00120-023-02029-0" TargetMode="External"/><Relationship Id="rId2" Type="http://schemas.openxmlformats.org/officeDocument/2006/relationships/hyperlink" Target="https://link.springer.com/article/10.1007/s15004-023-9925-x" TargetMode="External"/><Relationship Id="rId1" Type="http://schemas.openxmlformats.org/officeDocument/2006/relationships/slideLayout" Target="../slideLayouts/slideLayout1.xml"/><Relationship Id="rId6" Type="http://schemas.openxmlformats.org/officeDocument/2006/relationships/hyperlink" Target="https://www.youtube.com/watch?v=cQkX6Gc0RMA" TargetMode="External"/><Relationship Id="rId5" Type="http://schemas.openxmlformats.org/officeDocument/2006/relationships/hyperlink" Target="https://arznei-news.de/drei-wirkstoff-kombination-verlaengert-ueberleben-bei-maennern-mit-prostatakrebs/" TargetMode="External"/><Relationship Id="rId4" Type="http://schemas.openxmlformats.org/officeDocument/2006/relationships/hyperlink" Target="https://www.prostata-hilfe-deutschland.de/prostata-news/metastasierter-hormonempfindlicher-prostatakrebs-darolutamid-verlaengert-ueberleben"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58.xml"/><Relationship Id="rId18" Type="http://schemas.openxmlformats.org/officeDocument/2006/relationships/slide" Target="slide69.xml"/><Relationship Id="rId26" Type="http://schemas.openxmlformats.org/officeDocument/2006/relationships/slide" Target="slide92.xml"/><Relationship Id="rId39" Type="http://schemas.openxmlformats.org/officeDocument/2006/relationships/slide" Target="slide86.xml"/><Relationship Id="rId3" Type="http://schemas.openxmlformats.org/officeDocument/2006/relationships/slide" Target="slide3.xml"/><Relationship Id="rId21" Type="http://schemas.openxmlformats.org/officeDocument/2006/relationships/slide" Target="slide45.xml"/><Relationship Id="rId34" Type="http://schemas.openxmlformats.org/officeDocument/2006/relationships/slide" Target="slide90.xml"/><Relationship Id="rId42" Type="http://schemas.openxmlformats.org/officeDocument/2006/relationships/slide" Target="slide101.xml"/><Relationship Id="rId7" Type="http://schemas.openxmlformats.org/officeDocument/2006/relationships/slide" Target="slide14.xml"/><Relationship Id="rId12" Type="http://schemas.openxmlformats.org/officeDocument/2006/relationships/slide" Target="slide36.xml"/><Relationship Id="rId17" Type="http://schemas.openxmlformats.org/officeDocument/2006/relationships/slide" Target="slide65.xml"/><Relationship Id="rId25" Type="http://schemas.openxmlformats.org/officeDocument/2006/relationships/slide" Target="slide78.xml"/><Relationship Id="rId33" Type="http://schemas.openxmlformats.org/officeDocument/2006/relationships/slide" Target="slide73.xml"/><Relationship Id="rId38" Type="http://schemas.openxmlformats.org/officeDocument/2006/relationships/slide" Target="slide85.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50.xml"/><Relationship Id="rId29" Type="http://schemas.openxmlformats.org/officeDocument/2006/relationships/slide" Target="slide94.xml"/><Relationship Id="rId41" Type="http://schemas.openxmlformats.org/officeDocument/2006/relationships/slide" Target="slide38.xml"/><Relationship Id="rId1" Type="http://schemas.openxmlformats.org/officeDocument/2006/relationships/slideLayout" Target="../slideLayouts/slideLayout18.xml"/><Relationship Id="rId6" Type="http://schemas.openxmlformats.org/officeDocument/2006/relationships/slide" Target="slide13.xml"/><Relationship Id="rId11" Type="http://schemas.openxmlformats.org/officeDocument/2006/relationships/slide" Target="slide34.xml"/><Relationship Id="rId24" Type="http://schemas.openxmlformats.org/officeDocument/2006/relationships/slide" Target="slide100.xml"/><Relationship Id="rId32" Type="http://schemas.openxmlformats.org/officeDocument/2006/relationships/slide" Target="slide81.xml"/><Relationship Id="rId37" Type="http://schemas.openxmlformats.org/officeDocument/2006/relationships/slide" Target="slide88.xml"/><Relationship Id="rId40" Type="http://schemas.openxmlformats.org/officeDocument/2006/relationships/slide" Target="slide62.xml"/><Relationship Id="rId5" Type="http://schemas.openxmlformats.org/officeDocument/2006/relationships/slide" Target="slide11.xml"/><Relationship Id="rId15" Type="http://schemas.openxmlformats.org/officeDocument/2006/relationships/slide" Target="slide63.xml"/><Relationship Id="rId23" Type="http://schemas.openxmlformats.org/officeDocument/2006/relationships/slide" Target="slide97.xml"/><Relationship Id="rId28" Type="http://schemas.openxmlformats.org/officeDocument/2006/relationships/slide" Target="slide77.xml"/><Relationship Id="rId36" Type="http://schemas.openxmlformats.org/officeDocument/2006/relationships/slide" Target="slide74.xml"/><Relationship Id="rId10" Type="http://schemas.openxmlformats.org/officeDocument/2006/relationships/slide" Target="slide28.xml"/><Relationship Id="rId19" Type="http://schemas.openxmlformats.org/officeDocument/2006/relationships/slide" Target="slide106.xml"/><Relationship Id="rId31" Type="http://schemas.openxmlformats.org/officeDocument/2006/relationships/slide" Target="slide75.xml"/><Relationship Id="rId44" Type="http://schemas.openxmlformats.org/officeDocument/2006/relationships/slide" Target="slide87.xml"/><Relationship Id="rId4" Type="http://schemas.openxmlformats.org/officeDocument/2006/relationships/slide" Target="slide8.xml"/><Relationship Id="rId9" Type="http://schemas.openxmlformats.org/officeDocument/2006/relationships/slide" Target="slide22.xml"/><Relationship Id="rId14" Type="http://schemas.openxmlformats.org/officeDocument/2006/relationships/slide" Target="slide61.xml"/><Relationship Id="rId22" Type="http://schemas.openxmlformats.org/officeDocument/2006/relationships/slide" Target="slide96.xml"/><Relationship Id="rId27" Type="http://schemas.openxmlformats.org/officeDocument/2006/relationships/slide" Target="slide95.xml"/><Relationship Id="rId30" Type="http://schemas.openxmlformats.org/officeDocument/2006/relationships/slide" Target="slide93.xml"/><Relationship Id="rId35" Type="http://schemas.openxmlformats.org/officeDocument/2006/relationships/slide" Target="slide98.xml"/><Relationship Id="rId43" Type="http://schemas.openxmlformats.org/officeDocument/2006/relationships/slide" Target="slide71.xml"/></Relationships>
</file>

<file path=ppt/slides/_rels/slide20.xml.rels><?xml version="1.0" encoding="UTF-8" standalone="yes"?>
<Relationships xmlns="http://schemas.openxmlformats.org/package/2006/relationships"><Relationship Id="rId3" Type="http://schemas.openxmlformats.org/officeDocument/2006/relationships/hyperlink" Target="https://www.martini-klinik.de/fileadmin/dateien/04-pdfs/pom-literatur-des-monats/2022/prostata-pom-review-2022-04-amsberg.pdf" TargetMode="External"/><Relationship Id="rId7" Type="http://schemas.openxmlformats.org/officeDocument/2006/relationships/hyperlink" Target="https://arznei-news.de/akeega-bei-prostatakrebs-eu-zulassungsempfehlung/" TargetMode="External"/><Relationship Id="rId2" Type="http://schemas.openxmlformats.org/officeDocument/2006/relationships/hyperlink" Target="https://www.aerzteblatt.de/archiv/229948/PARP-Inhibition-in-der-Erstlinie-Neue-Kombinationstherapie-gegen-metastasierten-Prostatakrebs" TargetMode="External"/><Relationship Id="rId1" Type="http://schemas.openxmlformats.org/officeDocument/2006/relationships/slideLayout" Target="../slideLayouts/slideLayout1.xml"/><Relationship Id="rId6" Type="http://schemas.openxmlformats.org/officeDocument/2006/relationships/hyperlink" Target="https://www.ema.europa.eu/en/medicines/human/summaries-opinion/akeega" TargetMode="External"/><Relationship Id="rId5" Type="http://schemas.openxmlformats.org/officeDocument/2006/relationships/hyperlink" Target="https://www.medmedia.at/congress-x-press/asco-gu/propel-kombinationstherapie-olaparib-und-abirateron-bei-mcrpc/" TargetMode="External"/><Relationship Id="rId4" Type="http://schemas.openxmlformats.org/officeDocument/2006/relationships/hyperlink" Target="https://www.martini-klinik.de/arztbereich/p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medmedia.at/congress-x-press/asco-gu/propel-kombinationstherapie-olaparib-und-abirateron-bei-mcrpc/" TargetMode="External"/><Relationship Id="rId2" Type="http://schemas.openxmlformats.org/officeDocument/2006/relationships/hyperlink" Target="http://www.medical-tribune.de/medizin-und-forschung/artikel/enzalutamid-plus-docetaxel-verzoegert-progression-des-mcrpc" TargetMode="External"/><Relationship Id="rId1" Type="http://schemas.openxmlformats.org/officeDocument/2006/relationships/slideLayout" Target="../slideLayouts/slideLayout1.xml"/><Relationship Id="rId4" Type="http://schemas.openxmlformats.org/officeDocument/2006/relationships/hyperlink" Target="https://www.medmedia.at/congress-x-press/asco-gu/talapro-2-kombination-aus-talazoparib-plus-enzalutamid-verlaengert-progressionsfreies-ueberleben-bei-patienten-mit-mcrpc/"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aerzteblatt.de/archiv/227370/Therapie-des-metastasierten-hormonsensitiven-Prostatakarzinoms" TargetMode="External"/><Relationship Id="rId2" Type="http://schemas.openxmlformats.org/officeDocument/2006/relationships/hyperlink" Target="https://urologie.uk-koeln.de/erkrankungen-therapien/prostatakrebs/therapie-des-metastasierten-prostatakarzinoms/" TargetMode="External"/><Relationship Id="rId1" Type="http://schemas.openxmlformats.org/officeDocument/2006/relationships/slideLayout" Target="../slideLayouts/slideLayout1.xml"/><Relationship Id="rId4" Type="http://schemas.openxmlformats.org/officeDocument/2006/relationships/hyperlink" Target="https://link.springer.com/article/10.1007/s00120-022-01788-6"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universimed.com/de/article/urologie-andrologie/die-rolle-prostatektomie-setting-244350" TargetMode="External"/><Relationship Id="rId2" Type="http://schemas.openxmlformats.org/officeDocument/2006/relationships/hyperlink" Target="https://link.springer.com/article/10.1007/s41972-023-00191-3"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hyperlink" Target="https://www.martini-klinik.de/therapie/operation/klassische-offene-operation" TargetMode="External"/><Relationship Id="rId3" Type="http://schemas.openxmlformats.org/officeDocument/2006/relationships/hyperlink" Target="https://www.medpertise.de/prostata-entfernung-prostatektomie/folgen/" TargetMode="External"/><Relationship Id="rId7" Type="http://schemas.openxmlformats.org/officeDocument/2006/relationships/hyperlink" Target="https://www.martini-klinik.de/therapie/operation/offen-oder-roboterassistiert" TargetMode="External"/><Relationship Id="rId2" Type="http://schemas.openxmlformats.org/officeDocument/2006/relationships/hyperlink" Target="https://www.prostata-hilfe-deutschland.de/prostata-news/operation-bei-prostatakrebs-radikale-prostatektomie" TargetMode="External"/><Relationship Id="rId1" Type="http://schemas.openxmlformats.org/officeDocument/2006/relationships/slideLayout" Target="../slideLayouts/slideLayout1.xml"/><Relationship Id="rId6" Type="http://schemas.openxmlformats.org/officeDocument/2006/relationships/hyperlink" Target="https://www.martini-klinik.de/therapie/operation" TargetMode="External"/><Relationship Id="rId5" Type="http://schemas.openxmlformats.org/officeDocument/2006/relationships/hyperlink" Target="https://www.krebsinformationsdienst.de/tumorarten/prostatakrebs/therapie/operation-radikale-prostatektomie.php" TargetMode="External"/><Relationship Id="rId10" Type="http://schemas.openxmlformats.org/officeDocument/2006/relationships/hyperlink" Target="https://www.martini-klinik.de/therapie/operation/besondere-operationstechniken" TargetMode="External"/><Relationship Id="rId4" Type="http://schemas.openxmlformats.org/officeDocument/2006/relationships/hyperlink" Target="https://www.medpertise.de/op-ratgeber/" TargetMode="External"/><Relationship Id="rId9" Type="http://schemas.openxmlformats.org/officeDocument/2006/relationships/hyperlink" Target="https://www.martini-klinik.de/therapie/operation/roboterassistierte-operation"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29hmAEWgivM" TargetMode="External"/><Relationship Id="rId2" Type="http://schemas.openxmlformats.org/officeDocument/2006/relationships/hyperlink" Target="https://www.youtube.com/watch?v=AgwBXeL28Zs" TargetMode="External"/><Relationship Id="rId1" Type="http://schemas.openxmlformats.org/officeDocument/2006/relationships/slideLayout" Target="../slideLayouts/slideLayout1.xml"/><Relationship Id="rId4" Type="http://schemas.openxmlformats.org/officeDocument/2006/relationships/hyperlink" Target="http://www.youtube.com/watch?v=exFIrrbG4Qk"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laekh.de/fileadmin/user_upload/Heftarchiv/Einzelartikel/2021/04_2021/CME_Prostatakarzinom.pdf" TargetMode="External"/><Relationship Id="rId3" Type="http://schemas.openxmlformats.org/officeDocument/2006/relationships/hyperlink" Target="https://www.degro.org/wp-content/uploads/2021/01/DEGRO_Broschuere_Strahlen_fuers_Leben_2020_A5_WEB.pdf" TargetMode="External"/><Relationship Id="rId7" Type="http://schemas.openxmlformats.org/officeDocument/2006/relationships/hyperlink" Target="https://www.krebsinformationsdienst.de/aktuelles/2022/news035-pressemitteilung-waschen-duschen-nach-strahlentherapie-bei-krebs.php" TargetMode="External"/><Relationship Id="rId2" Type="http://schemas.openxmlformats.org/officeDocument/2006/relationships/hyperlink" Target="https://www.krebshilfe.de/infomaterial/Blaue_Ratgeber/Strahlentherapie_BlaueRatgeber_DeutscheKrebshilfe.pdf" TargetMode="External"/><Relationship Id="rId1" Type="http://schemas.openxmlformats.org/officeDocument/2006/relationships/slideLayout" Target="../slideLayouts/slideLayout1.xml"/><Relationship Id="rId6" Type="http://schemas.openxmlformats.org/officeDocument/2006/relationships/hyperlink" Target="https://www.krebsinformationsdienst.de/tumorarten/prostatakrebs/therapie/bestrahlung.php" TargetMode="External"/><Relationship Id="rId5" Type="http://schemas.openxmlformats.org/officeDocument/2006/relationships/hyperlink" Target="https://www.mvz-ke.de/fileadmin/user_upload/Antworten_auf_Patientenfragen.pdf" TargetMode="External"/><Relationship Id="rId4" Type="http://schemas.openxmlformats.org/officeDocument/2006/relationships/hyperlink" Target="https://www.prostata.de/system/files/assets/pdf/Takeda_Broschuere_Strahlentherapie_20200923_Online_final_0.pdf" TargetMode="External"/><Relationship Id="rId9" Type="http://schemas.openxmlformats.org/officeDocument/2006/relationships/hyperlink" Target="https://www.aerzteblatt.de/medizin/uebersichtsarbeiten?aid=218364"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cdt-west.de/leistungsspektrum/atemgesteuerte-strahlentherapie-gating/" TargetMode="External"/><Relationship Id="rId3" Type="http://schemas.openxmlformats.org/officeDocument/2006/relationships/hyperlink" Target="http://www.kstr.ovgu.de/F%C3%BCr+Patienten/Strahlentherapie+%E2%80%93+was+ist+das_/Welche+Ziele+hat+die+Strahlentherapie_.html" TargetMode="External"/><Relationship Id="rId7" Type="http://schemas.openxmlformats.org/officeDocument/2006/relationships/hyperlink" Target="https://cdt-west.de/leistungsspektrum/bildgef-hrte-strahlentherapie-igrt/" TargetMode="External"/><Relationship Id="rId12" Type="http://schemas.openxmlformats.org/officeDocument/2006/relationships/hyperlink" Target="https://www.klinikum-stuttgart.de/kliniken-institute-zentren/klinik-fuer-strahlentherapie-und-radioonkologie/klinische-schwerpunkte/intraoperative-strahlentherapie-beim-mammakarzinom" TargetMode="External"/><Relationship Id="rId2" Type="http://schemas.openxmlformats.org/officeDocument/2006/relationships/hyperlink" Target="https://www.uniklinik-duesseldorf.de/patienten-besucher/klinikeninstitutezentren/klinik-fuer-strahlentherapie-und-radioonkologie/informationen-fuer-patienten/behandlungsablauf" TargetMode="External"/><Relationship Id="rId1" Type="http://schemas.openxmlformats.org/officeDocument/2006/relationships/slideLayout" Target="../slideLayouts/slideLayout1.xml"/><Relationship Id="rId6" Type="http://schemas.openxmlformats.org/officeDocument/2006/relationships/hyperlink" Target="https://cdt-west.de/leistungsspektrum/volumen-modulierte-rotationsbestrahlung-vmat/" TargetMode="External"/><Relationship Id="rId11" Type="http://schemas.openxmlformats.org/officeDocument/2006/relationships/hyperlink" Target="https://www.degro.org/wp-content/uploads/2021/01/DEGRO_Broschuere_Strahlen_fuers_Leben_2020_A5_WEB.pdf" TargetMode="External"/><Relationship Id="rId5" Type="http://schemas.openxmlformats.org/officeDocument/2006/relationships/hyperlink" Target="https://cdt-west.de/leistungsspektrum/intensit-tsmodulierte-strahlentherapie-imrt/" TargetMode="External"/><Relationship Id="rId10" Type="http://schemas.openxmlformats.org/officeDocument/2006/relationships/hyperlink" Target="https://cdt-west.de/leistungsspektrum/oberfl-chen-gef-hrte-radiotherapie-sgrt/" TargetMode="External"/><Relationship Id="rId4" Type="http://schemas.openxmlformats.org/officeDocument/2006/relationships/hyperlink" Target="https://cdt-west.de/leistungsspektrum/3d-konformale-strahlentherapie/" TargetMode="External"/><Relationship Id="rId9" Type="http://schemas.openxmlformats.org/officeDocument/2006/relationships/hyperlink" Target="https://cdt-west.de/leistungsspektrum/stereotaktische-bestrahlung-sbrt/"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link.springer.com/article/10.1007/s00120-022-01966-6" TargetMode="External"/><Relationship Id="rId3" Type="http://schemas.openxmlformats.org/officeDocument/2006/relationships/hyperlink" Target="https://link.springer.com/article/10.1007/s00761-023-01304-1" TargetMode="External"/><Relationship Id="rId7" Type="http://schemas.openxmlformats.org/officeDocument/2006/relationships/hyperlink" Target="https://www.degro.org/psma-pet-gesteuerte-bestrahlung-von-metastasen-sicher-und-wirksa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univadis.de/viewarticle/oligometastasiertes-prostatakarzinom-nutzen-durch-metastasen-gezielte-therapie" TargetMode="External"/><Relationship Id="rId5" Type="http://schemas.openxmlformats.org/officeDocument/2006/relationships/hyperlink" Target="https://www.aerzteblatt.de/archiv/227370/Therapie-des-metastasierten-hormonsensitiven-Prostatakarzinoms" TargetMode="External"/><Relationship Id="rId4" Type="http://schemas.openxmlformats.org/officeDocument/2006/relationships/hyperlink" Target="https://www.springermedizin.de/aktuelle-interdisziplinaere-behandlung-von-knochenmetastasen/23984066" TargetMode="External"/><Relationship Id="rId9" Type="http://schemas.openxmlformats.org/officeDocument/2006/relationships/hyperlink" Target="https://www.springermedizin.de/knochenmetastasen/metastasen/aktuelle-interdisziplinaere-behandlung-von-knochenmetastasen/23984066"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aerzteblatt.de/archiv/212828/Re-Bestrahlung-bei-lokal-rezidivierten-Kopf-Hals-Tumoren-und-beim-Prostatakarzinom" TargetMode="External"/><Relationship Id="rId3" Type="http://schemas.openxmlformats.org/officeDocument/2006/relationships/hyperlink" Target="https://www.sprechzimmer.ch/Fokus/Prostatakrebs/Knochenbefall/" TargetMode="External"/><Relationship Id="rId7" Type="http://schemas.openxmlformats.org/officeDocument/2006/relationships/hyperlink" Target="https://www.springermedizin.de/aktuelle-interdisziplinaere-behandlung-von-knochenmetastasen/23984066" TargetMode="External"/><Relationship Id="rId2" Type="http://schemas.openxmlformats.org/officeDocument/2006/relationships/hyperlink" Target="https://metastasenzentrum.charite.de/leistungen/therapien/" TargetMode="External"/><Relationship Id="rId1" Type="http://schemas.openxmlformats.org/officeDocument/2006/relationships/slideLayout" Target="../slideLayouts/slideLayout1.xml"/><Relationship Id="rId6" Type="http://schemas.openxmlformats.org/officeDocument/2006/relationships/hyperlink" Target="https://link.springer.com/article/10.1007/s00120-022-01927-z" TargetMode="External"/><Relationship Id="rId5" Type="http://schemas.openxmlformats.org/officeDocument/2006/relationships/hyperlink" Target="https://link.springer.com/article/10.1007/s00120-022-01966-6" TargetMode="External"/><Relationship Id="rId4" Type="http://schemas.openxmlformats.org/officeDocument/2006/relationships/hyperlink" Target="https://www.martini-klinik.de/fileadmin/dateien/04-pdfs/presse/2020/2020-06_Urologik_Maurer.pdf"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urologielehrbuch.de/bicalutamid.html" TargetMode="External"/><Relationship Id="rId13" Type="http://schemas.openxmlformats.org/officeDocument/2006/relationships/hyperlink" Target="https://www.gesundheitsinformation.de/enzalutamid-xtandi-bei-fortschreitendem-prostatakrebs.html" TargetMode="External"/><Relationship Id="rId18" Type="http://schemas.openxmlformats.org/officeDocument/2006/relationships/hyperlink" Target="https://link.springer.com/article/10.1007/s00092-022-5548-z" TargetMode="External"/><Relationship Id="rId3" Type="http://schemas.openxmlformats.org/officeDocument/2006/relationships/hyperlink" Target="https://www.krebsinformationsdienst.de/tumorarten/prostatakrebs/therapie/hormontherapie.php" TargetMode="External"/><Relationship Id="rId7" Type="http://schemas.openxmlformats.org/officeDocument/2006/relationships/hyperlink" Target="https://www.urologielehrbuch.de/flutamid.html" TargetMode="External"/><Relationship Id="rId12" Type="http://schemas.openxmlformats.org/officeDocument/2006/relationships/hyperlink" Target="https://www.g-ba.de/bewertungsverfahren/nutzenbewertung/525/" TargetMode="External"/><Relationship Id="rId17" Type="http://schemas.openxmlformats.org/officeDocument/2006/relationships/hyperlink" Target="https://www.gesundheitsinformation.de/darolutamid-nubeqa-bei-prostatakrebs.html" TargetMode="External"/><Relationship Id="rId2" Type="http://schemas.openxmlformats.org/officeDocument/2006/relationships/notesSlide" Target="../notesSlides/notesSlide3.xml"/><Relationship Id="rId16" Type="http://schemas.openxmlformats.org/officeDocument/2006/relationships/hyperlink" Target="https://www.gesundheitsinformation.de/enzalutamid-bei-metastasiertem-prostatakrebs-nach-versagen-der-hormonblockade.html" TargetMode="External"/><Relationship Id="rId1" Type="http://schemas.openxmlformats.org/officeDocument/2006/relationships/slideLayout" Target="../slideLayouts/slideLayout1.xml"/><Relationship Id="rId6" Type="http://schemas.openxmlformats.org/officeDocument/2006/relationships/hyperlink" Target="https://www.urologielehrbuch.de/lhrh_antagonisten.html" TargetMode="External"/><Relationship Id="rId11" Type="http://schemas.openxmlformats.org/officeDocument/2006/relationships/hyperlink" Target="https://www.g-ba.de/beschluesse/4483/" TargetMode="External"/><Relationship Id="rId5" Type="http://schemas.openxmlformats.org/officeDocument/2006/relationships/hyperlink" Target="https://www.urologielehrbuch.de/lhrh-hormontherapie.html" TargetMode="External"/><Relationship Id="rId15" Type="http://schemas.openxmlformats.org/officeDocument/2006/relationships/hyperlink" Target="https://www.gesundheitsinformation.de/enzalutamid-bei-metastasiertem-hormonsensitiven-prostatakrebs.html" TargetMode="External"/><Relationship Id="rId10" Type="http://schemas.openxmlformats.org/officeDocument/2006/relationships/hyperlink" Target="https://www.gesundheitsinformation.de/apalutamid-erleada-bei-prostatakrebs.html" TargetMode="External"/><Relationship Id="rId4" Type="http://schemas.openxmlformats.org/officeDocument/2006/relationships/hyperlink" Target="https://www.gelbe-liste.de/wirkstoffgruppen/gnrh-analoga" TargetMode="External"/><Relationship Id="rId9" Type="http://schemas.openxmlformats.org/officeDocument/2006/relationships/hyperlink" Target="https://arznei-news.de/abirateron/" TargetMode="External"/><Relationship Id="rId14" Type="http://schemas.openxmlformats.org/officeDocument/2006/relationships/hyperlink" Target="https://www.gesundheitsinformation.de/enzalutamid-bei-nicht-metastasiertem-prostatakrebs.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edpertise.de/lymphknotenbiopsie/heilungschancen-metastasen/" TargetMode="External"/><Relationship Id="rId2" Type="http://schemas.openxmlformats.org/officeDocument/2006/relationships/hyperlink" Target="https://www.krebsinformationsdienst.de/tumorarten/prostatakrebs/stadium-fortgeschritten.php#inhalt11&#8203;" TargetMode="External"/><Relationship Id="rId1" Type="http://schemas.openxmlformats.org/officeDocument/2006/relationships/slideLayout" Target="../slideLayouts/slideLayout1.xml"/><Relationship Id="rId5" Type="http://schemas.openxmlformats.org/officeDocument/2006/relationships/hyperlink" Target="https://www.usz.ch/krankheit/metastasen/" TargetMode="External"/><Relationship Id="rId4" Type="http://schemas.openxmlformats.org/officeDocument/2006/relationships/hyperlink" Target="https://www.medpertise.de/lymphknotenbiopsi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neurochirurgie.insel.ch/erkrankungen-spezialgebiete/wirbelsaeule/wirbelmetastasen" TargetMode="External"/><Relationship Id="rId7" Type="http://schemas.openxmlformats.org/officeDocument/2006/relationships/hyperlink" Target="https://www.degro.org/bestrahlung-von-knochenmetastasen-verbessert-unabhaengig-von-der-fraktionierung-die-lebensqualitaet/" TargetMode="External"/><Relationship Id="rId2" Type="http://schemas.openxmlformats.org/officeDocument/2006/relationships/hyperlink" Target="https://avicenna-klinik.com/wirbelsaeulenerkrankung/metastasen-der-wirbelsaeule/" TargetMode="External"/><Relationship Id="rId1" Type="http://schemas.openxmlformats.org/officeDocument/2006/relationships/slideLayout" Target="../slideLayouts/slideLayout1.xml"/><Relationship Id="rId6" Type="http://schemas.openxmlformats.org/officeDocument/2006/relationships/hyperlink" Target="https://www.krebsinformationsdienst.de/tumorarten/metastasen/knochenmetastasen/behandlung.php" TargetMode="External"/><Relationship Id="rId5" Type="http://schemas.openxmlformats.org/officeDocument/2006/relationships/hyperlink" Target="https://www.prostata-hilfe-deutschland.de/prostata-news/knochenmetastasen-prostatakrebs" TargetMode="External"/><Relationship Id="rId4" Type="http://schemas.openxmlformats.org/officeDocument/2006/relationships/hyperlink" Target="https://medicalforum.ch/de/detail/doi/smf.2022.08997"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ink.springer.com/article/10.1007/s00761-023-01303-2" TargetMode="External"/><Relationship Id="rId2" Type="http://schemas.openxmlformats.org/officeDocument/2006/relationships/hyperlink" Target="http://www.degro.org/hirnmetastasen-sind-radiochirurgisch-therapierbar-und-zunehmend-beherrschbar/" TargetMode="External"/><Relationship Id="rId1" Type="http://schemas.openxmlformats.org/officeDocument/2006/relationships/slideLayout" Target="../slideLayouts/slideLayout1.xml"/><Relationship Id="rId5" Type="http://schemas.openxmlformats.org/officeDocument/2006/relationships/hyperlink" Target="https://link.springer.com/article/10.1007/s11377-022-00665-0" TargetMode="External"/><Relationship Id="rId4" Type="http://schemas.openxmlformats.org/officeDocument/2006/relationships/hyperlink" Target="https://link.springer.com/article/10.1007/s11654-020-00280-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ukw.de/medizinische-klinik-i/pneumologie/schwerpunkte/boesartige-erkrankungen/pleurakarzinose/" TargetMode="External"/><Relationship Id="rId7" Type="http://schemas.openxmlformats.org/officeDocument/2006/relationships/hyperlink" Target="https://medlexi.de/Knochenmarkkarzinose" TargetMode="External"/><Relationship Id="rId2" Type="http://schemas.openxmlformats.org/officeDocument/2006/relationships/hyperlink" Target="https://www.usz.ch/krankheit/peritonealkarzinose/" TargetMode="External"/><Relationship Id="rId1" Type="http://schemas.openxmlformats.org/officeDocument/2006/relationships/slideLayout" Target="../slideLayouts/slideLayout1.xml"/><Relationship Id="rId6" Type="http://schemas.openxmlformats.org/officeDocument/2006/relationships/hyperlink" Target="https://www.msdmanuals.com/de-de/profi/augenkrankheiten/netzhauterkrankungen/krebserkrankungen-die-die-retina-beeintr%C3%A4chtigen" TargetMode="External"/><Relationship Id="rId5" Type="http://schemas.openxmlformats.org/officeDocument/2006/relationships/hyperlink" Target="https://www.msdmanuals.com/de-de/profi/urogenitaltrakt/tumoren-des-urogenitaltrakts/metastasen-der-nieren" TargetMode="External"/><Relationship Id="rId4" Type="http://schemas.openxmlformats.org/officeDocument/2006/relationships/hyperlink" Target="https://www.aerzteblatt.de/pdf.asp?id=226841"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universimed.com/de/article/urologie-andrologie/die-rolle-prostatektomie-setting-244350" TargetMode="External"/><Relationship Id="rId2" Type="http://schemas.openxmlformats.org/officeDocument/2006/relationships/hyperlink" Target="https://link.springer.com/content/pdf/10.1007/s41972-023-00191-3.pdf" TargetMode="External"/><Relationship Id="rId1" Type="http://schemas.openxmlformats.org/officeDocument/2006/relationships/slideLayout" Target="../slideLayouts/slideLayout1.xml"/><Relationship Id="rId5" Type="http://schemas.openxmlformats.org/officeDocument/2006/relationships/hyperlink" Target="https://www.degro.org/patienten-mit-vereinzelten-metastasen-haben-dank-hochpraezisions-bestrahlung-aussicht-auf-heilung/" TargetMode="External"/><Relationship Id="rId4" Type="http://schemas.openxmlformats.org/officeDocument/2006/relationships/hyperlink" Target="https://www.springermedizin.de/aktuelle-interdisziplinaere-behandlung-von-knochenmetastasen/23984066"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p-magazin.prostatakrebs-bps.de/files/BPS_Magazin_03_2022.pdf#page=9&amp;view=FitB"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link.springer.com/article/10.1007/s00120-021-01706-2" TargetMode="External"/><Relationship Id="rId5" Type="http://schemas.openxmlformats.org/officeDocument/2006/relationships/hyperlink" Target="https://www.urologenportal.de/fileadmin/MDB/redakteure/schmidt/Weiberg/07_Juli_2022.pdf" TargetMode="External"/><Relationship Id="rId4" Type="http://schemas.openxmlformats.org/officeDocument/2006/relationships/hyperlink" Target="http://www.univadis.de/viewarticle/oligometastasiertes-prostatakarzinom-nutzen-durch-metastasen-gezielte-therapi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krebsinformationsdienst.de/service/iblatt/als-krebspatient-zum-zahnarzt.pdf" TargetMode="External"/><Relationship Id="rId2" Type="http://schemas.openxmlformats.org/officeDocument/2006/relationships/hyperlink" Target="https://www.krebsinformationsdienst.de/behandlung/bisphosphonate-denosumab-krebs-knochen-therapie.php" TargetMode="External"/><Relationship Id="rId1" Type="http://schemas.openxmlformats.org/officeDocument/2006/relationships/slideLayout" Target="../slideLayouts/slideLayout1.xml"/><Relationship Id="rId4" Type="http://schemas.openxmlformats.org/officeDocument/2006/relationships/hyperlink" Target="https://www.leitlinienprogramm-onkologie.de/fileadmin/user_upload/Downloads/Leitlinien/Supportivtherapie/LL_Supportiv_Langversion_1.3.pdf#page=277"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www.univadis.de/viewarticle/prostatakarzinom-absetzen-von-denosumab-fuhrt-zu-knochenverlust" TargetMode="External"/><Relationship Id="rId3" Type="http://schemas.openxmlformats.org/officeDocument/2006/relationships/hyperlink" Target="https://www.springermedizin.de/emedpedia/kompendium-internistische-onkologie/osteoonkologie-knochenmetastasen-und-tumortherapie-induzierte-osteoporose?epediaDoi=10.1007%2F978-3-662-46764-0_195" TargetMode="External"/><Relationship Id="rId7" Type="http://schemas.openxmlformats.org/officeDocument/2006/relationships/hyperlink" Target="https://cme.medlearning.de/amgen/kiefernekrosen/index.ht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springermedizin.de/osteonekrosen/kiefernekrose/management-von-medikamentenassoziierten-kiefernekrosen-ergebniss/20051992" TargetMode="External"/><Relationship Id="rId5" Type="http://schemas.openxmlformats.org/officeDocument/2006/relationships/hyperlink" Target="https://www.univadis.de/viewarticle/prostatakarzinom-bisphosphonate-und-denosumab-bekaempfen-knochenverlust-unter-adt" TargetMode="External"/><Relationship Id="rId4" Type="http://schemas.openxmlformats.org/officeDocument/2006/relationships/hyperlink" Target="https://link.springer.com/article/10.1007/s15015-021-3779-6"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gelbe-liste.de/wirkstoffe/Celecoxib_41401" TargetMode="External"/><Relationship Id="rId13" Type="http://schemas.openxmlformats.org/officeDocument/2006/relationships/hyperlink" Target="https://www.gelbe-liste.de/wirkstoffe/Morphin_21525" TargetMode="External"/><Relationship Id="rId18" Type="http://schemas.openxmlformats.org/officeDocument/2006/relationships/hyperlink" Target="https://www.gelbe-liste.de/wirkstoffe/Fentanyl_1686" TargetMode="External"/><Relationship Id="rId3" Type="http://schemas.openxmlformats.org/officeDocument/2006/relationships/hyperlink" Target="https://www.gelbe-liste.de/wirkstoffe/Metamizol_297" TargetMode="External"/><Relationship Id="rId7" Type="http://schemas.openxmlformats.org/officeDocument/2006/relationships/hyperlink" Target="https://www.gelbe-liste.de/wirkstoffe/Ibuprofen_289" TargetMode="External"/><Relationship Id="rId12" Type="http://schemas.openxmlformats.org/officeDocument/2006/relationships/hyperlink" Target="https://www.gelbe-liste.de/wirkstoffe/Tramadol_1406" TargetMode="External"/><Relationship Id="rId17" Type="http://schemas.openxmlformats.org/officeDocument/2006/relationships/hyperlink" Target="https://www.gelbe-liste.de/wirkstoffe/Buprenorphin_21858" TargetMode="External"/><Relationship Id="rId2" Type="http://schemas.openxmlformats.org/officeDocument/2006/relationships/hyperlink" Target="https://www.akdae.de/arzneimitteltherapie/arzneiverordnung-in-der-praxis/ausgaben-archiv/ausgaben-ab-2015/ausgabe/artikel/2020/2020-03-04/schmerztherapie-bei-tumorpatienten-in-der-fortgeschrittenen-palliativsituation" TargetMode="External"/><Relationship Id="rId16" Type="http://schemas.openxmlformats.org/officeDocument/2006/relationships/hyperlink" Target="https://www.gelbe-liste.de/wirkstoffe/Hydromorphon_2168" TargetMode="External"/><Relationship Id="rId20" Type="http://schemas.openxmlformats.org/officeDocument/2006/relationships/hyperlink" Target="https://www.gelbe-liste.de/wirkstoffgruppen/coxibe" TargetMode="External"/><Relationship Id="rId1" Type="http://schemas.openxmlformats.org/officeDocument/2006/relationships/slideLayout" Target="../slideLayouts/slideLayout1.xml"/><Relationship Id="rId6" Type="http://schemas.openxmlformats.org/officeDocument/2006/relationships/hyperlink" Target="https://www.gelbe-liste.de/wirkstoffe/Diclofenac_277" TargetMode="External"/><Relationship Id="rId11" Type="http://schemas.openxmlformats.org/officeDocument/2006/relationships/hyperlink" Target="https://www.gelbe-liste.de/wirkstoffe/Naloxon_21993" TargetMode="External"/><Relationship Id="rId5" Type="http://schemas.openxmlformats.org/officeDocument/2006/relationships/hyperlink" Target="https://www.gelbe-liste.de/selbstmedikation/kopfschmerzen/acetylsalicylsaeure" TargetMode="External"/><Relationship Id="rId15" Type="http://schemas.openxmlformats.org/officeDocument/2006/relationships/hyperlink" Target="https://www.gelbe-liste.de/wirkstoffe/Levomethadon_26095" TargetMode="External"/><Relationship Id="rId10" Type="http://schemas.openxmlformats.org/officeDocument/2006/relationships/hyperlink" Target="https://www.gelbe-liste.de/wirkstoffe/Tilidin_18896" TargetMode="External"/><Relationship Id="rId19" Type="http://schemas.openxmlformats.org/officeDocument/2006/relationships/hyperlink" Target="https://flexikon.doccheck.com/de/Nichtsteroidales_Antirheumatikum" TargetMode="External"/><Relationship Id="rId4" Type="http://schemas.openxmlformats.org/officeDocument/2006/relationships/hyperlink" Target="https://www.gelbe-liste.de/wirkstoffe/Paracetamol_298" TargetMode="External"/><Relationship Id="rId9" Type="http://schemas.openxmlformats.org/officeDocument/2006/relationships/hyperlink" Target="https://www.gelbe-liste.de/wirkstoffe/Etoricoxib_48487" TargetMode="External"/><Relationship Id="rId14" Type="http://schemas.openxmlformats.org/officeDocument/2006/relationships/hyperlink" Target="https://www.gelbe-liste.de/wirkstoffe/Oxycodon_27380"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flexikon.doccheck.com/de/WHO-Stufenschema" TargetMode="External"/><Relationship Id="rId3" Type="http://schemas.openxmlformats.org/officeDocument/2006/relationships/hyperlink" Target="https://nilswommelsdorf.de/wp-content/uploads/Stufenschema-der-Schmerztherapie-Version-2.pdf" TargetMode="External"/><Relationship Id="rId7" Type="http://schemas.openxmlformats.org/officeDocument/2006/relationships/hyperlink" Target="https://www.gesundheitsinformation.de/schmerzmittel-wie-haeufig-sind-schwere-nebenwirkungen-bei-nsar.html" TargetMode="External"/><Relationship Id="rId2" Type="http://schemas.openxmlformats.org/officeDocument/2006/relationships/hyperlink" Target="https://www.amboss.com/de/wissen/Schmerztherapie" TargetMode="External"/><Relationship Id="rId1" Type="http://schemas.openxmlformats.org/officeDocument/2006/relationships/slideLayout" Target="../slideLayouts/slideLayout1.xml"/><Relationship Id="rId6" Type="http://schemas.openxmlformats.org/officeDocument/2006/relationships/hyperlink" Target="https://www.springermedizin.de/emedpedia/praktische-schmerzmedizin/schmerztherapie-in-der-palliativmedizin?epediaDoi=10.1007%2F978-3-642-54670-9_29&amp;q=Schmerz" TargetMode="External"/><Relationship Id="rId5" Type="http://schemas.openxmlformats.org/officeDocument/2006/relationships/hyperlink" Target="https://www.springermedizin.de/emedpedia/praktische-schmerzmedizin/analgetika-und-koanalgetika-in-der-schmerzmedizin?epediaDoi=10.1007%2F978-3-642-54670-9_19" TargetMode="External"/><Relationship Id="rId4" Type="http://schemas.openxmlformats.org/officeDocument/2006/relationships/hyperlink" Target="https://www.springermedizin.de/emedpedia/kompendium-internistische-onkologie/schmerztherapie?epediaDoi=10.1007%2F978-3-662-46764-0_89"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univadis.de/viewarticle/prostatakarzinom-enzalutamid-erhaltungstherapie-verzogert-die-zeit-bis-zur-progression" TargetMode="External"/><Relationship Id="rId3" Type="http://schemas.openxmlformats.org/officeDocument/2006/relationships/hyperlink" Target="https://uroforum.de/asco-2022-neue-daten-zu-darolutamid-und-radium-233-dichlorid/" TargetMode="External"/><Relationship Id="rId7" Type="http://schemas.openxmlformats.org/officeDocument/2006/relationships/hyperlink" Target="https://www.aerzteblatt.de/archiv/226251/Metastasiertes-hormonempfindliches-Prostatakarzinom-Abirateron-zusaetzlich-zur-Standardandrogendeprivation-verlaengert-Gesamtueberleben" TargetMode="External"/><Relationship Id="rId2" Type="http://schemas.openxmlformats.org/officeDocument/2006/relationships/hyperlink" Target="https://link.springer.com/article/10.1007/s15015-021-3720-z" TargetMode="External"/><Relationship Id="rId1" Type="http://schemas.openxmlformats.org/officeDocument/2006/relationships/slideLayout" Target="../slideLayouts/slideLayout1.xml"/><Relationship Id="rId6" Type="http://schemas.openxmlformats.org/officeDocument/2006/relationships/hyperlink" Target="https://uroforum.de/darolutamid-prostatakrebs/" TargetMode="External"/><Relationship Id="rId11" Type="http://schemas.openxmlformats.org/officeDocument/2006/relationships/hyperlink" Target="http://www.aerzteblatt.de/nachrichten/115707/Enzalutamid-kann-Ueberlebenszeit-bei-Prostatakarzinom-verlaengern" TargetMode="External"/><Relationship Id="rId5" Type="http://schemas.openxmlformats.org/officeDocument/2006/relationships/hyperlink" Target="https://www.aerzteblatt.de/nachrichten/131986/Androgenrezeptorinhibitor-Darolutamid-verlaengert-Ueberlebenszeit-bei-hormonsensitivem-metastasiertem-Prostatakarzinom" TargetMode="External"/><Relationship Id="rId10" Type="http://schemas.openxmlformats.org/officeDocument/2006/relationships/hyperlink" Target="https://www.aerzteblatt.de/archiv/226432/Metastasiertes-hormonsensitives-Prostatakarzinom-Vorteil-durch-Enzalutamid-haelt-lange-an" TargetMode="External"/><Relationship Id="rId4" Type="http://schemas.openxmlformats.org/officeDocument/2006/relationships/hyperlink" Target="https://link.springer.com/article/10.1007/s00092-022-4872-7" TargetMode="External"/><Relationship Id="rId9" Type="http://schemas.openxmlformats.org/officeDocument/2006/relationships/hyperlink" Target="https://link.springer.com/article/10.1007/s15004-022-9731-x"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krebshilfe.de/infomaterial/Blaue_Ratgeber/Schmerzen-bei-Krebs_BlaueRatgeber_DeutscheKrebshilfe.pdf" TargetMode="External"/><Relationship Id="rId2" Type="http://schemas.openxmlformats.org/officeDocument/2006/relationships/hyperlink" Target="https://www.krebsinformationsdienst.de/leben/schmerzen/schmerzen-therapiemoeglichkeiten.php" TargetMode="External"/><Relationship Id="rId1" Type="http://schemas.openxmlformats.org/officeDocument/2006/relationships/slideLayout" Target="../slideLayouts/slideLayout1.xml"/><Relationship Id="rId6" Type="http://schemas.openxmlformats.org/officeDocument/2006/relationships/hyperlink" Target="https://www.springermedizin.de/opioide/pflege/schmerztherapie-in-der-deutschen-spezialisierten-ambulanten-pall/24005248?searchResult=2.opioide%20schmerzmedizinischen%20praxis%20s3%20leitlinie&amp;searchBackButton=true&amp;fulltextView=true" TargetMode="External"/><Relationship Id="rId5" Type="http://schemas.openxmlformats.org/officeDocument/2006/relationships/hyperlink" Target="https://www.akdae.de/arzneimitteltherapie/arzneiverordnung-in-der-praxis/ausgaben-archiv/ausgaben-ab-2015/ausgabe/artikel/2018/2018-01/opioidrotation-in-der-praxis-was-warum-und-wie" TargetMode="External"/><Relationship Id="rId4" Type="http://schemas.openxmlformats.org/officeDocument/2006/relationships/hyperlink" Target="https://www.laekh.de/fileadmin/user_upload/Heftarchiv/Einzelartikel/2023/02_2023/CME_Fortbildung_Schmerztherapie_bei_Tumorpatienten.pdf"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betacare.de/files/betacare/downloads/Ratgeber_PDF/Ratgeber_Schmerz.pdf" TargetMode="External"/><Relationship Id="rId3" Type="http://schemas.openxmlformats.org/officeDocument/2006/relationships/hyperlink" Target="https://dgs-praxisleitlinien.de/tumorbedingte-durchbruchschmerzen/" TargetMode="External"/><Relationship Id="rId7" Type="http://schemas.openxmlformats.org/officeDocument/2006/relationships/hyperlink" Target="https://dgs-praxisleitlinien.de/cannabis/" TargetMode="External"/><Relationship Id="rId2" Type="http://schemas.openxmlformats.org/officeDocument/2006/relationships/hyperlink" Target="https://dgs-praxisleitlinien.de/tumorschmerz/" TargetMode="External"/><Relationship Id="rId1" Type="http://schemas.openxmlformats.org/officeDocument/2006/relationships/slideLayout" Target="../slideLayouts/slideLayout1.xml"/><Relationship Id="rId6" Type="http://schemas.openxmlformats.org/officeDocument/2006/relationships/hyperlink" Target="https://dgs-praxisleitlinien.de/substitutionsbehandlung-bei-opioidfehlgebrauch-in-der-schmerztherapie/" TargetMode="External"/><Relationship Id="rId5" Type="http://schemas.openxmlformats.org/officeDocument/2006/relationships/hyperlink" Target="https://dgs-praxisleitlinien.de/gute-substitutionspraxis-in-schmerz-u-palliativmedizin/" TargetMode="External"/><Relationship Id="rId4" Type="http://schemas.openxmlformats.org/officeDocument/2006/relationships/hyperlink" Target="https://dgs-praxisleitlinien.de/opioidinduzierte-obstipation/"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flexikon.doccheck.com/de/Atezolizumab" TargetMode="External"/><Relationship Id="rId3" Type="http://schemas.openxmlformats.org/officeDocument/2006/relationships/hyperlink" Target="https://clinicaltrials.gov/ct2/show/NCT04446117" TargetMode="External"/><Relationship Id="rId7" Type="http://schemas.openxmlformats.org/officeDocument/2006/relationships/hyperlink" Target="https://flexikon.doccheck.com/de/Tyrosinkinaseinhibitor" TargetMode="External"/><Relationship Id="rId2" Type="http://schemas.openxmlformats.org/officeDocument/2006/relationships/hyperlink" Target="https://www.krebsinformationsdienst.de/behandlung/bisphosphonate-denosumab-krebs-knochen-therapie.php" TargetMode="External"/><Relationship Id="rId1" Type="http://schemas.openxmlformats.org/officeDocument/2006/relationships/slideLayout" Target="../slideLayouts/slideLayout1.xml"/><Relationship Id="rId6" Type="http://schemas.openxmlformats.org/officeDocument/2006/relationships/hyperlink" Target="https://flexikon.doccheck.com/de/Multikinase-Inhibitor" TargetMode="External"/><Relationship Id="rId5" Type="http://schemas.openxmlformats.org/officeDocument/2006/relationships/hyperlink" Target="https://flexikon.doccheck.com/de/Cabozantinib" TargetMode="External"/><Relationship Id="rId10" Type="http://schemas.openxmlformats.org/officeDocument/2006/relationships/hyperlink" Target="https://flexikon.doccheck.com/de/Checkpoint-Inhibitor" TargetMode="External"/><Relationship Id="rId4" Type="http://schemas.openxmlformats.org/officeDocument/2006/relationships/hyperlink" Target="https://clinicaltrials.gov/ct2/show/NCT04446117#contacts" TargetMode="External"/><Relationship Id="rId9" Type="http://schemas.openxmlformats.org/officeDocument/2006/relationships/hyperlink" Target="https://flexikon.doccheck.com/de/PD-L1-Inhibito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link.springer.com/article/10.1007/s00120-022-01788-6" TargetMode="Externa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krebsinformationsdienst.de/behandlung/bisphosphonate-denosumab-krebs-knochen-therapie.php"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onkopedia.com/de/drug-assessment/guidelines/radium-223-xofigo-r-prostatakarzinom-metastasiert-kastrationsresistent-ossaere-metastasen/@@guideline/html/index.html" TargetMode="External"/><Relationship Id="rId5" Type="http://schemas.openxmlformats.org/officeDocument/2006/relationships/hyperlink" Target="https://www.onkopedia.com/de/drug-assessment/guidelines/cabazitaxel-jevtana-r-prostatakarzinom-metastasiert-kastrationsresistent-nach-docetaxel/@@guideline/html/index.html" TargetMode="External"/><Relationship Id="rId4" Type="http://schemas.openxmlformats.org/officeDocument/2006/relationships/hyperlink" Target="https://www.aerzteblatt.de/callback/image.asp?id=124754"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link.springer.com/article/10.1007/s15015-022-2957-5" TargetMode="External"/><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hyperlink" Target="https://www.aerzteblatt.de/pdf.asp?id=214982" TargetMode="External"/><Relationship Id="rId7" Type="http://schemas.openxmlformats.org/officeDocument/2006/relationships/hyperlink" Target="https://www.univadis.de/viewarticle/prostatakarzinom-psa-nadir-sagt-outcome-vorher" TargetMode="External"/><Relationship Id="rId2" Type="http://schemas.openxmlformats.org/officeDocument/2006/relationships/hyperlink" Target="https://www.rosenfluh.ch/media/onkologie/2023/02/1-2-oder-3-wieviel-Therapie-braucht-das-metastasierte-hormonsensitive-Prostatakarzinom-2023.pdf" TargetMode="External"/><Relationship Id="rId1" Type="http://schemas.openxmlformats.org/officeDocument/2006/relationships/slideLayout" Target="../slideLayouts/slideLayout1.xml"/><Relationship Id="rId6" Type="http://schemas.openxmlformats.org/officeDocument/2006/relationships/hyperlink" Target="https://www.aerzteblatt.de/archiv/221132/Prostatakarzinom-Grossteil-der-Patienten-mit-Fernmetastasen-sterben-an-ihrer-Krebserkrankung" TargetMode="External"/><Relationship Id="rId5" Type="http://schemas.openxmlformats.org/officeDocument/2006/relationships/hyperlink" Target="https://link.springer.com/article/10.1007/s00761-023-01300-5" TargetMode="External"/><Relationship Id="rId4" Type="http://schemas.openxmlformats.org/officeDocument/2006/relationships/hyperlink" Target="https://link.springer.com/article/10.1007/s00092-021-4748-2"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universimed.com/ch/article/urologie-andrologie/update-therapie-prostatakarzinom-270624" TargetMode="External"/><Relationship Id="rId3" Type="http://schemas.openxmlformats.org/officeDocument/2006/relationships/hyperlink" Target="https://link.springer.com/article/10.1007/s00120-023-02029-0" TargetMode="External"/><Relationship Id="rId7" Type="http://schemas.openxmlformats.org/officeDocument/2006/relationships/hyperlink" Target="https://www.universimed.com/at/article/onkologie/update-systemtherapie-prostatakarzinom-151819" TargetMode="External"/><Relationship Id="rId2" Type="http://schemas.openxmlformats.org/officeDocument/2006/relationships/hyperlink" Target="https://www.der-privatarzt.de/artikel/aufmacher-prostatakarzinom-pao-02-20-onkomed" TargetMode="External"/><Relationship Id="rId1" Type="http://schemas.openxmlformats.org/officeDocument/2006/relationships/slideLayout" Target="../slideLayouts/slideLayout1.xml"/><Relationship Id="rId6" Type="http://schemas.openxmlformats.org/officeDocument/2006/relationships/hyperlink" Target="http://www.universimed.com/ch/article/urologie-andrologie/update-therapie-prostatakarzinom-270624" TargetMode="External"/><Relationship Id="rId5" Type="http://schemas.openxmlformats.org/officeDocument/2006/relationships/hyperlink" Target="https://uroforum.de/darolutamid-prostatakrebs/" TargetMode="External"/><Relationship Id="rId4" Type="http://schemas.openxmlformats.org/officeDocument/2006/relationships/hyperlink" Target="https://link.springer.com/article/10.1007/s15015-022-2917-0"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aerzteblatt.de/archiv/229948/PARP-Inhibition-in-der-Erstlinie-Neue-Kombinationstherapie-gegen-metastasierten-Prostatakrebs" TargetMode="External"/><Relationship Id="rId3" Type="http://schemas.openxmlformats.org/officeDocument/2006/relationships/hyperlink" Target="https://www.universimed.com/ch/article/onkologie/die-behandlung-des-crpc-sequenz-oder-kombination-2126099" TargetMode="External"/><Relationship Id="rId7" Type="http://schemas.openxmlformats.org/officeDocument/2006/relationships/hyperlink" Target="http://www.aerzteblatt.de/callback/image.asp?id=124752" TargetMode="External"/><Relationship Id="rId2" Type="http://schemas.openxmlformats.org/officeDocument/2006/relationships/hyperlink" Target="https://www.aerzteblatt.de/archiv/226427/Radioligandtherapie-bei-mCRPC-Ueberleben-in-Phase-3-Studie-aehnlich-wie-bei-Chemo" TargetMode="External"/><Relationship Id="rId1" Type="http://schemas.openxmlformats.org/officeDocument/2006/relationships/slideLayout" Target="../slideLayouts/slideLayout1.xml"/><Relationship Id="rId6" Type="http://schemas.openxmlformats.org/officeDocument/2006/relationships/hyperlink" Target="http://www.aerzteblatt.de/archiv/227370/Therapie-des-metastasierten-hormonsensitiven-Prostatakarzinoms" TargetMode="External"/><Relationship Id="rId5" Type="http://schemas.openxmlformats.org/officeDocument/2006/relationships/hyperlink" Target="https://link.springer.com/article/10.1007/s15015-022-2957-5" TargetMode="External"/><Relationship Id="rId4" Type="http://schemas.openxmlformats.org/officeDocument/2006/relationships/hyperlink" Target="https://www.martini-klinik.de/fileadmin/dateien/04-pdfs/pom-literatur-des-monats/2022/prostata-pom-review-2022-04-amsberg.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ink.springer.com/article/10.1007/s15015-022-2917-0" TargetMode="External"/><Relationship Id="rId2" Type="http://schemas.openxmlformats.org/officeDocument/2006/relationships/hyperlink" Target="http://www.univadis.de/viewarticle/fortgeschrittenes-prostatakarzinom-estetrol-verhindert-hitzewallungen"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hyperlink" Target="https://www.krebsinformationsdienst.de/untersuchung/bildgebung/szintigraphie-onkologie.php" TargetMode="External"/><Relationship Id="rId13" Type="http://schemas.openxmlformats.org/officeDocument/2006/relationships/hyperlink" Target="https://www.helios-gesundheit.de/magazin/prostatakrebs/news/prostata-abtasten/" TargetMode="External"/><Relationship Id="rId3" Type="http://schemas.openxmlformats.org/officeDocument/2006/relationships/hyperlink" Target="https://www.krebsinformationsdienst.de/tumorarten/prostatakrebs/therapie/hormontherapie.php" TargetMode="External"/><Relationship Id="rId7" Type="http://schemas.openxmlformats.org/officeDocument/2006/relationships/hyperlink" Target="https://link.springer.com/article/10.1007/s41973-020-00104-z" TargetMode="External"/><Relationship Id="rId12" Type="http://schemas.openxmlformats.org/officeDocument/2006/relationships/hyperlink" Target="https://www.helios-gesundheit.de/magazin/prostatakrebs/news/psa-test/" TargetMode="External"/><Relationship Id="rId17" Type="http://schemas.openxmlformats.org/officeDocument/2006/relationships/hyperlink" Target="http://www.prostata-hilfe-deutschland.de/biopsie-wirklich-notwendig" TargetMode="External"/><Relationship Id="rId2" Type="http://schemas.openxmlformats.org/officeDocument/2006/relationships/hyperlink" Target="https://www.urologielehrbuch.de/lhrh-hormontherapie.html" TargetMode="External"/><Relationship Id="rId16" Type="http://schemas.openxmlformats.org/officeDocument/2006/relationships/hyperlink" Target="https://www.helios-gesundheit.de/magazin/prostatakrebs/news/mpmrt-untersuchung/" TargetMode="External"/><Relationship Id="rId1" Type="http://schemas.openxmlformats.org/officeDocument/2006/relationships/slideLayout" Target="../slideLayouts/slideLayout1.xml"/><Relationship Id="rId6" Type="http://schemas.openxmlformats.org/officeDocument/2006/relationships/hyperlink" Target="https://link.springer.com/article/10.1007/s00066-020-01732-7" TargetMode="External"/><Relationship Id="rId11" Type="http://schemas.openxmlformats.org/officeDocument/2006/relationships/hyperlink" Target="https://www.krebsinformationsdienst.de/untersuchung/bildgebung/kernspintomographie.php" TargetMode="External"/><Relationship Id="rId5" Type="http://schemas.openxmlformats.org/officeDocument/2006/relationships/hyperlink" Target="https://link.springer.com/article/10.1007/s41972-021-00134-w" TargetMode="External"/><Relationship Id="rId15" Type="http://schemas.openxmlformats.org/officeDocument/2006/relationships/hyperlink" Target="http://www.helios-gesundheit.de/magazin/prostatakrebs/news/prostatabiopsie-fusionsbiopsie/" TargetMode="External"/><Relationship Id="rId10" Type="http://schemas.openxmlformats.org/officeDocument/2006/relationships/hyperlink" Target="https://www.krebsinformationsdienst.de/untersuchung/bildgebung/computertomographie.php" TargetMode="External"/><Relationship Id="rId4" Type="http://schemas.openxmlformats.org/officeDocument/2006/relationships/hyperlink" Target="https://www.prostata-hilfe-deutschland.de/prostata-news/psma-pet-ct-prostatakrebs" TargetMode="External"/><Relationship Id="rId9" Type="http://schemas.openxmlformats.org/officeDocument/2006/relationships/hyperlink" Target="http://www.krebsinformationsdienst.de/untersuchung/bildgebung/szintigraphie-onkologie.php" TargetMode="External"/><Relationship Id="rId14" Type="http://schemas.openxmlformats.org/officeDocument/2006/relationships/hyperlink" Target="http://www.prostata-hilfe-deutschland.de/prostata-news/transrektaler-ultraschall-trus-diagnostik-prostatakrebs"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grossesblutbild.de/grosses-blutbild.html" TargetMode="External"/><Relationship Id="rId13" Type="http://schemas.openxmlformats.org/officeDocument/2006/relationships/hyperlink" Target="https://www.prostata-hilfe-deutschland.de/prostata-news/gleason-score-aggressivitaet-prostatakrebs" TargetMode="External"/><Relationship Id="rId3" Type="http://schemas.openxmlformats.org/officeDocument/2006/relationships/hyperlink" Target="https://gesund.bund.de/icd-ops-code-suche" TargetMode="External"/><Relationship Id="rId7" Type="http://schemas.openxmlformats.org/officeDocument/2006/relationships/hyperlink" Target="https://www.grossesblutbild.de/kleines-blutbild" TargetMode="External"/><Relationship Id="rId12" Type="http://schemas.openxmlformats.org/officeDocument/2006/relationships/hyperlink" Target="https://www.prostata-hilfe-deutschland.de/prostata-news/tnm-klassifikation-stadium-prostatakrebs" TargetMode="External"/><Relationship Id="rId2" Type="http://schemas.openxmlformats.org/officeDocument/2006/relationships/hyperlink" Target="https://gesund.bund.de/was-sind-icd-und-ops-codes" TargetMode="External"/><Relationship Id="rId1" Type="http://schemas.openxmlformats.org/officeDocument/2006/relationships/slideLayout" Target="../slideLayouts/slideLayout1.xml"/><Relationship Id="rId6" Type="http://schemas.openxmlformats.org/officeDocument/2006/relationships/hyperlink" Target="https://www.grossesblutbild.de/was-ist-ein-blutbild.html" TargetMode="External"/><Relationship Id="rId11" Type="http://schemas.openxmlformats.org/officeDocument/2006/relationships/hyperlink" Target="https://www.prostata-hilfe-deutschland.de/prostata-wissen/faq-psa-wert" TargetMode="External"/><Relationship Id="rId5" Type="http://schemas.openxmlformats.org/officeDocument/2006/relationships/hyperlink" Target="https://washabich.de/" TargetMode="External"/><Relationship Id="rId15" Type="http://schemas.openxmlformats.org/officeDocument/2006/relationships/hyperlink" Target="https://www.prostata-hilfe-deutschland.de/prostata-news/knochenmetastasen-prostatakrebs" TargetMode="External"/><Relationship Id="rId10" Type="http://schemas.openxmlformats.org/officeDocument/2006/relationships/hyperlink" Target="https://www.prostata-hilfe-deutschland.de/diagnose-prostatakrebs-was-jetzt-wichtig-ist" TargetMode="External"/><Relationship Id="rId4" Type="http://schemas.openxmlformats.org/officeDocument/2006/relationships/hyperlink" Target="https://befunddolmetscher.de/" TargetMode="External"/><Relationship Id="rId9" Type="http://schemas.openxmlformats.org/officeDocument/2006/relationships/hyperlink" Target="https://www.grossesblutbild.de/blutwert-krebs-hinweis.html" TargetMode="External"/><Relationship Id="rId14" Type="http://schemas.openxmlformats.org/officeDocument/2006/relationships/hyperlink" Target="https://www.prostata-hilfe-deutschland.de/prostata-news/ist-ihr-prostatakrebs-lokal-begrenzt-lokal-fortgeschritten-oder-metastasier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prostata-hilfe-deutschland.de/prostata-news/multiparametrische-mrt-mpmrt-diagnostik-prostatakrebs" TargetMode="External"/><Relationship Id="rId13" Type="http://schemas.openxmlformats.org/officeDocument/2006/relationships/hyperlink" Target="https://www.krebsinformationsdienst.de/untersuchung/mikroskopische-diagnostik.php" TargetMode="External"/><Relationship Id="rId3" Type="http://schemas.openxmlformats.org/officeDocument/2006/relationships/hyperlink" Target="https://www.prostata-hilfe-deutschland.de/prostata-news/prostatakrebs-tastuntersuchung-ungenau" TargetMode="External"/><Relationship Id="rId7" Type="http://schemas.openxmlformats.org/officeDocument/2006/relationships/hyperlink" Target="https://www.prostata-hilfe-deutschland.de/prostata-news/prostatakrebs-biopsie-mrt" TargetMode="External"/><Relationship Id="rId12" Type="http://schemas.openxmlformats.org/officeDocument/2006/relationships/hyperlink" Target="https://www.krebsinformationsdienst.de/untersuchung/bildgebung/index.php" TargetMode="External"/><Relationship Id="rId17" Type="http://schemas.openxmlformats.org/officeDocument/2006/relationships/hyperlink" Target="https://www.prostata-hilfe-deutschland.de/prostata-news/erhoehter-psa-wert-ursachen" TargetMode="External"/><Relationship Id="rId2" Type="http://schemas.openxmlformats.org/officeDocument/2006/relationships/hyperlink" Target="https://www.prostata-hilfe-deutschland.de/prostata-news/digital-rektale-untersuchung-dru-prostata-abtasten" TargetMode="External"/><Relationship Id="rId16" Type="http://schemas.openxmlformats.org/officeDocument/2006/relationships/hyperlink" Target="https://www.prostata-hilfe-deutschland.de/prostata-wissen/faq-psa-wert" TargetMode="External"/><Relationship Id="rId1" Type="http://schemas.openxmlformats.org/officeDocument/2006/relationships/slideLayout" Target="../slideLayouts/slideLayout1.xml"/><Relationship Id="rId6" Type="http://schemas.openxmlformats.org/officeDocument/2006/relationships/hyperlink" Target="https://www.prostata-hilfe-deutschland.de/prostata-news/prostatakrebs-welche-risiken-hat-eine-prostatabiopsie" TargetMode="External"/><Relationship Id="rId11" Type="http://schemas.openxmlformats.org/officeDocument/2006/relationships/hyperlink" Target="https://www.krebsinformationsdienst.de/tumorarten/prostatakrebs/diagnostik.php" TargetMode="External"/><Relationship Id="rId5" Type="http://schemas.openxmlformats.org/officeDocument/2006/relationships/hyperlink" Target="https://www.prostata-hilfe-deutschland.de/biopsie-wirklich-notwendig" TargetMode="External"/><Relationship Id="rId15" Type="http://schemas.openxmlformats.org/officeDocument/2006/relationships/hyperlink" Target="https://www.prostata-hilfe-deutschland.de/prostatakrebs-untersuchungen" TargetMode="External"/><Relationship Id="rId10" Type="http://schemas.openxmlformats.org/officeDocument/2006/relationships/hyperlink" Target="https://www.prostata-hilfe-deutschland.de/prostata-news/psma-pet-ct-prostatakrebs" TargetMode="External"/><Relationship Id="rId4" Type="http://schemas.openxmlformats.org/officeDocument/2006/relationships/hyperlink" Target="https://www.prostata-hilfe-deutschland.de/prostata-news/transrektaler-ultraschall-trus-diagnostik-prostatakrebs" TargetMode="External"/><Relationship Id="rId9" Type="http://schemas.openxmlformats.org/officeDocument/2006/relationships/hyperlink" Target="https://www.prostata-hilfe-deutschland.de/prostata-news/skelettszintigrafie-bei-prostatakrebs-was-sagt-sie-aus" TargetMode="External"/><Relationship Id="rId14" Type="http://schemas.openxmlformats.org/officeDocument/2006/relationships/hyperlink" Target="https://www.krebsinformationsdienst.de/untersuchung/krebs-befunde-verstehen.php"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praktischarzt.de/untersuchungen/knochenszintigraphie/" TargetMode="External"/><Relationship Id="rId13" Type="http://schemas.openxmlformats.org/officeDocument/2006/relationships/hyperlink" Target="http://www.praktischarzt.de/untersuchungen/biopsie/" TargetMode="External"/><Relationship Id="rId18" Type="http://schemas.openxmlformats.org/officeDocument/2006/relationships/hyperlink" Target="https://www.praktischarzt.de/untersuchungen/computertomographie/" TargetMode="External"/><Relationship Id="rId3" Type="http://schemas.openxmlformats.org/officeDocument/2006/relationships/hyperlink" Target="https://www.praktischarzt.de/untersuchungen/mrt/ganzkoerper/" TargetMode="External"/><Relationship Id="rId21" Type="http://schemas.openxmlformats.org/officeDocument/2006/relationships/hyperlink" Target="https://www.praktischarzt.de/untersuchungen/computertomographie/hws/" TargetMode="External"/><Relationship Id="rId7" Type="http://schemas.openxmlformats.org/officeDocument/2006/relationships/hyperlink" Target="https://www.praktischarzt.de/untersuchungen/mrt/hws/" TargetMode="External"/><Relationship Id="rId12" Type="http://schemas.openxmlformats.org/officeDocument/2006/relationships/hyperlink" Target="https://www.praktischarzt.de/untersuchungen/punktion/" TargetMode="External"/><Relationship Id="rId17" Type="http://schemas.openxmlformats.org/officeDocument/2006/relationships/hyperlink" Target="https://www.praktischarzt.de/untersuchungen/sonographie-ultraschall/abdomensonographie/" TargetMode="External"/><Relationship Id="rId2" Type="http://schemas.openxmlformats.org/officeDocument/2006/relationships/hyperlink" Target="https://www.praktischarzt.de/untersuchungen/mrt/" TargetMode="External"/><Relationship Id="rId16" Type="http://schemas.openxmlformats.org/officeDocument/2006/relationships/hyperlink" Target="https://www.praktischarzt.de/untersuchungen/sonographie-ultraschall/" TargetMode="External"/><Relationship Id="rId20" Type="http://schemas.openxmlformats.org/officeDocument/2006/relationships/hyperlink" Target="https://www.praktischarzt.de/untersuchungen/computertomographie/ct-abdomen/" TargetMode="External"/><Relationship Id="rId1" Type="http://schemas.openxmlformats.org/officeDocument/2006/relationships/slideLayout" Target="../slideLayouts/slideLayout1.xml"/><Relationship Id="rId6" Type="http://schemas.openxmlformats.org/officeDocument/2006/relationships/hyperlink" Target="https://www.praktischarzt.de/untersuchungen/mrt/herz/" TargetMode="External"/><Relationship Id="rId11" Type="http://schemas.openxmlformats.org/officeDocument/2006/relationships/hyperlink" Target="https://www.praktischarzt.de/untersuchungen/blasenspiegelung/" TargetMode="External"/><Relationship Id="rId24" Type="http://schemas.openxmlformats.org/officeDocument/2006/relationships/hyperlink" Target="https://www.praktischarzt.de/untersuchungen/mrt/mrt-und-ct-unterschiede/" TargetMode="External"/><Relationship Id="rId5" Type="http://schemas.openxmlformats.org/officeDocument/2006/relationships/hyperlink" Target="https://www.praktischarzt.de/untersuchungen/mrt/thorax/" TargetMode="External"/><Relationship Id="rId15" Type="http://schemas.openxmlformats.org/officeDocument/2006/relationships/hyperlink" Target="https://www.praktischarzt.de/untersuchungen/roentgen/thorax/" TargetMode="External"/><Relationship Id="rId23" Type="http://schemas.openxmlformats.org/officeDocument/2006/relationships/hyperlink" Target="https://www.praktischarzt.de/untersuchungen/computertomographie/ct-kontrastmittel/" TargetMode="External"/><Relationship Id="rId10" Type="http://schemas.openxmlformats.org/officeDocument/2006/relationships/hyperlink" Target="https://www.praktischarzt.de/untersuchungen/blutuntersuchung/blutwerte/" TargetMode="External"/><Relationship Id="rId19" Type="http://schemas.openxmlformats.org/officeDocument/2006/relationships/hyperlink" Target="https://www.praktischarzt.de/untersuchungen/computertomographie/ct-thorax/" TargetMode="External"/><Relationship Id="rId4" Type="http://schemas.openxmlformats.org/officeDocument/2006/relationships/hyperlink" Target="https://www.praktischarzt.de/untersuchungen/mrt/wirbelsaeule/" TargetMode="External"/><Relationship Id="rId9" Type="http://schemas.openxmlformats.org/officeDocument/2006/relationships/hyperlink" Target="https://www.praktischarzt.de/untersuchungen/pet-untersuchung/" TargetMode="External"/><Relationship Id="rId14" Type="http://schemas.openxmlformats.org/officeDocument/2006/relationships/hyperlink" Target="https://www.praktischarzt.de/untersuchungen/roentgen/" TargetMode="External"/><Relationship Id="rId22" Type="http://schemas.openxmlformats.org/officeDocument/2006/relationships/hyperlink" Target="https://www.praktischarzt.de/untersuchungen/computertomographie/ct-kop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msdmanuals.com/de-de/heim/bluterkrankungen/symptome-und-diagnose-von-bluterkrankungen/knochenmarkuntersuchung" TargetMode="External"/><Relationship Id="rId3" Type="http://schemas.openxmlformats.org/officeDocument/2006/relationships/hyperlink" Target="https://www.msdmanuals.com/de-de/profi/spezielle-fachgebiete/grundz%C3%BCge-der-radiologischen-bildgebung/sonographie" TargetMode="External"/><Relationship Id="rId7" Type="http://schemas.openxmlformats.org/officeDocument/2006/relationships/hyperlink" Target="https://www.msdmanuals.com/de-de/heim/spezialthemen/%C3%BCbliche-bildgebende-verfahren/positronen-emissions-tomographie-pet" TargetMode="External"/><Relationship Id="rId2" Type="http://schemas.openxmlformats.org/officeDocument/2006/relationships/hyperlink" Target="https://www.msdmanuals.com/de-de/heim/spezialthemen/%C3%BCbliche-bildgebende-verfahren/bildgebende-verfahren-im-&#252;berblick#v832673_de" TargetMode="External"/><Relationship Id="rId1" Type="http://schemas.openxmlformats.org/officeDocument/2006/relationships/slideLayout" Target="../slideLayouts/slideLayout1.xml"/><Relationship Id="rId6" Type="http://schemas.openxmlformats.org/officeDocument/2006/relationships/hyperlink" Target="https://www.msdmanuals.com/de-de/heim/spezialthemen/%C3%BCbliche-bildgebende-verfahren/magnetresonanztomographie-mrt" TargetMode="External"/><Relationship Id="rId5" Type="http://schemas.openxmlformats.org/officeDocument/2006/relationships/hyperlink" Target="https://www.msdmanuals.com/de-de/heim/spezialthemen/%C3%BCbliche-bildgebende-verfahren/computertomographie-ct" TargetMode="External"/><Relationship Id="rId10" Type="http://schemas.openxmlformats.org/officeDocument/2006/relationships/hyperlink" Target="https://www.springermedizin.at/nuklearmedizinische-diagnostik-und-therapie-des-prostatakarzinom/19084822" TargetMode="External"/><Relationship Id="rId4" Type="http://schemas.openxmlformats.org/officeDocument/2006/relationships/hyperlink" Target="https://www.msdmanuals.com/de-de/heim/spezialthemen/%C3%BCbliche-bildgebende-verfahren/einfache-r%C3%B6ntgenuntersuchungen" TargetMode="External"/><Relationship Id="rId9" Type="http://schemas.openxmlformats.org/officeDocument/2006/relationships/hyperlink" Target="https://www.aerzteblatt.de/pdf.asp?id=230291"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radiologie-euskirchen.de/images/pdf/info_metformin.pdf" TargetMode="External"/><Relationship Id="rId2" Type="http://schemas.openxmlformats.org/officeDocument/2006/relationships/hyperlink" Target="https://www.krebsinformationsdienst.de/aktuelles/2022/news018-mrt-bei-krebs-was-tun-bei-platzangst.php" TargetMode="External"/><Relationship Id="rId1" Type="http://schemas.openxmlformats.org/officeDocument/2006/relationships/slideLayout" Target="../slideLayouts/slideLayout1.xml"/><Relationship Id="rId4" Type="http://schemas.openxmlformats.org/officeDocument/2006/relationships/hyperlink" Target="http://www.internisten-im-netz.de/aktuelle-meldungen/aktuell/nicht-aus-angst-vor-nierenschaeden-kontrastmittelgabe-ablehnen.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aerzteblatt.de/medizin/uebersichtsarbeiten?aid=218609" TargetMode="External"/><Relationship Id="rId7" Type="http://schemas.openxmlformats.org/officeDocument/2006/relationships/hyperlink" Target="https://www.springermedizin.de/emedpedia/die-urologie/nuklearmedizin-der-prostata-und-des-aeusseren-genitale?epediaDoi=10.1007%2F978-3-642-41168-7_136" TargetMode="External"/><Relationship Id="rId2" Type="http://schemas.openxmlformats.org/officeDocument/2006/relationships/hyperlink" Target="https://www.universimed.com/ch/article/onkologie/molekularpathologische-diagnostik-prostatakarzinom-116575" TargetMode="External"/><Relationship Id="rId1" Type="http://schemas.openxmlformats.org/officeDocument/2006/relationships/slideLayout" Target="../slideLayouts/slideLayout1.xml"/><Relationship Id="rId6" Type="http://schemas.openxmlformats.org/officeDocument/2006/relationships/hyperlink" Target="https://www.springermedizin.de/emedpedia/die-urologie/prostatakarzinom-histopathologie?epediaDoi=10.1007%2F978-3-642-41168-7_142&amp;q=Prostatakarzinom" TargetMode="External"/><Relationship Id="rId5" Type="http://schemas.openxmlformats.org/officeDocument/2006/relationships/hyperlink" Target="https://www.springermedizin.de/emedpedia/die-urologie/prostatakarzinom-diagnostik?epediaDoi=10.1007%2F978-3-642-41168-7_140&amp;q=Prostatakarzinom" TargetMode="External"/><Relationship Id="rId4" Type="http://schemas.openxmlformats.org/officeDocument/2006/relationships/hyperlink" Target="http://www.aerzteblatt.de/callback/image.asp?id=124754"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kompetenznetz-leukaemie.de/content/aerzte/scores/performance_status/" TargetMode="External"/><Relationship Id="rId3" Type="http://schemas.openxmlformats.org/officeDocument/2006/relationships/hyperlink" Target="https://www.dimdi.de/static/de/klassifikationen/icd/icd-10-gm/kode-suche/htmlgm2020/zusatz-06-barthelindex.htm" TargetMode="External"/><Relationship Id="rId7" Type="http://schemas.openxmlformats.org/officeDocument/2006/relationships/hyperlink" Target="https://www.kompetenznetz-leukaemie.de/" TargetMode="External"/><Relationship Id="rId2" Type="http://schemas.openxmlformats.org/officeDocument/2006/relationships/hyperlink" Target="https://www.dimdi.de/" TargetMode="External"/><Relationship Id="rId1" Type="http://schemas.openxmlformats.org/officeDocument/2006/relationships/slideLayout" Target="../slideLayouts/slideLayout1.xml"/><Relationship Id="rId6" Type="http://schemas.openxmlformats.org/officeDocument/2006/relationships/hyperlink" Target="https://www.dimdi.de/static/de/klassifikationen/icd/icd-10-gm/kode-suche/htmlgm2020/zusatz-05-morphologie-neubildungen.htm" TargetMode="External"/><Relationship Id="rId5" Type="http://schemas.openxmlformats.org/officeDocument/2006/relationships/hyperlink" Target="https://www.dimdi.de/static/de/klassifikationen/icd/icd-10-gm/kode-suche/htmlgm2020/index.htm" TargetMode="External"/><Relationship Id="rId4" Type="http://schemas.openxmlformats.org/officeDocument/2006/relationships/hyperlink" Target="https://www.dimdi.de/static/de/klassifikationen/icd/icd-10-gm/kode-suche/htmlgm2020/zusatz-07-erwbarthelindex.htm"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meta-treff.de/hilfe.html" TargetMode="External"/><Relationship Id="rId7" Type="http://schemas.openxmlformats.org/officeDocument/2006/relationships/hyperlink" Target="https://prostatakrebs-bps.de/hotline/" TargetMode="External"/><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hyperlink" Target="https://bzkf.de/buergertelefon/" TargetMode="External"/><Relationship Id="rId5" Type="http://schemas.openxmlformats.org/officeDocument/2006/relationships/hyperlink" Target="https://www.krebshilfe.de/helfen/rat-hilfe/ihre-persoenliche-beratung-dasinfonetzkrebs/" TargetMode="External"/><Relationship Id="rId4" Type="http://schemas.openxmlformats.org/officeDocument/2006/relationships/hyperlink" Target="https://www.krebsinformationsdienst.de/"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bayerische-krebsgesellschaft.de/krebsberatungsstellen/auflistung-der-psychosozialen-krebsberatungsstellen/" TargetMode="External"/><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hyperlink" Target="https://www.meta-treff.de/hilfe.html" TargetMode="External"/><Relationship Id="rId4" Type="http://schemas.openxmlformats.org/officeDocument/2006/relationships/hyperlink" Target="https://www.krebsinformationsdienst.de/service/adressen/krebsberatungsstellen.php"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urologielehrbuch.de/lhrh-hormontherapie.html" TargetMode="External"/><Relationship Id="rId7" Type="http://schemas.openxmlformats.org/officeDocument/2006/relationships/hyperlink" Target="https://www.urologielehrbuch.de/prostatakarzinom-kastrationssensibel-hormontherapie.html" TargetMode="External"/><Relationship Id="rId2" Type="http://schemas.openxmlformats.org/officeDocument/2006/relationships/hyperlink" Target="https://www.krebsinformationsdienst.de/tumorarten/prostatakrebs/therapie/hormontherapie.php" TargetMode="External"/><Relationship Id="rId1" Type="http://schemas.openxmlformats.org/officeDocument/2006/relationships/slideLayout" Target="../slideLayouts/slideLayout1.xml"/><Relationship Id="rId6" Type="http://schemas.openxmlformats.org/officeDocument/2006/relationships/hyperlink" Target="https://www.urologielehrbuch.de/antiandrogene-therapie.html" TargetMode="External"/><Relationship Id="rId5" Type="http://schemas.openxmlformats.org/officeDocument/2006/relationships/hyperlink" Target="https://urologie.uk-koeln.de/erkrankungen-therapien/prostatakrebs/therapie-des-metastasierten-prostatakarzinoms/" TargetMode="External"/><Relationship Id="rId4" Type="http://schemas.openxmlformats.org/officeDocument/2006/relationships/hyperlink" Target="https://www.medwiss.de/2022/11/16/prostatakrebs-kurzzeit-versus-langzeit-androgenentzug-in-verbindung-mit-hochdosierter-strahlentherapie/" TargetMode="External"/></Relationships>
</file>

<file path=ppt/slides/_rels/slide60.xml.rels><?xml version="1.0" encoding="UTF-8" standalone="yes"?>
<Relationships xmlns="http://schemas.openxmlformats.org/package/2006/relationships"><Relationship Id="rId8" Type="http://schemas.openxmlformats.org/officeDocument/2006/relationships/hyperlink" Target="http://www.bundesgesundheitsministerium.de/" TargetMode="External"/><Relationship Id="rId13" Type="http://schemas.openxmlformats.org/officeDocument/2006/relationships/hyperlink" Target="https://www.deutsche-rentenversicherung.de/" TargetMode="External"/><Relationship Id="rId3" Type="http://schemas.openxmlformats.org/officeDocument/2006/relationships/hyperlink" Target="https://www.bundesgesundheitsministerium.de/service/buergertelefon.html" TargetMode="External"/><Relationship Id="rId7" Type="http://schemas.openxmlformats.org/officeDocument/2006/relationships/hyperlink" Target="https://www.bundesgesundheitsministerium.de/" TargetMode="External"/><Relationship Id="rId12" Type="http://schemas.openxmlformats.org/officeDocument/2006/relationships/hyperlink" Target="https://www.deutsche-rentenversicherung.de/DRV/DE/Beratung-und-Kontakt/beratung-und-kontakt_node.html" TargetMode="External"/><Relationship Id="rId17" Type="http://schemas.openxmlformats.org/officeDocument/2006/relationships/hyperlink" Target="https://www.telefonseelsorge.de/" TargetMode="External"/><Relationship Id="rId2" Type="http://schemas.openxmlformats.org/officeDocument/2006/relationships/notesSlide" Target="../notesSlides/notesSlide12.xml"/><Relationship Id="rId16" Type="http://schemas.openxmlformats.org/officeDocument/2006/relationships/hyperlink" Target="https://www.patientenberatung.de/de" TargetMode="External"/><Relationship Id="rId1" Type="http://schemas.openxmlformats.org/officeDocument/2006/relationships/slideLayout" Target="../slideLayouts/slideLayout1.xml"/><Relationship Id="rId6" Type="http://schemas.openxmlformats.org/officeDocument/2006/relationships/hyperlink" Target="http://www.bmas.de/" TargetMode="External"/><Relationship Id="rId11" Type="http://schemas.openxmlformats.org/officeDocument/2006/relationships/hyperlink" Target="https://www.deutsche-rentenversicherung.de/DRV/DE/Beratung-und-Kontakt/Kontakt/Servicetelefon/servicetelefon_node.html" TargetMode="External"/><Relationship Id="rId5" Type="http://schemas.openxmlformats.org/officeDocument/2006/relationships/hyperlink" Target="https://www.bmas.de/DE/Startseite/start.html" TargetMode="External"/><Relationship Id="rId15" Type="http://schemas.openxmlformats.org/officeDocument/2006/relationships/hyperlink" Target="https://www.116117.de/de/index.php" TargetMode="External"/><Relationship Id="rId10" Type="http://schemas.openxmlformats.org/officeDocument/2006/relationships/hyperlink" Target="https://www.bmfsfj.de/" TargetMode="External"/><Relationship Id="rId4" Type="http://schemas.openxmlformats.org/officeDocument/2006/relationships/hyperlink" Target="https://www.bmas.de/DE/Service/Kontakt/Buergertelefon/buergertelefon.html" TargetMode="External"/><Relationship Id="rId9" Type="http://schemas.openxmlformats.org/officeDocument/2006/relationships/hyperlink" Target="https://www.wege-zur-pflege.de/start.html" TargetMode="External"/><Relationship Id="rId14" Type="http://schemas.openxmlformats.org/officeDocument/2006/relationships/hyperlink" Target="https://www.116117.de/"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urologische-stiftung-gesundheit.de/urologensuche/" TargetMode="External"/><Relationship Id="rId13" Type="http://schemas.openxmlformats.org/officeDocument/2006/relationships/hyperlink" Target="https://prostatakrebs-bps.de/gruppensuche/" TargetMode="External"/><Relationship Id="rId18" Type="http://schemas.openxmlformats.org/officeDocument/2006/relationships/hyperlink" Target="https://www.basg.gv.at/konsumentinnen/klinische-studien/klinische-krebsstudien" TargetMode="External"/><Relationship Id="rId26" Type="http://schemas.openxmlformats.org/officeDocument/2006/relationships/hyperlink" Target="https://www.116117.de/" TargetMode="External"/><Relationship Id="rId3" Type="http://schemas.openxmlformats.org/officeDocument/2006/relationships/image" Target="../media/image4.jpg"/><Relationship Id="rId21" Type="http://schemas.openxmlformats.org/officeDocument/2006/relationships/hyperlink" Target="https://www.oncomap.de/centers?selectedOrgans=%5bProstata%5d" TargetMode="External"/><Relationship Id="rId7" Type="http://schemas.openxmlformats.org/officeDocument/2006/relationships/hyperlink" Target="https://www.bundesaerztekammer.de/arztsuche" TargetMode="External"/><Relationship Id="rId12" Type="http://schemas.openxmlformats.org/officeDocument/2006/relationships/hyperlink" Target="https://www.ccc-netzwerk.de/das-netzwerk/mitglieder.html" TargetMode="External"/><Relationship Id="rId17" Type="http://schemas.openxmlformats.org/officeDocument/2006/relationships/hyperlink" Target="https://drks.de/search/de" TargetMode="External"/><Relationship Id="rId25" Type="http://schemas.openxmlformats.org/officeDocument/2006/relationships/hyperlink" Target="https://www.aponet.de/apotheke/notdienstsuche" TargetMode="External"/><Relationship Id="rId33" Type="http://schemas.openxmlformats.org/officeDocument/2006/relationships/hyperlink" Target="https://www.meta-treff.de/arztsuche.html" TargetMode="External"/><Relationship Id="rId2" Type="http://schemas.openxmlformats.org/officeDocument/2006/relationships/notesSlide" Target="../notesSlides/notesSlide13.xml"/><Relationship Id="rId16" Type="http://schemas.openxmlformats.org/officeDocument/2006/relationships/hyperlink" Target="https://bzkf.de/studienregister/" TargetMode="External"/><Relationship Id="rId20" Type="http://schemas.openxmlformats.org/officeDocument/2006/relationships/hyperlink" Target="https://clinicaltrials.gov/" TargetMode="External"/><Relationship Id="rId29" Type="http://schemas.openxmlformats.org/officeDocument/2006/relationships/hyperlink" Target="https://www.drk.de/hilfe-in-deutschland/gesundheit-und-praevention/krankentransport/" TargetMode="External"/><Relationship Id="rId1" Type="http://schemas.openxmlformats.org/officeDocument/2006/relationships/slideLayout" Target="../slideLayouts/slideLayout1.xml"/><Relationship Id="rId6" Type="http://schemas.openxmlformats.org/officeDocument/2006/relationships/hyperlink" Target="https://www.wegweiser-hospiz-palliativmedizin.de/de/angebote/erwachsene" TargetMode="External"/><Relationship Id="rId11" Type="http://schemas.openxmlformats.org/officeDocument/2006/relationships/hyperlink" Target="https://www.nuklearmedizin.de/patienten/standorte/standort_search.php" TargetMode="External"/><Relationship Id="rId24" Type="http://schemas.openxmlformats.org/officeDocument/2006/relationships/hyperlink" Target="https://www.berufsverband-nuklearmedizin.de/patienten/arztsuche/" TargetMode="External"/><Relationship Id="rId32" Type="http://schemas.openxmlformats.org/officeDocument/2006/relationships/hyperlink" Target="https://www.deutsche-rentenversicherung.de/SiteGlobals/Forms/Umkreissuche/DRV/Umkreissuche_Kliniken_formular.html" TargetMode="External"/><Relationship Id="rId5" Type="http://schemas.openxmlformats.org/officeDocument/2006/relationships/hyperlink" Target="https://www.anaesthesisten-im-netz.de/aerzte/suche.html" TargetMode="External"/><Relationship Id="rId15" Type="http://schemas.openxmlformats.org/officeDocument/2006/relationships/hyperlink" Target="https://www.meta-treff.de/studiensuche.html" TargetMode="External"/><Relationship Id="rId23" Type="http://schemas.openxmlformats.org/officeDocument/2006/relationships/hyperlink" Target="https://www.degro.org/patienten/kliniken-2/" TargetMode="External"/><Relationship Id="rId28" Type="http://schemas.openxmlformats.org/officeDocument/2006/relationships/hyperlink" Target="https://pee.place/de" TargetMode="External"/><Relationship Id="rId10" Type="http://schemas.openxmlformats.org/officeDocument/2006/relationships/hyperlink" Target="https://www.radiologie.de/den-richtigen-radiologen-finden/" TargetMode="External"/><Relationship Id="rId19" Type="http://schemas.openxmlformats.org/officeDocument/2006/relationships/hyperlink" Target="https://www.sakk.ch/de/krebsarten/urogenital" TargetMode="External"/><Relationship Id="rId31" Type="http://schemas.openxmlformats.org/officeDocument/2006/relationships/hyperlink" Target="https://gesund.bund.de/service/krankenhaussuche" TargetMode="External"/><Relationship Id="rId4" Type="http://schemas.openxmlformats.org/officeDocument/2006/relationships/hyperlink" Target="https://www.krebsinformationsdienst.de/service/adressen/psychoonkologen.php" TargetMode="External"/><Relationship Id="rId9" Type="http://schemas.openxmlformats.org/officeDocument/2006/relationships/hyperlink" Target="https://bnho.de/arztsuche/" TargetMode="External"/><Relationship Id="rId14" Type="http://schemas.openxmlformats.org/officeDocument/2006/relationships/hyperlink" Target="https://bzkf.de/selbsthilfegruppen/" TargetMode="External"/><Relationship Id="rId22" Type="http://schemas.openxmlformats.org/officeDocument/2006/relationships/hyperlink" Target="https://www.arzt-auskunft.de/" TargetMode="External"/><Relationship Id="rId27" Type="http://schemas.openxmlformats.org/officeDocument/2006/relationships/hyperlink" Target="https://www.aponet.de/service/apotheke-finden.html" TargetMode="External"/><Relationship Id="rId30" Type="http://schemas.openxmlformats.org/officeDocument/2006/relationships/hyperlink" Target="https://www.kontinenz-gesellschaft.de/expertensuche/"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shg-prostatakrebs-muenchen.de/" TargetMode="External"/><Relationship Id="rId3" Type="http://schemas.openxmlformats.org/officeDocument/2006/relationships/hyperlink" Target="https://prostatakrebs-bps.de/bps-magazin/" TargetMode="External"/><Relationship Id="rId7" Type="http://schemas.openxmlformats.org/officeDocument/2006/relationships/hyperlink" Target="https://prostatakrebs-bps.de/" TargetMode="External"/><Relationship Id="rId2" Type="http://schemas.openxmlformats.org/officeDocument/2006/relationships/hyperlink" Target="http://www.prostatakrebse.de/informationen/pdf/Erster%20Rat.pdf" TargetMode="External"/><Relationship Id="rId1" Type="http://schemas.openxmlformats.org/officeDocument/2006/relationships/slideLayout" Target="../slideLayouts/slideLayout1.xml"/><Relationship Id="rId6" Type="http://schemas.openxmlformats.org/officeDocument/2006/relationships/hyperlink" Target="https://impotenz-selbsthilfe.de/" TargetMode="External"/><Relationship Id="rId5" Type="http://schemas.openxmlformats.org/officeDocument/2006/relationships/hyperlink" Target="https://www.inkontinenz-selbsthilfe.com/" TargetMode="External"/><Relationship Id="rId4" Type="http://schemas.openxmlformats.org/officeDocument/2006/relationships/hyperlink" Target="https://www.krebsinformationsdienst.de/tumorarten/prostatakrebs/therapie/hormontherapie.php"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www.leitlinienprogramm-onkologie.de/patientenleitlinien/komplementaermedizin/" TargetMode="External"/><Relationship Id="rId13" Type="http://schemas.openxmlformats.org/officeDocument/2006/relationships/hyperlink" Target="https://www.leitlinienprogramm-onkologie.de/leitlinien/komplementaermedizin/" TargetMode="External"/><Relationship Id="rId3" Type="http://schemas.openxmlformats.org/officeDocument/2006/relationships/hyperlink" Target="https://www.leitlinienprogramm-onkologie.de/patientenleitlinien/" TargetMode="External"/><Relationship Id="rId7" Type="http://schemas.openxmlformats.org/officeDocument/2006/relationships/hyperlink" Target="https://www.leitlinienprogramm-onkologie.de/patientenleitlinien/psychoonkologie/" TargetMode="External"/><Relationship Id="rId12" Type="http://schemas.openxmlformats.org/officeDocument/2006/relationships/hyperlink" Target="https://www.leitlinienprogramm-onkologie.de/leitlinien/supportive-therapie/" TargetMode="External"/><Relationship Id="rId2" Type="http://schemas.openxmlformats.org/officeDocument/2006/relationships/hyperlink" Target="https://www.leitlinienprogramm-onkologie.de/home/" TargetMode="External"/><Relationship Id="rId1" Type="http://schemas.openxmlformats.org/officeDocument/2006/relationships/slideLayout" Target="../slideLayouts/slideLayout1.xml"/><Relationship Id="rId6" Type="http://schemas.openxmlformats.org/officeDocument/2006/relationships/hyperlink" Target="https://www.leitlinienprogramm-onkologie.de/patientenleitlinien/supportive-therapie/" TargetMode="External"/><Relationship Id="rId11" Type="http://schemas.openxmlformats.org/officeDocument/2006/relationships/hyperlink" Target="https://www.leitlinienprogramm-onkologie.de/leitlinien/palliativmedizin/" TargetMode="External"/><Relationship Id="rId5" Type="http://schemas.openxmlformats.org/officeDocument/2006/relationships/hyperlink" Target="https://www.leitlinienprogramm-onkologie.de/patientenleitlinien/palliativmedizin/" TargetMode="External"/><Relationship Id="rId10" Type="http://schemas.openxmlformats.org/officeDocument/2006/relationships/hyperlink" Target="https://www.leitlinienprogramm-onkologie.de/leitlinien/prostatakarzinom/" TargetMode="External"/><Relationship Id="rId4" Type="http://schemas.openxmlformats.org/officeDocument/2006/relationships/hyperlink" Target="https://www.leitlinienprogramm-onkologie.de/patientenleitlinien/prostatakrebs/" TargetMode="External"/><Relationship Id="rId9" Type="http://schemas.openxmlformats.org/officeDocument/2006/relationships/hyperlink" Target="https://www.leitlinienprogramm-onkologie.de/leitlinien/" TargetMode="External"/><Relationship Id="rId14" Type="http://schemas.openxmlformats.org/officeDocument/2006/relationships/hyperlink" Target="https://www.leitlinienprogramm-onkologie.de/leitlinien/psychoonkologie/"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krebshilfe.de/infomaterial/Blaue_Ratgeber/Patienten-und-Aerzte-als-Partner_BlaueRatgeber_DeutscheKrebshilfe.pdf" TargetMode="External"/><Relationship Id="rId13" Type="http://schemas.openxmlformats.org/officeDocument/2006/relationships/hyperlink" Target="https://www.krebshilfe.de/infomaterial/Blaue_Ratgeber/Palliativmedizin_BlaueRatgeber_DeutscheKrebshilfe.pdf" TargetMode="External"/><Relationship Id="rId3" Type="http://schemas.openxmlformats.org/officeDocument/2006/relationships/hyperlink" Target="https://www.krebshilfe.de/infomaterial/Blaue_Ratgeber/Ernaehrung-bei-Krebs_BlaueRatgeber_DeutscheKrebshilfe.pdf" TargetMode="External"/><Relationship Id="rId7" Type="http://schemas.openxmlformats.org/officeDocument/2006/relationships/hyperlink" Target="https://www.krebshilfe.de/infomaterial/Blaue_Ratgeber/Krebswoerterbuch_BlaueRatgeber_DeutscheKrebshilfe.pdf" TargetMode="External"/><Relationship Id="rId12" Type="http://schemas.openxmlformats.org/officeDocument/2006/relationships/hyperlink" Target="https://www.krebshilfe.de/infomaterial/Blaue_Ratgeber/Prostatakrebs_BlaueRatgeber_DeutscheKrebshilfe.pdf" TargetMode="External"/><Relationship Id="rId2" Type="http://schemas.openxmlformats.org/officeDocument/2006/relationships/hyperlink" Target="https://www.krebshilfe.de/informieren/ueber-krebs/infothek/" TargetMode="External"/><Relationship Id="rId16" Type="http://schemas.openxmlformats.org/officeDocument/2006/relationships/hyperlink" Target="http://www.krebshilfe.de/infomaterial/Blaue_Ratgeber/Strahlentherapie_BlaueRatgeber_DeutscheKrebshilfe.pdf" TargetMode="External"/><Relationship Id="rId1" Type="http://schemas.openxmlformats.org/officeDocument/2006/relationships/slideLayout" Target="../slideLayouts/slideLayout1.xml"/><Relationship Id="rId6" Type="http://schemas.openxmlformats.org/officeDocument/2006/relationships/hyperlink" Target="https://www.krebshilfe.de/infomaterial/Blaue_Ratgeber/Klinische-Studien_BlaueRatgeber_DeutscheKrebshilfe.pdf" TargetMode="External"/><Relationship Id="rId11" Type="http://schemas.openxmlformats.org/officeDocument/2006/relationships/hyperlink" Target="https://www.krebshilfe.de/fileadmin/Downloads/PDFs/Nachsorgepass/Nachsorgepass_2017.pdf" TargetMode="External"/><Relationship Id="rId5" Type="http://schemas.openxmlformats.org/officeDocument/2006/relationships/hyperlink" Target="https://www.krebshilfe.de/infomaterial/Blaue_Ratgeber/Kinderwunsch-und-Krebs_BlaueRatgeber_DeutscheKrebshilfe.pdf" TargetMode="External"/><Relationship Id="rId15" Type="http://schemas.openxmlformats.org/officeDocument/2006/relationships/hyperlink" Target="https://www.krebshilfe.de/infomaterial/Blaue_Ratgeber/Schmerzen-bei-Krebs_BlaueRatgeber_DeutscheKrebshilfe.pdf" TargetMode="External"/><Relationship Id="rId10" Type="http://schemas.openxmlformats.org/officeDocument/2006/relationships/hyperlink" Target="https://www.krebshilfe.de/infomaterial/Blaue_Ratgeber/Hilfen-fuer-Angehoerige_BlaueRatgeber_DeutscheKrebshilfe.pdf" TargetMode="External"/><Relationship Id="rId4" Type="http://schemas.openxmlformats.org/officeDocument/2006/relationships/hyperlink" Target="https://www.krebshilfe.de/infomaterial/Blaue_Ratgeber/Bewegung-und-Sport-bei-Krebs_BlaueRatgeber_DeutscheKrebshilfe.pdf" TargetMode="External"/><Relationship Id="rId9" Type="http://schemas.openxmlformats.org/officeDocument/2006/relationships/hyperlink" Target="https://www.krebshilfe.de/infomaterial/Blaue_Ratgeber/Wegweiser-zu-Sozialleistungen_BlaueRatgeber_DeutscheKrebshilfe.pdf" TargetMode="External"/><Relationship Id="rId14" Type="http://schemas.openxmlformats.org/officeDocument/2006/relationships/hyperlink" Target="https://www.krebshilfe.de/infomaterial/Blaue_Ratgeber/Fatigue-Chronische-Muedigkeit-bei-Krebs_BlaueRatgeber_DeutscheKrebshilfe.pdf"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link.springer.com/article/10.1007/s00120-023-02029-0" TargetMode="External"/><Relationship Id="rId3" Type="http://schemas.openxmlformats.org/officeDocument/2006/relationships/hyperlink" Target="http://www.aerzteblatt.de/archiv/227370/Therapie-des-metastasierten-hormonsensitiven-Prostatakarzinoms" TargetMode="External"/><Relationship Id="rId7" Type="http://schemas.openxmlformats.org/officeDocument/2006/relationships/hyperlink" Target="http://www.aerzteblatt.de/archiv/212914/Knochenmetastasen-Aktuelle-Therapieoptionen" TargetMode="External"/><Relationship Id="rId2" Type="http://schemas.openxmlformats.org/officeDocument/2006/relationships/hyperlink" Target="https://www.meta-treff.de/wissen.html" TargetMode="External"/><Relationship Id="rId1" Type="http://schemas.openxmlformats.org/officeDocument/2006/relationships/slideLayout" Target="../slideLayouts/slideLayout1.xml"/><Relationship Id="rId6" Type="http://schemas.openxmlformats.org/officeDocument/2006/relationships/hyperlink" Target="https://www.aerzteblatt.de/archiv/214982/Prostatakarzinom-Kein-harmloser-Alterskrebs" TargetMode="External"/><Relationship Id="rId5" Type="http://schemas.openxmlformats.org/officeDocument/2006/relationships/hyperlink" Target="https://www.aerzteblatt.de/callback/image.asp?id=124754" TargetMode="External"/><Relationship Id="rId4" Type="http://schemas.openxmlformats.org/officeDocument/2006/relationships/hyperlink" Target="https://www.aerzteblatt.de/callback/image.asp?id=124752" TargetMode="External"/><Relationship Id="rId9" Type="http://schemas.openxmlformats.org/officeDocument/2006/relationships/hyperlink" Target="http://www.universimed.com/de/article/onkologie/neue-erkenntnisse-prostatakarzinom-173804"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link.springer.com/article/10.1007/s15015-022-2927-y" TargetMode="External"/><Relationship Id="rId2" Type="http://schemas.openxmlformats.org/officeDocument/2006/relationships/hyperlink" Target="http://www.prostata-hilfe-deutschland.de/prostata-news/lutetium-177lu-vipivotid-tetraxetan-pluvicto-fortgeschrittener-prostatakrebs" TargetMode="External"/><Relationship Id="rId1" Type="http://schemas.openxmlformats.org/officeDocument/2006/relationships/slideLayout" Target="../slideLayouts/slideLayout1.xml"/><Relationship Id="rId4" Type="http://schemas.openxmlformats.org/officeDocument/2006/relationships/hyperlink" Target="https://www.ncbi.nlm.nih.gov/pmc/articles/PMC8208922/"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springermedizin.de/emedpedia/uroonkologie/behandlung-prostatakarzinomspezifischer-komplikationen?epediaDoi=10.1007%2F978-3-662-54652-9_58&amp;q=Prostatakarzinom" TargetMode="External"/><Relationship Id="rId3" Type="http://schemas.openxmlformats.org/officeDocument/2006/relationships/hyperlink" Target="https://www.amboss.com/de/wissen/Allgemeine_Onkologie/" TargetMode="External"/><Relationship Id="rId7" Type="http://schemas.openxmlformats.org/officeDocument/2006/relationships/hyperlink" Target="https://www.springermedizin.de/emedpedia/die-urologie/prostatakarzinom-palliative-therapie?epediaDoi=10.1007%2F978-3-642-41168-7_144" TargetMode="External"/><Relationship Id="rId2" Type="http://schemas.openxmlformats.org/officeDocument/2006/relationships/hyperlink" Target="https://www.springermedizin.de/emedpedia/die-urologie/seltene-prostatatumoren?epediaDoi=10.1007%2F978-3-642-41168-7_147&amp;q=Prostatakarzinom" TargetMode="External"/><Relationship Id="rId1" Type="http://schemas.openxmlformats.org/officeDocument/2006/relationships/slideLayout" Target="../slideLayouts/slideLayout1.xml"/><Relationship Id="rId6" Type="http://schemas.openxmlformats.org/officeDocument/2006/relationships/hyperlink" Target="https://www.springermedizin.de/emedpedia/die-urologie/prostatakarzinom-kurative-therapie?epediaDoi=10.1007%2F978-3-642-41168-7_143&amp;q=Prostatakarzinom" TargetMode="External"/><Relationship Id="rId5" Type="http://schemas.openxmlformats.org/officeDocument/2006/relationships/hyperlink" Target="https://www.springermedizin.de/emedpedia/dgim-innere-medizin/prostatakarzinom?epediaDoi=10.1007%2F978-3-642-54676-1_517&amp;q=Prostatakarzinom" TargetMode="External"/><Relationship Id="rId4" Type="http://schemas.openxmlformats.org/officeDocument/2006/relationships/hyperlink" Target="https://link.springer.com/article/10.1007/s00761-023-01300-5"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aerzteblatt.de/archiv/221132/Prostatakarzinom-Grossteil-der-Patienten-mit-Fernmetastasen-sterben-an-ihrer-Krebserkrankung" TargetMode="External"/><Relationship Id="rId2" Type="http://schemas.openxmlformats.org/officeDocument/2006/relationships/hyperlink" Target="https://www.sprechzimmer.ch/Fokus/Prostatakrebs/Knochenbefall/"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hyperlink" Target="https://www.youtube.com/watch?v=cQkX6Gc0RMA" TargetMode="External"/><Relationship Id="rId3" Type="http://schemas.openxmlformats.org/officeDocument/2006/relationships/hyperlink" Target="https://prostatakrebs-bps.de/?smd_process_download=1&amp;download_id=13285" TargetMode="External"/><Relationship Id="rId7" Type="http://schemas.openxmlformats.org/officeDocument/2006/relationships/hyperlink" Target="https://www.youtube.com/watch?v=aD7_cmGc7Ds" TargetMode="External"/><Relationship Id="rId2" Type="http://schemas.openxmlformats.org/officeDocument/2006/relationships/hyperlink" Target="https://prostatakrebs-bps.de/?smd_process_download=1&amp;download_id=12826" TargetMode="External"/><Relationship Id="rId1" Type="http://schemas.openxmlformats.org/officeDocument/2006/relationships/slideLayout" Target="../slideLayouts/slideLayout1.xml"/><Relationship Id="rId6" Type="http://schemas.openxmlformats.org/officeDocument/2006/relationships/hyperlink" Target="https://register.gotowebinar.com/recording/7368754733010829057" TargetMode="External"/><Relationship Id="rId5" Type="http://schemas.openxmlformats.org/officeDocument/2006/relationships/hyperlink" Target="https://cio.uk-koeln.de/informationenkontakt/patiententag/" TargetMode="External"/><Relationship Id="rId4" Type="http://schemas.openxmlformats.org/officeDocument/2006/relationships/hyperlink" Target="https://register.gotowebinar.com/recording/8477572619068720135"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medmedia.at/congress-x-press/asco-gu/testosteron-wiederanstieg-nach-strahlentherapie-und-unterschiedlicher-adt-dauer/" TargetMode="Externa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ZMLPxiaES_Q&amp;t=3227s" TargetMode="External"/><Relationship Id="rId7" Type="http://schemas.openxmlformats.org/officeDocument/2006/relationships/hyperlink" Target="https://register.gotowebinar.com/recording/566576571498884868" TargetMode="External"/><Relationship Id="rId2" Type="http://schemas.openxmlformats.org/officeDocument/2006/relationships/hyperlink" Target="https://www.youtube.com/watch?v=ZMLPxiaES_Q&amp;t=0s" TargetMode="External"/><Relationship Id="rId1" Type="http://schemas.openxmlformats.org/officeDocument/2006/relationships/slideLayout" Target="../slideLayouts/slideLayout1.xml"/><Relationship Id="rId6" Type="http://schemas.openxmlformats.org/officeDocument/2006/relationships/hyperlink" Target="https://register.gotowebinar.com/recording/2239421933652557826" TargetMode="External"/><Relationship Id="rId5" Type="http://schemas.openxmlformats.org/officeDocument/2006/relationships/hyperlink" Target="https://cio.uk-koeln.de/informationenkontakt/patiententag/" TargetMode="External"/><Relationship Id="rId4" Type="http://schemas.openxmlformats.org/officeDocument/2006/relationships/hyperlink" Target="https://www.youtube.com/watch?v=ZMLPxiaES_Q"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www.aerzteblatt.de/archiv/227370/Therapie-des-metastasierten-hormonsensitiven-Prostatakarzinoms" TargetMode="External"/><Relationship Id="rId3" Type="http://schemas.openxmlformats.org/officeDocument/2006/relationships/hyperlink" Target="http://www.cme-kurs.de/" TargetMode="External"/><Relationship Id="rId7" Type="http://schemas.openxmlformats.org/officeDocument/2006/relationships/hyperlink" Target="https://www.cme-kurs.de/cdn2/pdf/ASCO-GU-Highlights%E2%80%93Fokus-Prostatakarzinom.pdf" TargetMode="External"/><Relationship Id="rId2" Type="http://schemas.openxmlformats.org/officeDocument/2006/relationships/hyperlink" Target="https://www.meta-treff.de/cme-kurse.html" TargetMode="External"/><Relationship Id="rId1" Type="http://schemas.openxmlformats.org/officeDocument/2006/relationships/slideLayout" Target="../slideLayouts/slideLayout1.xml"/><Relationship Id="rId6" Type="http://schemas.openxmlformats.org/officeDocument/2006/relationships/hyperlink" Target="https://www.cme-kurs.de/cdn2/pdf/Therapie-Prostatakarzinom-Highlights-Praxis.pdf" TargetMode="External"/><Relationship Id="rId5" Type="http://schemas.openxmlformats.org/officeDocument/2006/relationships/hyperlink" Target="https://www.cme-kurs.de/" TargetMode="External"/><Relationship Id="rId10" Type="http://schemas.openxmlformats.org/officeDocument/2006/relationships/hyperlink" Target="https://www.cme-kurs.de/kurse/neues-zum-prostatakarzinom-asco-2022/" TargetMode="External"/><Relationship Id="rId4" Type="http://schemas.openxmlformats.org/officeDocument/2006/relationships/hyperlink" Target="http://www.cme-kurs.de/kurse/neues-zur-behandlung-des-hochrisiko-nmcrpc/" TargetMode="External"/><Relationship Id="rId9" Type="http://schemas.openxmlformats.org/officeDocument/2006/relationships/hyperlink" Target="https://www.cme-kurs.de/lektionen/neues-zum-mcrpc/"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arztcme.de/kurse/dyspnoe-unruhe-und-angst-palliativen-begleitsymptomen-wirksam-begegnen/" TargetMode="External"/><Relationship Id="rId2" Type="http://schemas.openxmlformats.org/officeDocument/2006/relationships/hyperlink" Target="https://www.arztcme.de/elearning/therapie-chronischer-schmerzen-schwerpunkt-opioide---unter-besonderer-berucksichtigung-des-einsatzes-von-co-analgetika-und-antidepressiva/" TargetMode="External"/><Relationship Id="rId1" Type="http://schemas.openxmlformats.org/officeDocument/2006/relationships/slideLayout" Target="../slideLayouts/slideLayout1.xml"/><Relationship Id="rId6" Type="http://schemas.openxmlformats.org/officeDocument/2006/relationships/hyperlink" Target="https://www.ncbi.nlm.nih.gov/pmc/articles/PMC9044390/pdf/120_2022_Article_1831.pdf" TargetMode="External"/><Relationship Id="rId5" Type="http://schemas.openxmlformats.org/officeDocument/2006/relationships/hyperlink" Target="https://www.cme-kurs.de/kurse/lebermetastasen-moeglichkeiten-der-radiologischen-diagnostik-und-therapie/" TargetMode="External"/><Relationship Id="rId4" Type="http://schemas.openxmlformats.org/officeDocument/2006/relationships/hyperlink" Target="http://www.cme-kurs.de/kurse/neues-zur-behandlung-des-hochrisiko-nmcrpc/"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betacare.de/files/betacare/downloads/Ratgeber_PDF/Ratgeber_Onkologie.pdf" TargetMode="External"/><Relationship Id="rId13" Type="http://schemas.openxmlformats.org/officeDocument/2006/relationships/hyperlink" Target="https://www.betanet.de/files/pdf/ratgeber-prostatakrebs.pdf" TargetMode="External"/><Relationship Id="rId18" Type="http://schemas.openxmlformats.org/officeDocument/2006/relationships/hyperlink" Target="https://www.palliativstiftung.de/images/downloads/medikamententipps_auflage2_web.pdf" TargetMode="External"/><Relationship Id="rId3" Type="http://schemas.openxmlformats.org/officeDocument/2006/relationships/hyperlink" Target="https://www.bmas.de/DE/Service/Publikationen/Broschueren/a712-ratgeber-fuer-menschen-mit-behinderungen.html" TargetMode="External"/><Relationship Id="rId21" Type="http://schemas.openxmlformats.org/officeDocument/2006/relationships/hyperlink" Target="https://www.palliativstiftung.de/images/downloads/ambulante_palliativversorgung_auflage3_web.pdf" TargetMode="External"/><Relationship Id="rId7" Type="http://schemas.openxmlformats.org/officeDocument/2006/relationships/hyperlink" Target="https://www.betacare.de/files/betacare/downloads/Ratgeber_PDF/Ratgeber_Prostata.pdf" TargetMode="External"/><Relationship Id="rId12" Type="http://schemas.openxmlformats.org/officeDocument/2006/relationships/hyperlink" Target="https://www.betacare.de/files/betacare/downloads/Ratgeber_PDF/Ratgeber_Pflegecheck.pdf" TargetMode="External"/><Relationship Id="rId17" Type="http://schemas.openxmlformats.org/officeDocument/2006/relationships/hyperlink" Target="https://www.betanet.de/files/pdf/ratgeber-palliativversorgung.pdf" TargetMode="External"/><Relationship Id="rId2" Type="http://schemas.openxmlformats.org/officeDocument/2006/relationships/hyperlink" Target="https://www.bmj.de/SharedDocs/Publikationen/DE/Ratgeber_Patientenrechte.html" TargetMode="External"/><Relationship Id="rId16" Type="http://schemas.openxmlformats.org/officeDocument/2006/relationships/hyperlink" Target="https://www.betanet.de/files/pdf/ratgeber-pflege.pdf" TargetMode="External"/><Relationship Id="rId20" Type="http://schemas.openxmlformats.org/officeDocument/2006/relationships/hyperlink" Target="https://www.palliativstiftung.de/images/downloads/pflegetipps_deutsch_17_auflage_web_2022_lesezeichen.pdf" TargetMode="External"/><Relationship Id="rId1" Type="http://schemas.openxmlformats.org/officeDocument/2006/relationships/slideLayout" Target="../slideLayouts/slideLayout1.xml"/><Relationship Id="rId6" Type="http://schemas.openxmlformats.org/officeDocument/2006/relationships/hyperlink" Target="https://www.wege-zur-pflege.de/start.html" TargetMode="External"/><Relationship Id="rId11" Type="http://schemas.openxmlformats.org/officeDocument/2006/relationships/hyperlink" Target="https://www.betacare.de/files/betacare/downloads/Ratgeber_PDF/Ratgeber_Schmerz.pdf" TargetMode="External"/><Relationship Id="rId5" Type="http://schemas.openxmlformats.org/officeDocument/2006/relationships/hyperlink" Target="https://www.bundesregierung.de/breg-de/service/publikationen/pflegeleistungen-zum-nachschlagen-731888" TargetMode="External"/><Relationship Id="rId15" Type="http://schemas.openxmlformats.org/officeDocument/2006/relationships/hyperlink" Target="https://www.betanet.de/files/pdf/ratgeber-behinderungen.pdf" TargetMode="External"/><Relationship Id="rId10" Type="http://schemas.openxmlformats.org/officeDocument/2006/relationships/hyperlink" Target="https://www.betacare.de/files/betacare/downloads/Ratgeber_PDF/Ratgeber_Behinderung.pdf" TargetMode="External"/><Relationship Id="rId19" Type="http://schemas.openxmlformats.org/officeDocument/2006/relationships/hyperlink" Target="https://www.palliativstiftung.de/images/downloads/komplementaere_und_alternative_methoden_in_der_palliativversorgung_auflage2_web.pdf" TargetMode="External"/><Relationship Id="rId4" Type="http://schemas.openxmlformats.org/officeDocument/2006/relationships/hyperlink" Target="https://www.bundesgesundheitsministerium.de/service/publikationen/details/ratgeber-pflege.html" TargetMode="External"/><Relationship Id="rId9" Type="http://schemas.openxmlformats.org/officeDocument/2006/relationships/hyperlink" Target="https://www.betacare.de/files/betacare/downloads/Ratgeber_PDF/Ratgeber_Palliativ.pdf" TargetMode="External"/><Relationship Id="rId14" Type="http://schemas.openxmlformats.org/officeDocument/2006/relationships/hyperlink" Target="https://www.betanet.de/files/pdf/ratgeber-schmerz.pdf"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bundesgesundheitsministerium.de/service/publikationen/details/ratgeber-krankenhaus.html" TargetMode="External"/><Relationship Id="rId13" Type="http://schemas.openxmlformats.org/officeDocument/2006/relationships/hyperlink" Target="https://www.betanet.de/files/pdf/vordruck-betreuungsverfuegung.pdf" TargetMode="External"/><Relationship Id="rId3" Type="http://schemas.openxmlformats.org/officeDocument/2006/relationships/hyperlink" Target="https://www.bmj.de/DE/Themen/Patientenrechte/Patientenrechte_node.html" TargetMode="External"/><Relationship Id="rId7" Type="http://schemas.openxmlformats.org/officeDocument/2006/relationships/hyperlink" Target="https://www.bmj.de/SharedDocs/Publikationen/DE/Erben_Vererben.html" TargetMode="External"/><Relationship Id="rId12" Type="http://schemas.openxmlformats.org/officeDocument/2006/relationships/hyperlink" Target="https://www.betanet.de/files/pdf/vordruck-vorsorgevollmacht.pdf" TargetMode="External"/><Relationship Id="rId2" Type="http://schemas.openxmlformats.org/officeDocument/2006/relationships/hyperlink" Target="https://www.patientenberatung.de/de" TargetMode="External"/><Relationship Id="rId16" Type="http://schemas.openxmlformats.org/officeDocument/2006/relationships/hyperlink" Target="https://www.enableme.de/de/themen?content_entry_filter%5BtypeFilter%5D%5B%5D=107" TargetMode="External"/><Relationship Id="rId1" Type="http://schemas.openxmlformats.org/officeDocument/2006/relationships/slideLayout" Target="../slideLayouts/slideLayout1.xml"/><Relationship Id="rId6" Type="http://schemas.openxmlformats.org/officeDocument/2006/relationships/hyperlink" Target="https://www.bmj.de/DE/Themen/VorsorgeUndBetreuungsrecht/Vorsorgevollmacht/Vorsorgevollmacht_node.html" TargetMode="External"/><Relationship Id="rId11" Type="http://schemas.openxmlformats.org/officeDocument/2006/relationships/hyperlink" Target="https://www.betanet.de/files/pdf/vordruck-patientenverfuegung.pdf" TargetMode="External"/><Relationship Id="rId5" Type="http://schemas.openxmlformats.org/officeDocument/2006/relationships/hyperlink" Target="https://www.bmj.de/DE/Themen/FokusThemen/BetreuungsR-Reform/BetreuungsR-Reform_node.html" TargetMode="External"/><Relationship Id="rId15" Type="http://schemas.openxmlformats.org/officeDocument/2006/relationships/hyperlink" Target="https://www.verbraucherzentrale.de/patientenverfuegung-online" TargetMode="External"/><Relationship Id="rId10" Type="http://schemas.openxmlformats.org/officeDocument/2006/relationships/hyperlink" Target="https://www.betanet.de/files/pdf/ratgeber-patientenvorsorge.pdf" TargetMode="External"/><Relationship Id="rId4" Type="http://schemas.openxmlformats.org/officeDocument/2006/relationships/hyperlink" Target="https://www.bmj.de/DE/Themen/VorsorgeUndBetreuungsrecht/Patientenverfuegung/Patientenverfuegung_node.html" TargetMode="External"/><Relationship Id="rId9" Type="http://schemas.openxmlformats.org/officeDocument/2006/relationships/hyperlink" Target="https://www.bundesgesundheitsministerium.de/service/publikationen/details/ratgeber-krankenversicherung.html" TargetMode="External"/><Relationship Id="rId14" Type="http://schemas.openxmlformats.org/officeDocument/2006/relationships/hyperlink" Target="https://www.betanet.de/patientenrechte.html"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www.krebsinformationsdienst.de/wegweiser/iblatt/iblatt-alternative-krebsmedizin.pdf" TargetMode="External"/><Relationship Id="rId13" Type="http://schemas.openxmlformats.org/officeDocument/2006/relationships/hyperlink" Target="https://kompetenznetz-kokon.de/fuer-betroffene/gutes-fuer-mich/gesund-essen" TargetMode="External"/><Relationship Id="rId18" Type="http://schemas.openxmlformats.org/officeDocument/2006/relationships/hyperlink" Target="https://kompetenznetz-kokon.de/fuer-betroffene/symptome/depression" TargetMode="External"/><Relationship Id="rId26" Type="http://schemas.openxmlformats.org/officeDocument/2006/relationships/hyperlink" Target="https://kompetenznetz-kokon.de/fuer-betroffene/symptome/schlafstoerungen" TargetMode="External"/><Relationship Id="rId3" Type="http://schemas.openxmlformats.org/officeDocument/2006/relationships/hyperlink" Target="https://kompetenznetz-kokon.de/fuer-betroffene/symptome/schmerzen" TargetMode="External"/><Relationship Id="rId21" Type="http://schemas.openxmlformats.org/officeDocument/2006/relationships/hyperlink" Target="https://kompetenznetz-kokon.de/fuer-betroffene/symptome/geschmacksstoerungen-dysgeusie" TargetMode="External"/><Relationship Id="rId7" Type="http://schemas.openxmlformats.org/officeDocument/2006/relationships/hyperlink" Target="https://www.krebsinformationsdienst.de/behandlung/unkonv-methoden/index.php" TargetMode="External"/><Relationship Id="rId12" Type="http://schemas.openxmlformats.org/officeDocument/2006/relationships/hyperlink" Target="https://kompetenznetz-kokon.de/fuer-betroffene/gutes-fuer-mich/sich-bewegen" TargetMode="External"/><Relationship Id="rId17" Type="http://schemas.openxmlformats.org/officeDocument/2006/relationships/hyperlink" Target="https://kompetenznetz-kokon.de/fuer-betroffene/symptome/taubheitsgefuehl" TargetMode="External"/><Relationship Id="rId25" Type="http://schemas.openxmlformats.org/officeDocument/2006/relationships/hyperlink" Target="https://kompetenznetz-kokon.de/fuer-betroffene/symptome/mukositis" TargetMode="External"/><Relationship Id="rId2" Type="http://schemas.openxmlformats.org/officeDocument/2006/relationships/hyperlink" Target="https://www.bayerische-krebsgesellschaft.de/fileadmin/user_upload/BKG_KOMPLEMENTAER_05-2015_web.pdf" TargetMode="External"/><Relationship Id="rId16" Type="http://schemas.openxmlformats.org/officeDocument/2006/relationships/hyperlink" Target="https://kompetenznetz-kokon.de/fuer-betroffene/symptome/atemnot" TargetMode="External"/><Relationship Id="rId20" Type="http://schemas.openxmlformats.org/officeDocument/2006/relationships/hyperlink" Target="https://kompetenznetz-kokon.de/fuer-betroffene/symptome/fatigue" TargetMode="External"/><Relationship Id="rId1" Type="http://schemas.openxmlformats.org/officeDocument/2006/relationships/slideLayout" Target="../slideLayouts/slideLayout1.xml"/><Relationship Id="rId6" Type="http://schemas.openxmlformats.org/officeDocument/2006/relationships/hyperlink" Target="https://kompetenznetz-kokon.de/fuer-betroffene/symptome/verstopfung" TargetMode="External"/><Relationship Id="rId11" Type="http://schemas.openxmlformats.org/officeDocument/2006/relationships/hyperlink" Target="https://kompetenznetz-kokon.de/fuer-betroffene/gutes-fuer-mich/sich-entspannen" TargetMode="External"/><Relationship Id="rId24" Type="http://schemas.openxmlformats.org/officeDocument/2006/relationships/hyperlink" Target="https://kompetenznetz-kokon.de/fuer-betroffene/symptome/lymphstau" TargetMode="External"/><Relationship Id="rId5" Type="http://schemas.openxmlformats.org/officeDocument/2006/relationships/hyperlink" Target="https://kompetenznetz-kokon.de/fuer-betroffene/symptome/uebelkeit" TargetMode="External"/><Relationship Id="rId15" Type="http://schemas.openxmlformats.org/officeDocument/2006/relationships/hyperlink" Target="https://kompetenznetz-kokon.de/fuer-betroffene/symptome/appetitlosigkeit" TargetMode="External"/><Relationship Id="rId23" Type="http://schemas.openxmlformats.org/officeDocument/2006/relationships/hyperlink" Target="https://kompetenznetz-kokon.de/fuer-betroffene/symptome/hitzewallungen" TargetMode="External"/><Relationship Id="rId10" Type="http://schemas.openxmlformats.org/officeDocument/2006/relationships/hyperlink" Target="https://kompetenznetz-kokon.de/" TargetMode="External"/><Relationship Id="rId19" Type="http://schemas.openxmlformats.org/officeDocument/2006/relationships/hyperlink" Target="https://kompetenznetz-kokon.de/fuer-betroffene/symptome/diarrhoe-durchfall" TargetMode="External"/><Relationship Id="rId4" Type="http://schemas.openxmlformats.org/officeDocument/2006/relationships/hyperlink" Target="https://kompetenznetz-kokon.de/fuer-betroffene/symptome/erektionsstoerung" TargetMode="External"/><Relationship Id="rId9" Type="http://schemas.openxmlformats.org/officeDocument/2006/relationships/hyperlink" Target="https://www.komplementaermethoden.de/" TargetMode="External"/><Relationship Id="rId14" Type="http://schemas.openxmlformats.org/officeDocument/2006/relationships/hyperlink" Target="https://kompetenznetz-kokon.de/fuer-betroffene/symptome/angst" TargetMode="External"/><Relationship Id="rId22" Type="http://schemas.openxmlformats.org/officeDocument/2006/relationships/hyperlink" Target="https://kompetenznetz-kokon.de/fuer-betroffene/symptome/gewichtsab-und-zunahme"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onkopedia.com/de/onkopedia/guidelines#section5" TargetMode="External"/><Relationship Id="rId2" Type="http://schemas.openxmlformats.org/officeDocument/2006/relationships/hyperlink" Target="https://hautkrebs-netzwerk.de/wp-content/uploads/Brosch%C3%BCre_HKND_final.pdf" TargetMode="Externa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hyperlink" Target="https://www.tumorzentrum-muenchen.de/bewegung/bewegung-und-krebs.html" TargetMode="External"/><Relationship Id="rId3" Type="http://schemas.openxmlformats.org/officeDocument/2006/relationships/hyperlink" Target="https://www.krebshilfe.de/infomaterial/Blaue_Ratgeber/Bewegung-und-Sport-bei-Krebs_BlaueRatgeber_DeutscheKrebshilfe.pdf" TargetMode="External"/><Relationship Id="rId7" Type="http://schemas.openxmlformats.org/officeDocument/2006/relationships/hyperlink" Target="http://www.prostata-hilfe-deutschland.de/prostata-news/sport-bei-prostatakrebs" TargetMode="External"/><Relationship Id="rId12" Type="http://schemas.openxmlformats.org/officeDocument/2006/relationships/hyperlink" Target="https://www.pharmazeutische-zeitung.de/ausgabe-082018/chronisch-krank-schonung-ist-ein-irrweg/"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medical-tribune.de/medizin-und-forschung/artikel/sogar-patienten-mit-knochenmetastasen-profitieren-von-einer-sporttherapie/" TargetMode="External"/><Relationship Id="rId11" Type="http://schemas.openxmlformats.org/officeDocument/2006/relationships/hyperlink" Target="https://www.krebsgesellschaft.de/onko-internetportal/basis-informationen-krebs/krebs-und-psyche/entspannungstechniken-fuer-krebspatienten.html" TargetMode="External"/><Relationship Id="rId5" Type="http://schemas.openxmlformats.org/officeDocument/2006/relationships/hyperlink" Target="https://www.der-niedergelassene-arzt.de/medizin/kategorie/faq/sport-lindert-nebenwirkungen-der-hormontherapie-bei-prostatakrebs" TargetMode="External"/><Relationship Id="rId10" Type="http://schemas.openxmlformats.org/officeDocument/2006/relationships/hyperlink" Target="https://www.krebsgesellschaft.de/onko-internetportal/basis-informationen-krebs/basis-informationen-krebs-allgemeine-informationen/sport-bei-krebs-so-wichtig-wie-.html" TargetMode="External"/><Relationship Id="rId4" Type="http://schemas.openxmlformats.org/officeDocument/2006/relationships/hyperlink" Target="http://www.zeitschrift-sportmedizin.de/prostatakrebs-sport-verringert-nebenwirkungen-der-strahlentherapie/" TargetMode="External"/><Relationship Id="rId9" Type="http://schemas.openxmlformats.org/officeDocument/2006/relationships/hyperlink" Target="https://www.bayerische-krebsgesellschaft.de/uploads/tx_ttproducts/datasheet/BKG_Broschuere-Aktiv-bei-Krebs_2021_FINAL_red.pdf"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was-essen-bei-krebs.de/was-essen-bei/beschwerden/kau-und-schluckbeschwerden/" TargetMode="External"/><Relationship Id="rId13" Type="http://schemas.openxmlformats.org/officeDocument/2006/relationships/hyperlink" Target="https://www.was-essen-bei-krebs.de/was-essen-bei/beschwerden/verstopfung/" TargetMode="External"/><Relationship Id="rId18" Type="http://schemas.openxmlformats.org/officeDocument/2006/relationships/hyperlink" Target="https://www.ernaehrung-krebs-tzm.de/unterstuetzung-therapie/wo-bekomme-ich-hilfe.html" TargetMode="External"/><Relationship Id="rId3" Type="http://schemas.openxmlformats.org/officeDocument/2006/relationships/hyperlink" Target="https://www.was-essen-bei-krebs.de/ernaehrungsbroschuere/" TargetMode="External"/><Relationship Id="rId21" Type="http://schemas.openxmlformats.org/officeDocument/2006/relationships/hyperlink" Target="http://www.ernaehrung-krebs-tzm.de/haeufigefragen/bei-uebergewicht.html" TargetMode="External"/><Relationship Id="rId7" Type="http://schemas.openxmlformats.org/officeDocument/2006/relationships/hyperlink" Target="https://www.was-essen-bei-krebs.de/was-essen-bei/beschwerden/geschmacksveraenderungen/" TargetMode="External"/><Relationship Id="rId12" Type="http://schemas.openxmlformats.org/officeDocument/2006/relationships/hyperlink" Target="https://www.was-essen-bei-krebs.de/was-essen-bei/beschwerden/veraenderungen-des-speichelflusses/" TargetMode="External"/><Relationship Id="rId17" Type="http://schemas.openxmlformats.org/officeDocument/2006/relationships/hyperlink" Target="https://www.ernaehrung-krebs-tzm.de/uebergewicht/gewichtsabnahme-fuer-krebskranke-sinnvoll.html" TargetMode="External"/><Relationship Id="rId2" Type="http://schemas.openxmlformats.org/officeDocument/2006/relationships/hyperlink" Target="https://www.krebshilfe.de/infomaterial/Blaue_Ratgeber/Ernaehrung-bei-Krebs_BlaueRatgeber_DeutscheKrebshilfe.pdf" TargetMode="External"/><Relationship Id="rId16" Type="http://schemas.openxmlformats.org/officeDocument/2006/relationships/hyperlink" Target="https://www.ernaehrung-krebs-tzm.de/ernaehrung-krebs/krebsdiaeten.html" TargetMode="External"/><Relationship Id="rId20" Type="http://schemas.openxmlformats.org/officeDocument/2006/relationships/hyperlink" Target="https://www.ernaehrung-krebs-tzm.de/haeufigefragen/mangelernaehrung.html" TargetMode="External"/><Relationship Id="rId1" Type="http://schemas.openxmlformats.org/officeDocument/2006/relationships/slideLayout" Target="../slideLayouts/slideLayout1.xml"/><Relationship Id="rId6" Type="http://schemas.openxmlformats.org/officeDocument/2006/relationships/hyperlink" Target="https://www.was-essen-bei-krebs.de/was-essen-bei/beschwerden/durchfall/" TargetMode="External"/><Relationship Id="rId11" Type="http://schemas.openxmlformats.org/officeDocument/2006/relationships/hyperlink" Target="http://www.was-essen-bei-krebs.de/was-essen-bei/beschwerden/uebelkeit-und-erbrechen/" TargetMode="External"/><Relationship Id="rId5" Type="http://schemas.openxmlformats.org/officeDocument/2006/relationships/hyperlink" Target="https://www.was-essen-bei-krebs.de/was-essen-bei/beschwerden/blaehungen/" TargetMode="External"/><Relationship Id="rId15" Type="http://schemas.openxmlformats.org/officeDocument/2006/relationships/hyperlink" Target="https://www.tumorzentrum-muenchen.de/patienten/ernaehrung/tzm-infoportal.html" TargetMode="External"/><Relationship Id="rId10" Type="http://schemas.openxmlformats.org/officeDocument/2006/relationships/hyperlink" Target="https://www.was-essen-bei-krebs.de/was-essen-bei/beschwerden/sodbrennen/" TargetMode="External"/><Relationship Id="rId19" Type="http://schemas.openxmlformats.org/officeDocument/2006/relationships/hyperlink" Target="https://www.ernaehrung-krebs-tzm.de/haeufigefragen/bei-normalgewicht.html" TargetMode="External"/><Relationship Id="rId4" Type="http://schemas.openxmlformats.org/officeDocument/2006/relationships/hyperlink" Target="https://www.was-essen-bei-krebs.de/was-essen-bei/beschwerden/appetitlosigkeit/" TargetMode="External"/><Relationship Id="rId9" Type="http://schemas.openxmlformats.org/officeDocument/2006/relationships/hyperlink" Target="https://www.was-essen-bei-krebs.de/was-essen-bei/beschwerden/mukositis-stomatitis/" TargetMode="External"/><Relationship Id="rId14" Type="http://schemas.openxmlformats.org/officeDocument/2006/relationships/hyperlink" Target="https://www.mri.tum.de/news/bloss-nicht-abnehmen-was-essen-bei-kreb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www.krebsinformationsdienst.de/leben/alltag/ernaehrung/ernaehrung-trinken.php" TargetMode="External"/><Relationship Id="rId3" Type="http://schemas.openxmlformats.org/officeDocument/2006/relationships/hyperlink" Target="https://www.prostata-hilfe-deutschland.de/prostata-news/prostatakrebs-pflanzliche-ernaehrung-ueberleben" TargetMode="External"/><Relationship Id="rId7" Type="http://schemas.openxmlformats.org/officeDocument/2006/relationships/hyperlink" Target="https://www.krebsinformationsdienst.de/leben/alltag/ernaehrung/ernaehrung-probleme.php" TargetMode="External"/><Relationship Id="rId12" Type="http://schemas.openxmlformats.org/officeDocument/2006/relationships/hyperlink" Target="https://www.aponet.de/artikel/diese-lebensmittel-k%C3%B6nnen-medikamente-beeinflusse-11851"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prostata-hilfe-deutschland.de/prostata-news/gesunde-ernaehrung-bremst-prostatakrebs-nicht" TargetMode="External"/><Relationship Id="rId11" Type="http://schemas.openxmlformats.org/officeDocument/2006/relationships/hyperlink" Target="https://www.aponet.de/artikel/grapefruit-und-medikamente-20976" TargetMode="External"/><Relationship Id="rId5" Type="http://schemas.openxmlformats.org/officeDocument/2006/relationships/hyperlink" Target="https://www.prostata-hilfe-deutschland.de/prostata-news/ernaehrung-bei-krebs" TargetMode="External"/><Relationship Id="rId10" Type="http://schemas.openxmlformats.org/officeDocument/2006/relationships/hyperlink" Target="https://www.aponet.de/artikel/mineralstoffe-und-medikamente-20972" TargetMode="External"/><Relationship Id="rId4" Type="http://schemas.openxmlformats.org/officeDocument/2006/relationships/hyperlink" Target="https://www.prostata-hilfe-deutschland.de/prostata-news/wie-eine-gesunde-ernaehrung-vor-krebs-schuetzen-kann" TargetMode="External"/><Relationship Id="rId9" Type="http://schemas.openxmlformats.org/officeDocument/2006/relationships/hyperlink" Target="https://www.aponet.de/artikel/medikamente-und-alkohol-20849"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prostata-hilfe-deutschland.de/prostata-news/chemotherapie-prostatakrebs" TargetMode="External"/><Relationship Id="rId3" Type="http://schemas.openxmlformats.org/officeDocument/2006/relationships/hyperlink" Target="https://www.urologielehrbuch.de/docetaxel.html" TargetMode="External"/><Relationship Id="rId7" Type="http://schemas.openxmlformats.org/officeDocument/2006/relationships/hyperlink" Target="https://www.krebsinformationsdienst.de/behandlung/chemotherapie/index.php" TargetMode="External"/><Relationship Id="rId2" Type="http://schemas.openxmlformats.org/officeDocument/2006/relationships/hyperlink" Target="https://www.krebsinformationsdienst.de/behandlung/chemotherapie/durchfuehrung.php" TargetMode="External"/><Relationship Id="rId1" Type="http://schemas.openxmlformats.org/officeDocument/2006/relationships/slideLayout" Target="../slideLayouts/slideLayout1.xml"/><Relationship Id="rId6" Type="http://schemas.openxmlformats.org/officeDocument/2006/relationships/hyperlink" Target="https://www.urologielehrbuch.de/cisplatin.html" TargetMode="External"/><Relationship Id="rId5" Type="http://schemas.openxmlformats.org/officeDocument/2006/relationships/hyperlink" Target="https://www.urologielehrbuch.de/carboplatin.html" TargetMode="External"/><Relationship Id="rId10" Type="http://schemas.openxmlformats.org/officeDocument/2006/relationships/hyperlink" Target="https://www.krebsinformationsdienst.de/service/iblatt/iblatt-impfung-bei-krebs.pdf" TargetMode="External"/><Relationship Id="rId4" Type="http://schemas.openxmlformats.org/officeDocument/2006/relationships/hyperlink" Target="https://www.urologielehrbuch.de/cabazitaxel.html" TargetMode="External"/><Relationship Id="rId9" Type="http://schemas.openxmlformats.org/officeDocument/2006/relationships/hyperlink" Target="http://www.aerztliches-journal.de/medizin/onkologie/onkologie/alternativmedizin/mit-weniger-nebenwirkungen-durch-die-chemotherapie/89374f7396936868b846c43f33451238/" TargetMode="External"/></Relationships>
</file>

<file path=ppt/slides/_rels/slide80.xml.rels><?xml version="1.0" encoding="UTF-8" standalone="yes"?>
<Relationships xmlns="http://schemas.openxmlformats.org/package/2006/relationships"><Relationship Id="rId8" Type="http://schemas.openxmlformats.org/officeDocument/2006/relationships/hyperlink" Target="https://www.prostata-hilfe-deutschland.de/prostata-news/prostatakrebs-pflanzliche-ernaehrung-ueberleben" TargetMode="External"/><Relationship Id="rId3" Type="http://schemas.openxmlformats.org/officeDocument/2006/relationships/hyperlink" Target="https://news.tumorzentrum-muenchen.de/2020/07/moegen-krebs-zellen-wirklich-keine-himbeeren/" TargetMode="External"/><Relationship Id="rId7" Type="http://schemas.openxmlformats.org/officeDocument/2006/relationships/hyperlink" Target="https://www.aerzteblatt.de/archiv/174845/Alternativmedizin-von-Krebsdiaete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www.netdoktor.de/news/prostata-kaffee-verlangsamt-tumorwachstum/" TargetMode="External"/><Relationship Id="rId5" Type="http://schemas.openxmlformats.org/officeDocument/2006/relationships/hyperlink" Target="https://arznei-news.de/anti-krebs-aktivitaet-von-capsaicin-mit-verzoegerter-freisetzung/" TargetMode="External"/><Relationship Id="rId4" Type="http://schemas.openxmlformats.org/officeDocument/2006/relationships/hyperlink" Target="https://www.gesundheitsstadt-berlin.de/prostatakrebs-verzehr-von-nuessen-steigert-ueberlebensrate-10535/" TargetMode="External"/><Relationship Id="rId9" Type="http://schemas.openxmlformats.org/officeDocument/2006/relationships/hyperlink" Target="https://biermann-medizin.de/prostatakrebs-pflanzliche-ernaehrung-mit-geringerem-progress-und-rezidivrisiko-assoziiert/"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www.krebsinformationsdienst.de/aktuelles/2020/news042-aprikosenkerne-krebs-blausaeure.php" TargetMode="External"/><Relationship Id="rId3" Type="http://schemas.openxmlformats.org/officeDocument/2006/relationships/hyperlink" Target="https://www.presseportal.de/pm/133833/4454925" TargetMode="External"/><Relationship Id="rId7" Type="http://schemas.openxmlformats.org/officeDocument/2006/relationships/hyperlink" Target="https://www.krebsinformationsdienst.de/fachkreise/nachrichten/2022/fk24-granatapfel-krebs-prostatakrebs.php" TargetMode="External"/><Relationship Id="rId2" Type="http://schemas.openxmlformats.org/officeDocument/2006/relationships/hyperlink" Target="https://www.aerzteblatt.de/archiv/212881/Alternative-Medizin-Keine-Alternative-bei-Krebs" TargetMode="External"/><Relationship Id="rId1" Type="http://schemas.openxmlformats.org/officeDocument/2006/relationships/slideLayout" Target="../slideLayouts/slideLayout1.xml"/><Relationship Id="rId6" Type="http://schemas.openxmlformats.org/officeDocument/2006/relationships/hyperlink" Target="https://www.krebsinformationsdienst.de/leben/alltag/ernaehrung/nahrungsergaenzungsmittel.php" TargetMode="External"/><Relationship Id="rId5" Type="http://schemas.openxmlformats.org/officeDocument/2006/relationships/hyperlink" Target="https://www.aerzteblatt.de/nachrichten/138796/Nahrungsergaenzungsmittel-waehrend-der-Krebstherapie-oft-problematisch?rt=29049cffd5f697753f695234162448dc" TargetMode="External"/><Relationship Id="rId10" Type="http://schemas.openxmlformats.org/officeDocument/2006/relationships/hyperlink" Target="https://www.krebsinformationsdienst.de/aktuelles/2023/news008-noni-saft-bei-krebs.php" TargetMode="External"/><Relationship Id="rId4" Type="http://schemas.openxmlformats.org/officeDocument/2006/relationships/hyperlink" Target="http://www.medizin-transparent.at/graviola-krebs/" TargetMode="External"/><Relationship Id="rId9" Type="http://schemas.openxmlformats.org/officeDocument/2006/relationships/hyperlink" Target="https://www.krebsinformationsdienst.de/fachkreise/nachrichten/2019/fk14-curcumin-kurkuma-krebs.php"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s://www.verbraucherzentrale.de/wissen/lebensmittel/nahrungsergaenzungsmittel/trendbeere-aronia-7899" TargetMode="External"/><Relationship Id="rId13" Type="http://schemas.openxmlformats.org/officeDocument/2006/relationships/hyperlink" Target="https://www.klartext-nahrungsergaenzung.de/" TargetMode="External"/><Relationship Id="rId18" Type="http://schemas.openxmlformats.org/officeDocument/2006/relationships/hyperlink" Target="https://www.verbraucherzentrale.de/wissen/projekt-klartext-nahrungsergaenzung/informationen/rechtliches/allgemeine-rechtliche-aspekte-zu-nahrungsergaenzungsmitteln-13248" TargetMode="External"/><Relationship Id="rId3" Type="http://schemas.openxmlformats.org/officeDocument/2006/relationships/hyperlink" Target="https://www.verbraucherzentrale.de/wissen/lebensmittel/nahrungsergaenzungsmittel/afaalgen-kein-blaues-wunder-21051" TargetMode="External"/><Relationship Id="rId7" Type="http://schemas.openxmlformats.org/officeDocument/2006/relationships/hyperlink" Target="https://www.verbraucherzentrale.de/wissen/lebensmittel/nahrungsergaenzungsmittel/arginin-eine-aminosaeure-mit-potenz-13405" TargetMode="External"/><Relationship Id="rId12" Type="http://schemas.openxmlformats.org/officeDocument/2006/relationships/hyperlink" Target="https://www.verbraucherzentrale.de/wissen/lebensmittel/nahrungsergaenzungsmittel/chitosan-aus-krabbenschalen-geld-machen-12724" TargetMode="External"/><Relationship Id="rId17" Type="http://schemas.openxmlformats.org/officeDocument/2006/relationships/hyperlink" Target="https://www.verbraucherzentrale.de/wissen/lebensmittel/nahrungsergaenzungsmittel/rein-pflanzlich-heisst-nicht-immer-harmlos-13393" TargetMode="External"/><Relationship Id="rId2" Type="http://schemas.openxmlformats.org/officeDocument/2006/relationships/hyperlink" Target="https://www.verbraucherzentrale.de/wissen/lebensmittel/nahrungsergaenzungsmittel/acai-die-brasilianische-wunderbeere-5621" TargetMode="External"/><Relationship Id="rId16" Type="http://schemas.openxmlformats.org/officeDocument/2006/relationships/hyperlink" Target="https://www.verbraucherzentrale.de/wissen/lebensmittel/nahrungsergaenzungsmittel/wechselwirkungen-mit-medikamenten-10595" TargetMode="External"/><Relationship Id="rId20" Type="http://schemas.openxmlformats.org/officeDocument/2006/relationships/hyperlink" Target="http://www.verbraucherzentrale.de/wissen/projekt-klartext-nahrungsergaenzung/informationen/rechtliches/stoffe-in-nahrungsergaenzungsmitteln-was-ist-erlaubt-was-ist-verboten-13247" TargetMode="External"/><Relationship Id="rId1" Type="http://schemas.openxmlformats.org/officeDocument/2006/relationships/slideLayout" Target="../slideLayouts/slideLayout1.xml"/><Relationship Id="rId6" Type="http://schemas.openxmlformats.org/officeDocument/2006/relationships/hyperlink" Target="https://www.verbraucherzentrale.de/wissen/lebensmittel/nahrungsergaenzungsmittel/antioxidantien-helfer-gegen-freie-radikale-10575" TargetMode="External"/><Relationship Id="rId11" Type="http://schemas.openxmlformats.org/officeDocument/2006/relationships/hyperlink" Target="https://www.verbraucherzentrale.de/wissen/lebensmittel/nahrungsergaenzungsmittel/calciumprodukte-fuer-knochenschutz-8048" TargetMode="External"/><Relationship Id="rId5" Type="http://schemas.openxmlformats.org/officeDocument/2006/relationships/hyperlink" Target="https://www.verbraucherzentrale.de/wissen/lebensmittel/nahrungsergaenzungsmittel/mit-der-wirkung-ist-es-apfel-essig-8550" TargetMode="External"/><Relationship Id="rId15" Type="http://schemas.openxmlformats.org/officeDocument/2006/relationships/hyperlink" Target="https://www.verbraucherzentrale.de/wissen/lebensmittel/nahrungsergaenzungsmittel/nahrungsergaenzungsmittel-richtig-verwenden-27747" TargetMode="External"/><Relationship Id="rId10" Type="http://schemas.openxmlformats.org/officeDocument/2006/relationships/hyperlink" Target="https://www.verbraucherzentrale.de/wissen/lebensmittel/nahrungsergaenzungsmittel/astaxanthin-fuer-den-guten-durchblick-17747" TargetMode="External"/><Relationship Id="rId19" Type="http://schemas.openxmlformats.org/officeDocument/2006/relationships/hyperlink" Target="https://www.verbraucherzentrale.de/wissen/projekt-klartext-nem/wie-werden-nahrungsergaenzungsmittel-geregelt-28253" TargetMode="External"/><Relationship Id="rId4" Type="http://schemas.openxmlformats.org/officeDocument/2006/relationships/hyperlink" Target="https://www.verbraucherzentrale.de/wissen/lebensmittel/nahrungsergaenzungsmittel/aloe-vera-die-pflanze-fuer-schoenheit-und-gesundheit-8592" TargetMode="External"/><Relationship Id="rId9" Type="http://schemas.openxmlformats.org/officeDocument/2006/relationships/hyperlink" Target="https://www.verbraucherzentrale.de/wissen/lebensmittel/nahrungsergaenzungsmittel/asparaginsaeure-vom-spargeltarzan-zum-muskelprotz-34620" TargetMode="External"/><Relationship Id="rId14" Type="http://schemas.openxmlformats.org/officeDocument/2006/relationships/hyperlink" Target="https://www.klartext-nahrungsergaenzung.de/wissen/lebensmittel/nahrungsergaenzungsmittel/wechselwirkungen-nebenwirkungen-gegenanzeigen-von-nahrungsergaenzungen-50991" TargetMode="External"/></Relationships>
</file>

<file path=ppt/slides/_rels/slide83.xml.rels><?xml version="1.0" encoding="UTF-8" standalone="yes"?>
<Relationships xmlns="http://schemas.openxmlformats.org/package/2006/relationships"><Relationship Id="rId8" Type="http://schemas.openxmlformats.org/officeDocument/2006/relationships/hyperlink" Target="https://www.verbraucherzentrale.de/wissen/lebensmittel/nahrungsergaenzungsmittel/maqui-die-neue-superbeere-6479" TargetMode="External"/><Relationship Id="rId13" Type="http://schemas.openxmlformats.org/officeDocument/2006/relationships/hyperlink" Target="https://www.verbraucherzentrale.de/wissen/lebensmittel/nahrungsergaenzungsmittel/cranberry-sind-produkte-zur-vorbeugung-von-blasenentzuendungen-geeignet-8143" TargetMode="External"/><Relationship Id="rId18" Type="http://schemas.openxmlformats.org/officeDocument/2006/relationships/hyperlink" Target="https://www.verbraucherzentrale.de/wissen/lebensmittel/nahrungsergaenzungsmittel/gojibeeren-in-kapseln-wirkung-nicht-bewiesen-5655" TargetMode="External"/><Relationship Id="rId3" Type="http://schemas.openxmlformats.org/officeDocument/2006/relationships/hyperlink" Target="https://www.verbraucherzentrale.de/wissen/lebensmittel/nahrungsergaenzungsmittel/kuerbiskernkapseln-machen-sie-eine-schwache-blase-wieder-stark-13456" TargetMode="External"/><Relationship Id="rId21" Type="http://schemas.openxmlformats.org/officeDocument/2006/relationships/hyperlink" Target="https://www.verbraucherzentrale.de/wissen/lebensmittel/nahrungsergaenzungsmittel/knoblauch-ist-nicht-gleich-knoblauch-8559" TargetMode="External"/><Relationship Id="rId7" Type="http://schemas.openxmlformats.org/officeDocument/2006/relationships/hyperlink" Target="https://www.verbraucherzentrale.de/wissen/lebensmittel/nahrungsergaenzungsmittel/magnesium-was-ist-zu-beachten-8003" TargetMode="External"/><Relationship Id="rId12" Type="http://schemas.openxmlformats.org/officeDocument/2006/relationships/hyperlink" Target="https://www.verbraucherzentrale.de/wissen/lebensmittel/nahrungsergaenzungsmittel/omega3fettsaeurekapseln-sinnvolle-nahrungsergaenzung-8585" TargetMode="External"/><Relationship Id="rId17" Type="http://schemas.openxmlformats.org/officeDocument/2006/relationships/hyperlink" Target="https://www.verbraucherzentrale.de/wissen/lebensmittel/nahrungsergaenzungsmittel/ginkgo-ist-nicht-gleich-ginkgo-6618" TargetMode="External"/><Relationship Id="rId2" Type="http://schemas.openxmlformats.org/officeDocument/2006/relationships/hyperlink" Target="https://www.verbraucherzentrale.de/wissen/lebensmittel/nahrungsergaenzungsmittel/kuerbiskernextrakte-natuerliche-prostatawirkstoffe-8069" TargetMode="External"/><Relationship Id="rId16" Type="http://schemas.openxmlformats.org/officeDocument/2006/relationships/hyperlink" Target="https://www.verbraucherzentrale.de/wissen/lebensmittel/nahrungsergaenzungsmittel/folsaeureprodukte-wann-sind-sie-nuetzlich-5482" TargetMode="External"/><Relationship Id="rId20" Type="http://schemas.openxmlformats.org/officeDocument/2006/relationships/hyperlink" Target="https://www.verbraucherzentrale.de/wissen/lebensmittel/nahrungsergaenzungsmittel/kaliumprodukte-fuer-nerven-und-muskeln-21065" TargetMode="External"/><Relationship Id="rId1" Type="http://schemas.openxmlformats.org/officeDocument/2006/relationships/slideLayout" Target="../slideLayouts/slideLayout1.xml"/><Relationship Id="rId6" Type="http://schemas.openxmlformats.org/officeDocument/2006/relationships/hyperlink" Target="https://www.verbraucherzentrale.de/wissen/lebensmittel/nahrungsergaenzungsmittel/lucuma-gold-der-inkas-7796" TargetMode="External"/><Relationship Id="rId11" Type="http://schemas.openxmlformats.org/officeDocument/2006/relationships/hyperlink" Target="https://www.verbraucherzentrale.de/wissen/lebensmittel/nahrungsergaenzungsmittel/nopal-der-feigenkaktus-5720" TargetMode="External"/><Relationship Id="rId5" Type="http://schemas.openxmlformats.org/officeDocument/2006/relationships/hyperlink" Target="https://www.verbraucherzentrale.de/wissen/lebensmittel/nahrungsergaenzungsmittel/lykopin-das-tomatenvitamin-8567" TargetMode="External"/><Relationship Id="rId15" Type="http://schemas.openxmlformats.org/officeDocument/2006/relationships/hyperlink" Target="http://www.verbraucherzentrale.de/wissen/lebensmittel/nahrungsergaenzungsmittel/eisen-qualitaet-nicht-quantitaet-ist-die-frage-8026" TargetMode="External"/><Relationship Id="rId23" Type="http://schemas.openxmlformats.org/officeDocument/2006/relationships/hyperlink" Target="https://www.verbraucherzentrale.de/wissen/lebensmittel/nahrungsergaenzungsmittel/kudzu-die-asiatische-huelsenfrucht-7647" TargetMode="External"/><Relationship Id="rId10" Type="http://schemas.openxmlformats.org/officeDocument/2006/relationships/hyperlink" Target="https://www.verbraucherzentrale.de/wissen/lebensmittel/nahrungsergaenzungsmittel/miracle-mineral-supplement-mms-erhebliche-gesundheitsgefahr-11044" TargetMode="External"/><Relationship Id="rId19" Type="http://schemas.openxmlformats.org/officeDocument/2006/relationships/hyperlink" Target="https://www.verbraucherzentrale.de/wissen/lebensmittel/nahrungsergaenzungsmittel/granatapfel-die-gesunde-superfrucht-6080" TargetMode="External"/><Relationship Id="rId4" Type="http://schemas.openxmlformats.org/officeDocument/2006/relationships/hyperlink" Target="https://www.verbraucherzentrale.de/wissen/lebensmittel/nahrungsergaenzungsmittel/kurkuma-eine-pflanze-fuer-alle-faelle-13696" TargetMode="External"/><Relationship Id="rId9" Type="http://schemas.openxmlformats.org/officeDocument/2006/relationships/hyperlink" Target="https://www.verbraucherzentrale.de/wissen/lebensmittel/nahrungsergaenzungsmittel/mineralstoffprodukte-was-sie-wissen-sollten-8574" TargetMode="External"/><Relationship Id="rId14" Type="http://schemas.openxmlformats.org/officeDocument/2006/relationships/hyperlink" Target="https://www.verbraucherzentrale.de/wissen/lebensmittel/nahrungsergaenzungsmittel/energy-shots-gefaehrliche-aufputschmittel-10664" TargetMode="External"/><Relationship Id="rId22" Type="http://schemas.openxmlformats.org/officeDocument/2006/relationships/hyperlink" Target="https://www.verbraucherzentrale.de/wissen/lebensmittel/nahrungsergaenzungsmittel/kreatin-nur-in-seltenen-faellen-hilfreich-8089"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www.verbraucherzentrale.de/wissen/lebensmittel/nahrungsergaenzungsmittel/zeolith-am-besten-geeignet-als-katzenstreu-34637" TargetMode="External"/><Relationship Id="rId13" Type="http://schemas.openxmlformats.org/officeDocument/2006/relationships/hyperlink" Target="https://www.verbraucherzentrale.de/wissen/lebensmittel/nahrungsergaenzungsmittel/gestresst-muede-erschoepft-entspannter-mit-rhodiola-oder-rosenwurz-17771" TargetMode="External"/><Relationship Id="rId18" Type="http://schemas.openxmlformats.org/officeDocument/2006/relationships/hyperlink" Target="https://www.verbraucherzentrale.de/wissen/lebensmittel/nahrungsergaenzungsmittel/vitalpilze-fuer-die-krebstherapie-21060" TargetMode="External"/><Relationship Id="rId3" Type="http://schemas.openxmlformats.org/officeDocument/2006/relationships/hyperlink" Target="https://www.verbraucherzentrale.de/wissen/lebensmittel/nahrungsergaenzungsmittel/vitamin-b12ergaenzung-fuer-blutbildung-nervenfunktion-und-immunsystem-8243" TargetMode="External"/><Relationship Id="rId21" Type="http://schemas.openxmlformats.org/officeDocument/2006/relationships/hyperlink" Target="https://www.verbraucherzentrale.de/wissen/lebensmittel/nahrungsergaenzungsmittel/niacin-warum-ergaenzen-13833" TargetMode="External"/><Relationship Id="rId7" Type="http://schemas.openxmlformats.org/officeDocument/2006/relationships/hyperlink" Target="https://www.verbraucherzentrale.de/wissen/lebensmittel/nahrungsergaenzungsmittel/vitaminprodukte-viel-hilft-viel-stimmt-das-8589" TargetMode="External"/><Relationship Id="rId12" Type="http://schemas.openxmlformats.org/officeDocument/2006/relationships/hyperlink" Target="https://www.verbraucherzentrale.de/wissen/lebensmittel/nahrungsergaenzungsmittel/fuer-immer-jung-mit-resveratrol-oder-opc-13389" TargetMode="External"/><Relationship Id="rId17" Type="http://schemas.openxmlformats.org/officeDocument/2006/relationships/hyperlink" Target="https://www.verbraucherzentrale.de/wissen/lebensmittel/nahrungsergaenzungsmittel/superfood-hype-um-fruechte-und-samen-12292" TargetMode="External"/><Relationship Id="rId2" Type="http://schemas.openxmlformats.org/officeDocument/2006/relationships/hyperlink" Target="https://www.verbraucherzentrale.de/wissen/lebensmittel/nahrungsergaenzungsmittel/vitamin-b6-wirklich-power-fuers-gehirn-8230" TargetMode="External"/><Relationship Id="rId16" Type="http://schemas.openxmlformats.org/officeDocument/2006/relationships/hyperlink" Target="https://www.verbraucherzentrale.de/wissen/lebensmittel/nahrungsergaenzungsmittel/spirulina-viel-gruen-und-wenig-dahinter-21053" TargetMode="External"/><Relationship Id="rId20" Type="http://schemas.openxmlformats.org/officeDocument/2006/relationships/hyperlink" Target="https://www.verbraucherzentrale.de/wissen/lebensmittel/nahrungsergaenzungsmittel/vitamin-b2-zur-nahrungsergaenzung-ist-es-das-geld-wert-21064" TargetMode="External"/><Relationship Id="rId1" Type="http://schemas.openxmlformats.org/officeDocument/2006/relationships/slideLayout" Target="../slideLayouts/slideLayout1.xml"/><Relationship Id="rId6" Type="http://schemas.openxmlformats.org/officeDocument/2006/relationships/hyperlink" Target="https://www.verbraucherzentrale.de/wissen/lebensmittel/nahrungsergaenzungsmittel/vitamin-e-zum-schutz-vor-herzinfarkt-und-krebs-13834" TargetMode="External"/><Relationship Id="rId11" Type="http://schemas.openxmlformats.org/officeDocument/2006/relationships/hyperlink" Target="https://www.verbraucherzentrale.de/wissen/lebensmittel/nahrungsergaenzungsmittel/propolis-fuer-ein-staerkeres-immunsystem-21056" TargetMode="External"/><Relationship Id="rId5" Type="http://schemas.openxmlformats.org/officeDocument/2006/relationships/hyperlink" Target="https://www.verbraucherzentrale.de/wissen/lebensmittel/nahrungsergaenzungsmittel/vitamin-dprodukte-wann-sind-sie-sinnvoll-5446" TargetMode="External"/><Relationship Id="rId15" Type="http://schemas.openxmlformats.org/officeDocument/2006/relationships/hyperlink" Target="https://www.verbraucherzentrale.de/wissen/lebensmittel/nahrungsergaenzungsmittel/selen-ein-guter-schutz-fuer-unseren-koerper-17732" TargetMode="External"/><Relationship Id="rId10" Type="http://schemas.openxmlformats.org/officeDocument/2006/relationships/hyperlink" Target="https://www.verbraucherzentrale.de/wissen/lebensmittel/nahrungsergaenzungsmittel/glossar-nahrungsergaenzungsmittel-17783" TargetMode="External"/><Relationship Id="rId19" Type="http://schemas.openxmlformats.org/officeDocument/2006/relationships/hyperlink" Target="https://www.verbraucherzentrale.de/wissen/lebensmittel/nahrungsergaenzungsmittel/vitamin-aprodukte-was-ist-sinnvoll-26578" TargetMode="External"/><Relationship Id="rId4" Type="http://schemas.openxmlformats.org/officeDocument/2006/relationships/hyperlink" Target="https://www.verbraucherzentrale.de/wissen/lebensmittel/nahrungsergaenzungsmittel/vitamin-c-erstaunlich-gesund-1915" TargetMode="External"/><Relationship Id="rId9" Type="http://schemas.openxmlformats.org/officeDocument/2006/relationships/hyperlink" Target="https://www.verbraucherzentrale.de/sites/default/files/2019-01/Empfehlungen_fuer_die_Vitamin-Versorgung_2019.pdf" TargetMode="External"/><Relationship Id="rId14" Type="http://schemas.openxmlformats.org/officeDocument/2006/relationships/hyperlink" Target="https://www.verbraucherzentrale.de/wissen/lebensmittel/nahrungsergaenzungsmittel/sekundaere-pflanzenstoffe-warum-sie-wichtig-sind-4946"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leitlinienprogramm-onkologie.de/leitlinien/psychoonkologie/" TargetMode="External"/><Relationship Id="rId2" Type="http://schemas.openxmlformats.org/officeDocument/2006/relationships/hyperlink" Target="https://www.leitlinienprogramm-onkologie.de/patientenleitlinien/psychoonkologie/" TargetMode="External"/><Relationship Id="rId1" Type="http://schemas.openxmlformats.org/officeDocument/2006/relationships/slideLayout" Target="../slideLayouts/slideLayout1.xml"/><Relationship Id="rId6" Type="http://schemas.openxmlformats.org/officeDocument/2006/relationships/hyperlink" Target="https://www.bayerische-krebsgesellschaft.de/uploads/tx_ttproducts/datasheet/Psychoonkologie-Broschuere_01-2022_web.pdf" TargetMode="External"/><Relationship Id="rId5" Type="http://schemas.openxmlformats.org/officeDocument/2006/relationships/hyperlink" Target="https://www.prostata-hilfe-deutschland.de/prostata-news/psychoonkologie-krebs-interview" TargetMode="External"/><Relationship Id="rId4" Type="http://schemas.openxmlformats.org/officeDocument/2006/relationships/hyperlink" Target="https://www.krebsinformationsdienst.de/leben/krankheitsverarbeitung/psychoonkologie.php" TargetMode="External"/></Relationships>
</file>

<file path=ppt/slides/_rels/slide86.xml.rels><?xml version="1.0" encoding="UTF-8" standalone="yes"?>
<Relationships xmlns="http://schemas.openxmlformats.org/package/2006/relationships"><Relationship Id="rId8" Type="http://schemas.openxmlformats.org/officeDocument/2006/relationships/hyperlink" Target="https://news.tumorzentrum-muenchen.de/2020/04/die-krise-meistern-durch-resilienz/" TargetMode="External"/><Relationship Id="rId3" Type="http://schemas.openxmlformats.org/officeDocument/2006/relationships/hyperlink" Target="https://www.spektrum.de/news/krebs-geheilt-heisst-nicht-vorbei/2087583" TargetMode="External"/><Relationship Id="rId7" Type="http://schemas.openxmlformats.org/officeDocument/2006/relationships/hyperlink" Target="https://www.spektrum.de/news/krebs-bei-kindern-ursachen-therapie-heilungschancen/2070609" TargetMode="External"/><Relationship Id="rId2" Type="http://schemas.openxmlformats.org/officeDocument/2006/relationships/hyperlink" Target="https://www.spektrum.de/news/wie-koennen-betroffene-mit-einer-krebsdiagnose-umgehen/2098674" TargetMode="External"/><Relationship Id="rId1" Type="http://schemas.openxmlformats.org/officeDocument/2006/relationships/slideLayout" Target="../slideLayouts/slideLayout1.xml"/><Relationship Id="rId6" Type="http://schemas.openxmlformats.org/officeDocument/2006/relationships/hyperlink" Target="https://www.spektrum.de/news/palliativmedizin-kraft-schoepfen-bei-schwerer-krankheit/2101479" TargetMode="External"/><Relationship Id="rId11" Type="http://schemas.openxmlformats.org/officeDocument/2006/relationships/hyperlink" Target="https://www.geo.de/magazine/geo-wissen/19986-rtkl-widerstandskraft-resilienz-das-geheimnis-der-inneren-staerke" TargetMode="External"/><Relationship Id="rId5" Type="http://schemas.openxmlformats.org/officeDocument/2006/relationships/hyperlink" Target="https://www.spektrum.de/news/krebsrisiko-krebspraevention-bei-eierstockkrebs/2092854" TargetMode="External"/><Relationship Id="rId10" Type="http://schemas.openxmlformats.org/officeDocument/2006/relationships/hyperlink" Target="https://www.aerzteblatt.de/archiv/211417/Resilienzfoerdernde-Interventionen-bei-Patienten-mit-Krebs" TargetMode="External"/><Relationship Id="rId4" Type="http://schemas.openxmlformats.org/officeDocument/2006/relationships/hyperlink" Target="https://www.spektrum.de/news/moderne-krebstherapien-gezielter-angriff-mit-targeted-therapies/2054019" TargetMode="External"/><Relationship Id="rId9" Type="http://schemas.openxmlformats.org/officeDocument/2006/relationships/hyperlink" Target="https://www.frauenselbsthilfe.de/_Resources/Persistent/09e3e623a5e323ea2222f8c55d195291c5742c65/2022-09-Resilienzbrosch%C3%BCre-final.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prostata-hilfe-deutschland.de/prostata-news/zweitmeinung-prostatakrebs" TargetMode="External"/><Relationship Id="rId2" Type="http://schemas.openxmlformats.org/officeDocument/2006/relationships/hyperlink" Target="https://www.ccc-netzwerk.de/das-netzwerk/mitglieder.html" TargetMode="External"/><Relationship Id="rId1" Type="http://schemas.openxmlformats.org/officeDocument/2006/relationships/slideLayout" Target="../slideLayouts/slideLayout1.xml"/><Relationship Id="rId6" Type="http://schemas.openxmlformats.org/officeDocument/2006/relationships/hyperlink" Target="https://krebszweitmeinung.de/" TargetMode="External"/><Relationship Id="rId5" Type="http://schemas.openxmlformats.org/officeDocument/2006/relationships/hyperlink" Target="https://www.verbraucherzentrale.de/wissen/gesundheit-pflege/aerzte-und-kliniken/aerztliche-zweitmeinung-was-die-krankenkasse-zahlt-13493" TargetMode="External"/><Relationship Id="rId4" Type="http://schemas.openxmlformats.org/officeDocument/2006/relationships/hyperlink" Target="https://www.krebsinformationsdienst.de/aktuelles/2019/news049-zweitmeinung-fuer-krebspatienten.php"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praktischarzt.de/ratgeber/krankschreibung-wie-lange/#urlaub-trotz-krankschreibung" TargetMode="External"/><Relationship Id="rId13" Type="http://schemas.openxmlformats.org/officeDocument/2006/relationships/hyperlink" Target="https://www.praktischarzt.de/untersuchungen/arbeitsmedizinische-untersuchung/" TargetMode="External"/><Relationship Id="rId18" Type="http://schemas.openxmlformats.org/officeDocument/2006/relationships/hyperlink" Target="https://www.praktischarzt.de/untersuchungen/blutuntersuchung/blutwerte/" TargetMode="External"/><Relationship Id="rId3" Type="http://schemas.openxmlformats.org/officeDocument/2006/relationships/hyperlink" Target="https://www.praktischarzt.de/ratgeber/krankschreibung-wie-lange/#wann-muss-ein-arzt-krankschreiben" TargetMode="External"/><Relationship Id="rId21" Type="http://schemas.openxmlformats.org/officeDocument/2006/relationships/hyperlink" Target="https://www.praktischarzt.de/untersuchungen/blutuntersuchung/blutwerte/#kleines-und-grosses-blutbild" TargetMode="External"/><Relationship Id="rId7" Type="http://schemas.openxmlformats.org/officeDocument/2006/relationships/hyperlink" Target="https://www.praktischarzt.de/ratgeber/krankschreibung-wie-lange/#rueckwirkend-krankschreiben-lassen" TargetMode="External"/><Relationship Id="rId12" Type="http://schemas.openxmlformats.org/officeDocument/2006/relationships/hyperlink" Target="https://www.praktischarzt.de/magazin/behandlungspflicht-welche-patienten-aerzte-abweisen-duerfen-und-welche-nicht/" TargetMode="External"/><Relationship Id="rId17" Type="http://schemas.openxmlformats.org/officeDocument/2006/relationships/hyperlink" Target="https://www.praktischarzt.de/untersuchungen/blutuntersuchung/grosses-blutbild/" TargetMode="External"/><Relationship Id="rId25" Type="http://schemas.openxmlformats.org/officeDocument/2006/relationships/hyperlink" Target="https://www.praktischarzt.de/ratgeber/wie-lange-ist-ein-rezept-gueltig/" TargetMode="External"/><Relationship Id="rId2" Type="http://schemas.openxmlformats.org/officeDocument/2006/relationships/hyperlink" Target="https://www.patientenberatung.de/de" TargetMode="External"/><Relationship Id="rId16" Type="http://schemas.openxmlformats.org/officeDocument/2006/relationships/hyperlink" Target="https://www.praktischarzt.de/untersuchungen/blutuntersuchung/kleines-blutbild/" TargetMode="External"/><Relationship Id="rId20" Type="http://schemas.openxmlformats.org/officeDocument/2006/relationships/hyperlink" Target="https://www.praktischarzt.de/untersuchungen/blutuntersuchung/blutwerte/#bedeutung-der-blutwerte" TargetMode="External"/><Relationship Id="rId1" Type="http://schemas.openxmlformats.org/officeDocument/2006/relationships/slideLayout" Target="../slideLayouts/slideLayout1.xml"/><Relationship Id="rId6" Type="http://schemas.openxmlformats.org/officeDocument/2006/relationships/hyperlink" Target="https://www.praktischarzt.de/ratgeber/krankschreibung-wie-lange/#krankschreibung-verlaengern" TargetMode="External"/><Relationship Id="rId11" Type="http://schemas.openxmlformats.org/officeDocument/2006/relationships/hyperlink" Target="https://www.praktischarzt.de/ratgeber/arbeiten-trotz-krankschreibung/" TargetMode="External"/><Relationship Id="rId24" Type="http://schemas.openxmlformats.org/officeDocument/2006/relationships/hyperlink" Target="https://www.praktischarzt.de/ratgeber/gueltigkeit-ueberweisung/" TargetMode="External"/><Relationship Id="rId5" Type="http://schemas.openxmlformats.org/officeDocument/2006/relationships/hyperlink" Target="https://www.praktischarzt.de/ratgeber/krankschreibung-wie-lange/#krankschreibung-wie-lange-am-stueck" TargetMode="External"/><Relationship Id="rId15" Type="http://schemas.openxmlformats.org/officeDocument/2006/relationships/hyperlink" Target="https://www.praktischarzt.de/untersuchungen/blutabnahme/" TargetMode="External"/><Relationship Id="rId23" Type="http://schemas.openxmlformats.org/officeDocument/2006/relationships/hyperlink" Target="https://www.praktischarzt.de/ratgeber/ueberweisungsschein/" TargetMode="External"/><Relationship Id="rId10" Type="http://schemas.openxmlformats.org/officeDocument/2006/relationships/hyperlink" Target="https://www.praktischarzt.de/ratgeber/krankmeldung/" TargetMode="External"/><Relationship Id="rId19" Type="http://schemas.openxmlformats.org/officeDocument/2006/relationships/hyperlink" Target="https://www.praktischarzt.de/untersuchungen/blutabnahme/nuechtern/" TargetMode="External"/><Relationship Id="rId4" Type="http://schemas.openxmlformats.org/officeDocument/2006/relationships/hyperlink" Target="https://www.praktischarzt.de/ratgeber/krankschreibung-wie-lange/#krankschreibung-ab-wann" TargetMode="External"/><Relationship Id="rId9" Type="http://schemas.openxmlformats.org/officeDocument/2006/relationships/hyperlink" Target="https://www.praktischarzt.de/ratgeber/krankschreibung-wie-lange/#kuendigung-trotz-krankschreibung" TargetMode="External"/><Relationship Id="rId14" Type="http://schemas.openxmlformats.org/officeDocument/2006/relationships/hyperlink" Target="https://www.praktischarzt.de/untersuchungen/blutuntersuchung/" TargetMode="External"/><Relationship Id="rId22" Type="http://schemas.openxmlformats.org/officeDocument/2006/relationships/hyperlink" Target="https://www.praktischarzt.de/untersuchungen/blutuntersuchung/blutwerte/#blutwerte-tabelle-normwerte-und-abkuerzungen"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www.praktischarzt.de/behandlung/bluttransfusion/" TargetMode="External"/><Relationship Id="rId13" Type="http://schemas.openxmlformats.org/officeDocument/2006/relationships/hyperlink" Target="https://www.praktischarzt.de/behandlung/infusion/" TargetMode="External"/><Relationship Id="rId18" Type="http://schemas.openxmlformats.org/officeDocument/2006/relationships/hyperlink" Target="https://www.praktischarzt.de/behandlung/wundversorgung/chronische-wunden/" TargetMode="External"/><Relationship Id="rId3" Type="http://schemas.openxmlformats.org/officeDocument/2006/relationships/hyperlink" Target="https://www.praktischarzt.de/untersuchungen/ekg/ruhe-ekg/" TargetMode="External"/><Relationship Id="rId7" Type="http://schemas.openxmlformats.org/officeDocument/2006/relationships/hyperlink" Target="https://www.praktischarzt.de/behandlung/blasenkatheter/" TargetMode="External"/><Relationship Id="rId12" Type="http://schemas.openxmlformats.org/officeDocument/2006/relationships/hyperlink" Target="https://www.praktischarzt.de/untersuchungen/puls-messen/hoher-puls/" TargetMode="External"/><Relationship Id="rId17" Type="http://schemas.openxmlformats.org/officeDocument/2006/relationships/hyperlink" Target="https://www.praktischarzt.de/behandlung/wundversorgung/wund-und-heilsalbe/" TargetMode="External"/><Relationship Id="rId2" Type="http://schemas.openxmlformats.org/officeDocument/2006/relationships/hyperlink" Target="https://www.praktischarzt.de/untersuchungen/ekg/" TargetMode="External"/><Relationship Id="rId16" Type="http://schemas.openxmlformats.org/officeDocument/2006/relationships/hyperlink" Target="https://www.praktischarzt.de/behandlung/wundversorgung/wundauflagen/" TargetMode="External"/><Relationship Id="rId1" Type="http://schemas.openxmlformats.org/officeDocument/2006/relationships/slideLayout" Target="../slideLayouts/slideLayout1.xml"/><Relationship Id="rId6" Type="http://schemas.openxmlformats.org/officeDocument/2006/relationships/hyperlink" Target="https://www.praktischarzt.de/behandlung/einlauf/" TargetMode="External"/><Relationship Id="rId11" Type="http://schemas.openxmlformats.org/officeDocument/2006/relationships/hyperlink" Target="https://www.praktischarzt.de/untersuchungen/puls-messen/niedriger-puls/" TargetMode="External"/><Relationship Id="rId5" Type="http://schemas.openxmlformats.org/officeDocument/2006/relationships/hyperlink" Target="https://www.praktischarzt.de/untersuchungen/ekg/langzeit-ekg/" TargetMode="External"/><Relationship Id="rId15" Type="http://schemas.openxmlformats.org/officeDocument/2006/relationships/hyperlink" Target="https://www.praktischarzt.de/behandlung/verbandswechsel/" TargetMode="External"/><Relationship Id="rId10" Type="http://schemas.openxmlformats.org/officeDocument/2006/relationships/hyperlink" Target="https://www.praktischarzt.de/untersuchungen/puls-messen/ruhepuls/" TargetMode="External"/><Relationship Id="rId4" Type="http://schemas.openxmlformats.org/officeDocument/2006/relationships/hyperlink" Target="https://www.praktischarzt.de/untersuchungen/ekg/belastungs-ekg/" TargetMode="External"/><Relationship Id="rId9" Type="http://schemas.openxmlformats.org/officeDocument/2006/relationships/hyperlink" Target="https://www.praktischarzt.de/untersuchungen/blutdruck-messen/wann-und-wie-oft/" TargetMode="External"/><Relationship Id="rId14" Type="http://schemas.openxmlformats.org/officeDocument/2006/relationships/hyperlink" Target="https://www.praktischarzt.de/behandlung/infusionstherapie/"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krebsinformationsdienst.de/behandlung/ambulante-krebstherapie.php" TargetMode="External"/><Relationship Id="rId3" Type="http://schemas.openxmlformats.org/officeDocument/2006/relationships/hyperlink" Target="https://www.krebsinformationsdienst.de/tumorarten/prostatakrebs/behandlung-chemotherapie.php" TargetMode="External"/><Relationship Id="rId7" Type="http://schemas.openxmlformats.org/officeDocument/2006/relationships/hyperlink" Target="http://www.krebsinformationsdienst.de/behandlung/chemotherapie/portsysteme.php"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www.krebsinformationsdienst.de/fachkreise/nachrichten/2020/fk15-neuropathie-krebs-kryotherapie-kompression.php" TargetMode="External"/><Relationship Id="rId11" Type="http://schemas.openxmlformats.org/officeDocument/2006/relationships/hyperlink" Target="http://www.was-essen-bei-krebs.de/2019/05/06/warum-soll-ich-waehrend-einer-oralen-krebstherapie-keine-grapefruit-essen/" TargetMode="External"/><Relationship Id="rId5" Type="http://schemas.openxmlformats.org/officeDocument/2006/relationships/hyperlink" Target="https://www.krebsinformationsdienst.de/fachkreise/nachrichten/2020/fk15-neuropathie-krebs-kryotherapie-kompression.php" TargetMode="External"/><Relationship Id="rId10" Type="http://schemas.openxmlformats.org/officeDocument/2006/relationships/hyperlink" Target="http://www.krebsinformationsdienst.de/service/iblatt/als-krebspatient-zum-zahnarzt.pdf" TargetMode="External"/><Relationship Id="rId4" Type="http://schemas.openxmlformats.org/officeDocument/2006/relationships/hyperlink" Target="http://www.krebsinformationsdienst.de/behandlung/chemotherapie/durchfuehrung.php" TargetMode="External"/><Relationship Id="rId9" Type="http://schemas.openxmlformats.org/officeDocument/2006/relationships/hyperlink" Target="https://www.dkfz.de/de/presse/pressemitteilungen/2022/dkfz-pm-22-47-Gerade-Krebspatienten-sollten-sich-impfen-lassen.php"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bundesgesundheitsministerium.de/service/publikationen/details/ratgeber-krankenhaus.html" TargetMode="External"/><Relationship Id="rId2" Type="http://schemas.openxmlformats.org/officeDocument/2006/relationships/hyperlink" Target="https://www.patientenberatung.de/de" TargetMode="External"/><Relationship Id="rId1" Type="http://schemas.openxmlformats.org/officeDocument/2006/relationships/slideLayout" Target="../slideLayouts/slideLayout1.xml"/><Relationship Id="rId4" Type="http://schemas.openxmlformats.org/officeDocument/2006/relationships/hyperlink" Target="https://www.bundesgesundheitsministerium.de/service/publikationen/details/ratgeber-krankenversicherung.html"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www.msdmanuals.com/de-de/heim/spezialthemen/behandlung-im-krankenhaus/durch-den-krankenhausaufenthalt-verursachter-schlafmangel" TargetMode="External"/><Relationship Id="rId13" Type="http://schemas.openxmlformats.org/officeDocument/2006/relationships/hyperlink" Target="https://www.msdmanuals.com/de-de/heim/spezialthemen/behandlung-im-krankenhaus/ein-typischer-tag-im-krankenhaus" TargetMode="External"/><Relationship Id="rId18" Type="http://schemas.openxmlformats.org/officeDocument/2006/relationships/hyperlink" Target="https://www.msdmanuals.com/de-de/heim/spezialthemen/behandlung-im-krankenhaus/fehler-bei-der-versorgung-im-krankenhaus" TargetMode="External"/><Relationship Id="rId3" Type="http://schemas.openxmlformats.org/officeDocument/2006/relationships/hyperlink" Target="https://www.msdmanuals.com/de-de/heim/spezialthemen/behandlung-im-krankenhaus/verwirrtheit-und-geistiger-abbau-aufgrund-eines-krankenhausaufenthalts" TargetMode="External"/><Relationship Id="rId7" Type="http://schemas.openxmlformats.org/officeDocument/2006/relationships/hyperlink" Target="https://www.msdmanuals.com/de-de/heim/spezialthemen/behandlung-im-krankenhaus/inkontinenz-aufgrund-eines-krankenhausaufenthalts" TargetMode="External"/><Relationship Id="rId12" Type="http://schemas.openxmlformats.org/officeDocument/2006/relationships/hyperlink" Target="https://www.msdmanuals.com/de-de/heim/spezialthemen/behandlung-im-krankenhaus/einweisung-ins-krankenhaus" TargetMode="External"/><Relationship Id="rId17" Type="http://schemas.openxmlformats.org/officeDocument/2006/relationships/hyperlink" Target="https://www.msdmanuals.com/de-de/heim/spezialthemen/behandlung-im-krankenhaus/rechtsspr%C3%BCche" TargetMode="External"/><Relationship Id="rId2" Type="http://schemas.openxmlformats.org/officeDocument/2006/relationships/hyperlink" Target="https://www.msdmanuals.com/de-de/heim/spezialthemen/behandlung-im-krankenhaus/durch-den-krankenhausaufenthalt-verursachte-probleme" TargetMode="External"/><Relationship Id="rId16" Type="http://schemas.openxmlformats.org/officeDocument/2006/relationships/hyperlink" Target="https://www.msdmanuals.com/de-de/heim/spezialthemen/behandlung-im-krankenhaus/behandlung-im-krankenhaus-f%C3%BCr-%C3%A4ltere-menschen" TargetMode="External"/><Relationship Id="rId1" Type="http://schemas.openxmlformats.org/officeDocument/2006/relationships/slideLayout" Target="../slideLayouts/slideLayout1.xml"/><Relationship Id="rId6" Type="http://schemas.openxmlformats.org/officeDocument/2006/relationships/hyperlink" Target="https://www.msdmanuals.com/de-de/heim/spezialthemen/behandlung-im-krankenhaus/durch-einen-krankenhausaufenthalt-verursachte-unf%C3%A4higkeit-zu-urinieren" TargetMode="External"/><Relationship Id="rId11" Type="http://schemas.openxmlformats.org/officeDocument/2006/relationships/hyperlink" Target="https://www.msdmanuals.com/de-de/heim/spezialthemen/behandlung-im-krankenhaus/nach-der-entlassung-aus-dem-krankenhaus" TargetMode="External"/><Relationship Id="rId5" Type="http://schemas.openxmlformats.org/officeDocument/2006/relationships/hyperlink" Target="https://www.msdmanuals.com/de-de/heim/spezialthemen/behandlung-im-krankenhaus/im-krankenhaus-erworbene-infektionen" TargetMode="External"/><Relationship Id="rId15" Type="http://schemas.openxmlformats.org/officeDocument/2006/relationships/hyperlink" Target="https://www.msdmanuals.com/de-de/heim/spezialthemen/behandlung-im-krankenhaus/fachabteilungen" TargetMode="External"/><Relationship Id="rId10" Type="http://schemas.openxmlformats.org/officeDocument/2006/relationships/hyperlink" Target="https://www.msdmanuals.com/de-de/heim/spezialthemen/behandlung-im-krankenhaus/unterern%C3%A4hrung-aufgrund-eines-station%C3%A4ren-krankenhausaufenthalts" TargetMode="External"/><Relationship Id="rId4" Type="http://schemas.openxmlformats.org/officeDocument/2006/relationships/hyperlink" Target="https://www.msdmanuals.com/de-de/heim/spezialthemen/behandlung-im-krankenhaus/durch-den-krankenhausaufenthalt-verursachte-st%C3%BCrze" TargetMode="External"/><Relationship Id="rId9" Type="http://schemas.openxmlformats.org/officeDocument/2006/relationships/hyperlink" Target="https://www.msdmanuals.com/de-de/heim/spezialthemen/behandlung-im-krankenhaus/probleme-durch-bettl%C3%A4gerigkeit" TargetMode="External"/><Relationship Id="rId14" Type="http://schemas.openxmlformats.org/officeDocument/2006/relationships/hyperlink" Target="https://www.msdmanuals.com/de-de/heim/spezialthemen/behandlung-im-krankenhaus/versorgungsteam-im-krankenhaus"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www.deutsche-rentenversicherung.de/DRV/DE/Reha/Reha-Nachsorge/reha-nachsorge_node.html" TargetMode="External"/><Relationship Id="rId13" Type="http://schemas.openxmlformats.org/officeDocument/2006/relationships/hyperlink" Target="https://www.deutsche-rentenversicherung.de/DRV/DE/Reha/Warum-Reha/voraussetzung_ausschlussgruende.html" TargetMode="External"/><Relationship Id="rId3" Type="http://schemas.openxmlformats.org/officeDocument/2006/relationships/hyperlink" Target="https://www.deutsche-rentenversicherung.de/SiteGlobals/Forms/Umkreissuche/DRV/Umkreissuche_Kliniken_Sucheinstieg_formular.html?ambit_distance=700&amp;cl2Categories_Format=klinik&amp;cl2Categories_Indikation.GROUP=1&amp;search_coordinates.HASH=848f6f27f31d0845f4ed&amp;ambit_distance.HASH=319ac94ad075e85b7a85&amp;cl2Categories_Format.HASH=b0e8c014eeaeaf13cb5e&amp;search_coordinates=51.094801,10.265107" TargetMode="External"/><Relationship Id="rId7" Type="http://schemas.openxmlformats.org/officeDocument/2006/relationships/hyperlink" Target="https://www.deutsche-rentenversicherung.de/DRV/DE/Reha/Warum-Reha/ansprechstellen.html" TargetMode="External"/><Relationship Id="rId12" Type="http://schemas.openxmlformats.org/officeDocument/2006/relationships/hyperlink" Target="https://www.deutsche-rentenversicherung.de/DRV/DE/Reha/reha_node.html" TargetMode="External"/><Relationship Id="rId17" Type="http://schemas.openxmlformats.org/officeDocument/2006/relationships/hyperlink" Target="https://www.deutsche-rentenversicherung.de/DRV/DE/Reha/Berufliche-Reha/berufliche-reha_node.html" TargetMode="External"/><Relationship Id="rId2" Type="http://schemas.openxmlformats.org/officeDocument/2006/relationships/hyperlink" Target="https://www.deutsche-rentenversicherung.de/DRV/DE/Beratung-und-Kontakt/beratung-und-kontakt_node.html" TargetMode="External"/><Relationship Id="rId16" Type="http://schemas.openxmlformats.org/officeDocument/2006/relationships/hyperlink" Target="https://www.deutsche-rentenversicherung.de/DRV/DE/Reha/Medizinische-Reha/medizinische-reha_node.html" TargetMode="External"/><Relationship Id="rId1" Type="http://schemas.openxmlformats.org/officeDocument/2006/relationships/slideLayout" Target="../slideLayouts/slideLayout1.xml"/><Relationship Id="rId6" Type="http://schemas.openxmlformats.org/officeDocument/2006/relationships/hyperlink" Target="https://www.deutsche-rentenversicherung.de/DRV/DE/Reha/Medizinische-Reha/Reha-fuer-Rentner/reha-fuer-rentner_node.html" TargetMode="External"/><Relationship Id="rId11" Type="http://schemas.openxmlformats.org/officeDocument/2006/relationships/hyperlink" Target="https://www.deutsche-rentenversicherung.de/" TargetMode="External"/><Relationship Id="rId5" Type="http://schemas.openxmlformats.org/officeDocument/2006/relationships/hyperlink" Target="https://www.deutsche-rentenversicherung.de/DRV/DE/Reha/Warum-Reha/reha_beratungsdienst.html" TargetMode="External"/><Relationship Id="rId15" Type="http://schemas.openxmlformats.org/officeDocument/2006/relationships/hyperlink" Target="https://www.deutsche-rentenversicherung.de/DRV/DE/Reha/Medizinische-Reha/Onkologische-Reha/onkologische-reha_node.html" TargetMode="External"/><Relationship Id="rId10" Type="http://schemas.openxmlformats.org/officeDocument/2006/relationships/hyperlink" Target="https://www.deutsche-rentenversicherung.de/DRV/DE/Beratung-und-Kontakt/Kontakt/Anschriften-Uebersicht/anschriften-uebersicht_node.html" TargetMode="External"/><Relationship Id="rId4" Type="http://schemas.openxmlformats.org/officeDocument/2006/relationships/hyperlink" Target="https://www.deutsche-rentenversicherung.de/DRV/DE/Reha/Warum-Reha/beitragszahlung.html" TargetMode="External"/><Relationship Id="rId9" Type="http://schemas.openxmlformats.org/officeDocument/2006/relationships/hyperlink" Target="https://www.deutsche-rentenversicherung.de/DRV/DE/Beratung-und-Kontakt/Beratung-suchen-und-buchen/Meinen-Traeger-finden/meinen-traeger-finden_node.html" TargetMode="External"/><Relationship Id="rId14" Type="http://schemas.openxmlformats.org/officeDocument/2006/relationships/hyperlink" Target="https://www.deutsche-rentenversicherung.de/DRV/DE/Reha/Reha-Antragstellung/reha-antragstellung_node.html"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s://www.verbraucherzentrale.de/wissen/gesundheit-pflege/krankenversicherung/krankengeld-ab-wann-sie-es-bekommen-und-wie-sie-es-beantragen-38939" TargetMode="External"/><Relationship Id="rId3" Type="http://schemas.openxmlformats.org/officeDocument/2006/relationships/hyperlink" Target="https://www.test.de/Gesetzliche-Krankenversicherung-Alle-Infos-zum-Thema-Krankenkassen-1151006-4219744/" TargetMode="External"/><Relationship Id="rId7" Type="http://schemas.openxmlformats.org/officeDocument/2006/relationships/hyperlink" Target="https://www.drk.de/hilfe-in-deutschland/gesundheit-und-praevention/krankentransport/" TargetMode="External"/><Relationship Id="rId2" Type="http://schemas.openxmlformats.org/officeDocument/2006/relationships/hyperlink" Target="https://www.verbraucherzentrale.de/wissen/gesundheit-pflege/krankenversicherung/wer-krankengeld-bekommt-darf-dennoch-urlaub-in-der-eu-machen-38555" TargetMode="External"/><Relationship Id="rId1" Type="http://schemas.openxmlformats.org/officeDocument/2006/relationships/slideLayout" Target="../slideLayouts/slideLayout1.xml"/><Relationship Id="rId6" Type="http://schemas.openxmlformats.org/officeDocument/2006/relationships/hyperlink" Target="https://www.betanet.de/fahrtkosten-krankenbefoerderung.html" TargetMode="External"/><Relationship Id="rId5" Type="http://schemas.openxmlformats.org/officeDocument/2006/relationships/hyperlink" Target="https://www.verbraucherzentrale.de/wissen/gesundheit-pflege/krankenversicherung/krankentransport-auf-rezept-wann-gesetzliche-krankenkassen-zahlen-33784" TargetMode="External"/><Relationship Id="rId4" Type="http://schemas.openxmlformats.org/officeDocument/2006/relationships/hyperlink" Target="https://www.test.de/Private-Krankenversicherung-So-handeln-Sie-wenn-es-Probleme-gibt-5282224-0/" TargetMode="External"/><Relationship Id="rId9" Type="http://schemas.openxmlformats.org/officeDocument/2006/relationships/hyperlink" Target="https://www.test.de/Nach-dem-Krankengeld-Wenn-die-Kasse-nicht-mehr-zahlt-5805170-0/" TargetMode="External"/></Relationships>
</file>

<file path=ppt/slides/_rels/slide94.xml.rels><?xml version="1.0" encoding="UTF-8" standalone="yes"?>
<Relationships xmlns="http://schemas.openxmlformats.org/package/2006/relationships"><Relationship Id="rId8" Type="http://schemas.openxmlformats.org/officeDocument/2006/relationships/hyperlink" Target="https://www.vfa-patientenportal.de/arzneimittel/verordnung-und-erstattung/arzneimittel-was-bezahlt-die-krankenversicherung.html" TargetMode="External"/><Relationship Id="rId3" Type="http://schemas.openxmlformats.org/officeDocument/2006/relationships/hyperlink" Target="https://www.test.de/Haushaltshilfe-5175872-0/" TargetMode="External"/><Relationship Id="rId7" Type="http://schemas.openxmlformats.org/officeDocument/2006/relationships/hyperlink" Target="https://www.bundesgesundheitsministerium.de/zuzahlung-krankenversicherung.html" TargetMode="External"/><Relationship Id="rId2" Type="http://schemas.openxmlformats.org/officeDocument/2006/relationships/hyperlink" Target="https://www.verbraucherzentrale.de/wissen/gesundheit-pflege/krankenversicherung/haeusliche-pflege-und-haushaltshilfe-von-der-krankenkasse-bezahlen-lassen-11554" TargetMode="External"/><Relationship Id="rId1" Type="http://schemas.openxmlformats.org/officeDocument/2006/relationships/slideLayout" Target="../slideLayouts/slideLayout1.xml"/><Relationship Id="rId6" Type="http://schemas.openxmlformats.org/officeDocument/2006/relationships/hyperlink" Target="https://www.verbraucherzentrale.de/wissen/gesundheit-pflege/krankenversicherung/zuzahlungen-die-regeln-fuer-eine-befreiung-bei-der-krankenkasse-11108" TargetMode="External"/><Relationship Id="rId5" Type="http://schemas.openxmlformats.org/officeDocument/2006/relationships/hyperlink" Target="https://www.betanet.de/haushaltshilfe.html" TargetMode="External"/><Relationship Id="rId4" Type="http://schemas.openxmlformats.org/officeDocument/2006/relationships/hyperlink" Target="https://www.vdk.de/rheinland-pfalz/pages/75804/haushaltshilfe_bei_leistungen_der_gesetzlichen_krankenversicherung" TargetMode="External"/><Relationship Id="rId9" Type="http://schemas.openxmlformats.org/officeDocument/2006/relationships/hyperlink" Target="https://www.smart-rechner.de/zuzahlung/rechner.php" TargetMode="External"/></Relationships>
</file>

<file path=ppt/slides/_rels/slide95.xml.rels><?xml version="1.0" encoding="UTF-8" standalone="yes"?>
<Relationships xmlns="http://schemas.openxmlformats.org/package/2006/relationships"><Relationship Id="rId8" Type="http://schemas.openxmlformats.org/officeDocument/2006/relationships/hyperlink" Target="https://www.enableme.de/de/artikel/merkzeichen-2212" TargetMode="External"/><Relationship Id="rId13" Type="http://schemas.openxmlformats.org/officeDocument/2006/relationships/hyperlink" Target="https://www.betanet.de/behinderung-berufsleben.html" TargetMode="External"/><Relationship Id="rId18" Type="http://schemas.openxmlformats.org/officeDocument/2006/relationships/hyperlink" Target="https://www.einfach-teilhaben.de/DE/AS/Ratgeber/05_Unentgeldliche_Befoerderung/Unentgeldliche_Befoerderung_node.html" TargetMode="External"/><Relationship Id="rId3" Type="http://schemas.openxmlformats.org/officeDocument/2006/relationships/hyperlink" Target="https://www.krebshilfe.de/infomaterial/Blaue_Ratgeber/Sozialleistungen-bei-Krebs_BlaueRatgeber_DeutscheKrebshilfe.pdf" TargetMode="External"/><Relationship Id="rId7" Type="http://schemas.openxmlformats.org/officeDocument/2006/relationships/hyperlink" Target="https://www.enableme.de/de/behinderungen/krebs-ursache-therapie-und-folgen-1175" TargetMode="External"/><Relationship Id="rId12" Type="http://schemas.openxmlformats.org/officeDocument/2006/relationships/hyperlink" Target="https://www.betanet.de/behinderung-steuervorteile.html" TargetMode="External"/><Relationship Id="rId17" Type="http://schemas.openxmlformats.org/officeDocument/2006/relationships/hyperlink" Target="https://www.einfach-teilhaben.de/DE/AS/Ratgeber/01_Schwerbehindertenausweis/Schwerbehindertenausweis_node.html?cms_linkGBS=11860392&amp;cms_linkLS=11860432" TargetMode="External"/><Relationship Id="rId2" Type="http://schemas.openxmlformats.org/officeDocument/2006/relationships/notesSlide" Target="../notesSlides/notesSlide17.xml"/><Relationship Id="rId16" Type="http://schemas.openxmlformats.org/officeDocument/2006/relationships/hyperlink" Target="https://www.einfach-teilhaben.de/" TargetMode="External"/><Relationship Id="rId1" Type="http://schemas.openxmlformats.org/officeDocument/2006/relationships/slideLayout" Target="../slideLayouts/slideLayout1.xml"/><Relationship Id="rId6" Type="http://schemas.openxmlformats.org/officeDocument/2006/relationships/hyperlink" Target="http://www.enableme.de/de/artikel/krebs-antrag-auf-schwerbehindertenausweis-2250" TargetMode="External"/><Relationship Id="rId11" Type="http://schemas.openxmlformats.org/officeDocument/2006/relationships/hyperlink" Target="https://www.betanet.de/grad-der-behinderung-tumorerkrankungen.html" TargetMode="External"/><Relationship Id="rId5" Type="http://schemas.openxmlformats.org/officeDocument/2006/relationships/hyperlink" Target="https://www.enableme.de/de/artikel/schwerbehindertenausweis-beantragen-2146" TargetMode="External"/><Relationship Id="rId15" Type="http://schemas.openxmlformats.org/officeDocument/2006/relationships/hyperlink" Target="https://www.betanet.de/files/pdf/ratgeber-behinderungen.pdf" TargetMode="External"/><Relationship Id="rId10" Type="http://schemas.openxmlformats.org/officeDocument/2006/relationships/hyperlink" Target="https://www.betanet.de/prostatakrebs-schwerbehinderung.html" TargetMode="External"/><Relationship Id="rId4" Type="http://schemas.openxmlformats.org/officeDocument/2006/relationships/hyperlink" Target="https://www.enableme.de/de/themen/der-schwerbehindertenausweis-3302" TargetMode="External"/><Relationship Id="rId9" Type="http://schemas.openxmlformats.org/officeDocument/2006/relationships/hyperlink" Target="https://www.enableme.de/de/artikel/heilungsbewahrung-2336" TargetMode="External"/><Relationship Id="rId14" Type="http://schemas.openxmlformats.org/officeDocument/2006/relationships/hyperlink" Target="https://www.betanet.de/kraftfahrzeugsteuer-ermaessigung-bei-schwerbehinderung.html"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www.deutsche-rentenversicherung.de/DRV/DE/Rente/Allgemeine-Informationen/allgemeine-informationen-rente-node.html" TargetMode="External"/><Relationship Id="rId3" Type="http://schemas.openxmlformats.org/officeDocument/2006/relationships/hyperlink" Target="https://www.krebsinformationsdienst.de/fachkreise/nachrichten/2021/fk16-arbeitsunfaehigkeit-krankenkasse-muster-52.php" TargetMode="External"/><Relationship Id="rId7" Type="http://schemas.openxmlformats.org/officeDocument/2006/relationships/hyperlink" Target="https://www.enableme.de/de/artikel/erwerbsminderungsrente-rechtliche-gegebenheiten-2151" TargetMode="External"/><Relationship Id="rId2" Type="http://schemas.openxmlformats.org/officeDocument/2006/relationships/hyperlink" Target="https://www.deutsche-rentenversicherung.de/DRV/DE/Beratung-und-Kontakt/beratung-und-kontakt_node.html" TargetMode="External"/><Relationship Id="rId1" Type="http://schemas.openxmlformats.org/officeDocument/2006/relationships/slideLayout" Target="../slideLayouts/slideLayout1.xml"/><Relationship Id="rId6" Type="http://schemas.openxmlformats.org/officeDocument/2006/relationships/hyperlink" Target="https://www.betanet.de/erwerbsminderungsrente.html" TargetMode="External"/><Relationship Id="rId11" Type="http://schemas.openxmlformats.org/officeDocument/2006/relationships/hyperlink" Target="https://www.deutsche-rentenversicherung.de/SharedDocs/Downloads/DE/Broschueren/national/erwerbsminderungsrente_das_netz_fuer_alle_faelle.html" TargetMode="External"/><Relationship Id="rId5" Type="http://schemas.openxmlformats.org/officeDocument/2006/relationships/hyperlink" Target="http://www.deutsche-krebsstiftung.de/leben_mit_krebs/erwerbsminderungsrente-nach-krebs-wenn-das-geld-nicht-reicht/" TargetMode="External"/><Relationship Id="rId10" Type="http://schemas.openxmlformats.org/officeDocument/2006/relationships/hyperlink" Target="https://www.deutsche-rentenversicherung.de/SharedDocs/Downloads/DE/Broschueren/national/erwerbsminderungsrentner_hinzuverdienen.html" TargetMode="External"/><Relationship Id="rId4" Type="http://schemas.openxmlformats.org/officeDocument/2006/relationships/hyperlink" Target="https://www.krebsinformationsdienst.de/fachkreise/nachrichten/2020/fk08-erwerbsminderungsrente-fatigue-krebs.php" TargetMode="External"/><Relationship Id="rId9" Type="http://schemas.openxmlformats.org/officeDocument/2006/relationships/hyperlink" Target="https://www.deutsche-rentenversicherung.de/DRV/DE/Rente/Allgemeine-Informationen/Rentenarten-und-Leistungen/Erwerbsminderungsrente/erwerbsminderungsrente_node.html" TargetMode="External"/></Relationships>
</file>

<file path=ppt/slides/_rels/slide97.xml.rels><?xml version="1.0" encoding="UTF-8" standalone="yes"?>
<Relationships xmlns="http://schemas.openxmlformats.org/package/2006/relationships"><Relationship Id="rId8" Type="http://schemas.openxmlformats.org/officeDocument/2006/relationships/hyperlink" Target="https://www.vdk.de/deutschland/pages/themen/pflege/74125/pflegebeduerftig_tipps_pflegebegutachtung_pflegegradrechner" TargetMode="External"/><Relationship Id="rId13" Type="http://schemas.openxmlformats.org/officeDocument/2006/relationships/hyperlink" Target="https://www.verbraucherzentrale.de/wissen/gesundheit-pflege/pflegeantrag-und-leistungen/pflegegrad-beantragen-so-gehts-13413" TargetMode="External"/><Relationship Id="rId18" Type="http://schemas.openxmlformats.org/officeDocument/2006/relationships/hyperlink" Target="https://www.verbraucherzentrale.de/wissen/gesundheit-pflege/pflege-zu-hause/tages-und-nachtpflege-eine-stuetze-fuer-die-pflege-zuhause-13297" TargetMode="External"/><Relationship Id="rId3" Type="http://schemas.openxmlformats.org/officeDocument/2006/relationships/hyperlink" Target="https://www.bundesgesundheitsministerium.de/service/publikationen/details/ratgeber-pflege.html" TargetMode="External"/><Relationship Id="rId21" Type="http://schemas.openxmlformats.org/officeDocument/2006/relationships/hyperlink" Target="https://www.verbraucherzentrale.de/wissen/gesundheit-pflege/pflege-im-heim" TargetMode="External"/><Relationship Id="rId7" Type="http://schemas.openxmlformats.org/officeDocument/2006/relationships/hyperlink" Target="https://www.vdk.de/deutschland/downloadmime/3589/VdK_Broschuere_Pflegebeduerftig_Pflegebegutachtung_2017.pdf" TargetMode="External"/><Relationship Id="rId12" Type="http://schemas.openxmlformats.org/officeDocument/2006/relationships/hyperlink" Target="https://www.verbraucherzentrale.de/wissen/gesundheit-pflege/pflegeantrag-und-leistungen/diese-leistungen-koennen-sie-fuer-die-pflege-beantragen-13424" TargetMode="External"/><Relationship Id="rId17" Type="http://schemas.openxmlformats.org/officeDocument/2006/relationships/hyperlink" Target="https://www.verbraucherzentrale.de/wissen/gesundheit-pflege/alles-fuer-pflegende-angehoerige" TargetMode="External"/><Relationship Id="rId2" Type="http://schemas.openxmlformats.org/officeDocument/2006/relationships/hyperlink" Target="https://www.deutsche-rentenversicherung.de/DRV/DE/Beratung-und-Kontakt/beratung-und-kontakt_node.html" TargetMode="External"/><Relationship Id="rId16" Type="http://schemas.openxmlformats.org/officeDocument/2006/relationships/hyperlink" Target="https://www.verbraucherzentrale.de/wissen/gesundheit-pflege/pflegeantrag-und-leistungen/pflegegrad-abgelehnt-so-wehren-sie-sich-mit-widerspruch-und-klage-11547" TargetMode="External"/><Relationship Id="rId20" Type="http://schemas.openxmlformats.org/officeDocument/2006/relationships/hyperlink" Target="https://www.verbraucherzentrale.de/wissen/gesundheit-pflege/pflege-zu-hause/ambulanter-pflegedienst-checkliste-fuer-die-auswahl-10748" TargetMode="External"/><Relationship Id="rId1" Type="http://schemas.openxmlformats.org/officeDocument/2006/relationships/slideLayout" Target="../slideLayouts/slideLayout1.xml"/><Relationship Id="rId6" Type="http://schemas.openxmlformats.org/officeDocument/2006/relationships/hyperlink" Target="https://www.betanet.de/files/pdf/ratgeber-pflegecheck.pdf" TargetMode="External"/><Relationship Id="rId11" Type="http://schemas.openxmlformats.org/officeDocument/2006/relationships/hyperlink" Target="https://www.verbraucherzentrale.de/wissen/gesundheit-pflege/pflegeantrag-und-leistungen" TargetMode="External"/><Relationship Id="rId5" Type="http://schemas.openxmlformats.org/officeDocument/2006/relationships/hyperlink" Target="https://www.bundesgesundheitsministerium.de/pflegegrade.html" TargetMode="External"/><Relationship Id="rId15" Type="http://schemas.openxmlformats.org/officeDocument/2006/relationships/hyperlink" Target="https://www.verbraucherzentrale.de/wissen/gesundheit-pflege/pflegeantrag-und-leistungen/begutachtung-durch-den-mdk-so-koennen-sie-sich-vorbereiten-13414" TargetMode="External"/><Relationship Id="rId10" Type="http://schemas.openxmlformats.org/officeDocument/2006/relationships/hyperlink" Target="https://www.verbraucherzentrale.de/wissen/gesundheit-pflege/alles-fuer-pflegende-angehoerige/pflegende-angehoerige-unterstuetzung-durch-beratung-und-anleitung-43190" TargetMode="External"/><Relationship Id="rId19" Type="http://schemas.openxmlformats.org/officeDocument/2006/relationships/hyperlink" Target="https://www.verbraucherzentrale.de/wissen/gesundheit-pflege/krankenversicherung/haeusliche-pflege-und-haushaltshilfe-von-der-krankenkasse-bezahlen-lassen-11554" TargetMode="External"/><Relationship Id="rId4" Type="http://schemas.openxmlformats.org/officeDocument/2006/relationships/hyperlink" Target="https://www.bundesgesundheitsministerium.de/themen/pflege/online-ratgeber-pflege.html" TargetMode="External"/><Relationship Id="rId9" Type="http://schemas.openxmlformats.org/officeDocument/2006/relationships/hyperlink" Target="https://www.vdk.de/deutschland/downloadmime/3526/Merkblatt-Tipps-fuer-die-MDK-Begutachtung-Sozialverband-VdK-Deutschland.pdf" TargetMode="External"/><Relationship Id="rId14" Type="http://schemas.openxmlformats.org/officeDocument/2006/relationships/hyperlink" Target="https://www.verbraucherzentrale.de/wissen/gesundheit-pflege/pflegeantrag-und-leistungen/was-pflegegrade-bedeuten-und-wie-die-einstufung-funktioniert-13318" TargetMode="External"/><Relationship Id="rId22" Type="http://schemas.openxmlformats.org/officeDocument/2006/relationships/hyperlink" Target="https://www.verbraucherzentrale.de/wissen/gesundheit-pflege/pflege-in-wohngemeinschaften" TargetMode="External"/></Relationships>
</file>

<file path=ppt/slides/_rels/slide98.xml.rels><?xml version="1.0" encoding="UTF-8" standalone="yes"?>
<Relationships xmlns="http://schemas.openxmlformats.org/package/2006/relationships"><Relationship Id="rId8" Type="http://schemas.openxmlformats.org/officeDocument/2006/relationships/hyperlink" Target="https://www.ccc-netzwerk.de/netzwerk-sops/palliative-netzwerk-sops.html" TargetMode="External"/><Relationship Id="rId13" Type="http://schemas.openxmlformats.org/officeDocument/2006/relationships/hyperlink" Target="http://www.ccc-netzwerk.de/fileadmin/Inhalte/Bilder_und_pdf/Arbeitsgruppen/Palliativmedizin/SOP_Inappetenz_und_Kachexie.pdf" TargetMode="External"/><Relationship Id="rId18" Type="http://schemas.openxmlformats.org/officeDocument/2006/relationships/hyperlink" Target="http://www.ccc-netzwerk.de/fileadmin/Inhalte/Bilder_und_pdf/Arbeitsgruppen/Palliativmedizin/SOP_Palliative_Sedierung.pdf" TargetMode="External"/><Relationship Id="rId3" Type="http://schemas.openxmlformats.org/officeDocument/2006/relationships/hyperlink" Target="https://www.leitlinienprogramm-onkologie.de/patientenleitlinien/palliativmedizin/" TargetMode="External"/><Relationship Id="rId7" Type="http://schemas.openxmlformats.org/officeDocument/2006/relationships/hyperlink" Target="https://www.bayerische-krebsgesellschaft.de/uploads/tx_ttproducts/datasheet/Broschuere_Geriatrische-Onkologie_2016_web.pdf" TargetMode="External"/><Relationship Id="rId12" Type="http://schemas.openxmlformats.org/officeDocument/2006/relationships/hyperlink" Target="http://www.ccc-netzwerk.de/fileadmin/Inhalte/Bilder_und_pdf/Arbeitsgruppen/Palliativmedizin/SOP_Schmerztherapie.pdf" TargetMode="External"/><Relationship Id="rId17" Type="http://schemas.openxmlformats.org/officeDocument/2006/relationships/hyperlink" Target="http://www.ccc-netzwerk.de/fileadmin/Inhalte/Bilder_und_pdf/Arbeitsgruppen/Palliativmedizin/SOP_Atemnot_bei_erw.Palliativpatienten_2.0.pdf" TargetMode="External"/><Relationship Id="rId2" Type="http://schemas.openxmlformats.org/officeDocument/2006/relationships/hyperlink" Target="https://www.wegweiser-hospiz-palliativmedizin.de/de" TargetMode="External"/><Relationship Id="rId16" Type="http://schemas.openxmlformats.org/officeDocument/2006/relationships/hyperlink" Target="http://www.ccc-netzwerk.de/fileadmin/Inhalte/Bilder_und_pdf/Arbeitsgruppen/Palliativmedizin/SOP_Atemnot.pdf" TargetMode="External"/><Relationship Id="rId20" Type="http://schemas.openxmlformats.org/officeDocument/2006/relationships/hyperlink" Target="http://www.ccc-netzwerk.de/fileadmin/Inhalte/Bilder_und_pdf/Arbeitsgruppen/Palliativmedizin/SOP_Behandlung_in_Sterbephase.pdf" TargetMode="External"/><Relationship Id="rId1" Type="http://schemas.openxmlformats.org/officeDocument/2006/relationships/slideLayout" Target="../slideLayouts/slideLayout1.xml"/><Relationship Id="rId6" Type="http://schemas.openxmlformats.org/officeDocument/2006/relationships/hyperlink" Target="https://www.bayerische-krebsgesellschaft.de/uploads/tx_ttproducts/datasheet/Broschuere_Nebenwirkungen_2019_FINAL_red.pdf" TargetMode="External"/><Relationship Id="rId11" Type="http://schemas.openxmlformats.org/officeDocument/2006/relationships/hyperlink" Target="http://www.ccc-netzwerk.de/fileadmin/Inhalte/Bilder_und_pdf/Arbeitsgruppen/Palliativmedizin/SOP_Fatigue.pdf" TargetMode="External"/><Relationship Id="rId5" Type="http://schemas.openxmlformats.org/officeDocument/2006/relationships/hyperlink" Target="https://www.bayerische-krebsgesellschaft.de/uploads/tx_ttproducts/datasheet/BKG_Broschuere-Fatigue_2018_final_web.pdf" TargetMode="External"/><Relationship Id="rId15" Type="http://schemas.openxmlformats.org/officeDocument/2006/relationships/hyperlink" Target="http://www.ccc-netzwerk.de/fileadmin/Inhalte/Bilder_und_pdf/Arbeitsgruppen/Palliativmedizin/SOP_Akuter_Verwirrtheitszustand.pdf" TargetMode="External"/><Relationship Id="rId10" Type="http://schemas.openxmlformats.org/officeDocument/2006/relationships/hyperlink" Target="http://www.ccc-netzwerk.de/fileadmin/Inhalte/Bilder_und_pdf/Arbeitsgruppen/Palliativmedizin/SOP_Depression_und_Angst.pdf" TargetMode="External"/><Relationship Id="rId19" Type="http://schemas.openxmlformats.org/officeDocument/2006/relationships/hyperlink" Target="http://www.ccc-netzwerk.de/fileadmin/Inhalte/Bilder_und_pdf/Arbeitsgruppen/Palliativmedizin/SOP_Palliative_Sedierung_2.0.pdf" TargetMode="External"/><Relationship Id="rId4" Type="http://schemas.openxmlformats.org/officeDocument/2006/relationships/hyperlink" Target="https://www.leitlinienprogramm-onkologie.de/leitlinien/palliativmedizin/" TargetMode="External"/><Relationship Id="rId9" Type="http://schemas.openxmlformats.org/officeDocument/2006/relationships/hyperlink" Target="http://www.ccc-netzwerk.de/fileadmin/Inhalte/Bilder_und_pdf/Arbeitsgruppen/Palliativmedizin/SOP_Aufnahmekriterien_auf_die_Palliativstation.pdf" TargetMode="External"/><Relationship Id="rId14" Type="http://schemas.openxmlformats.org/officeDocument/2006/relationships/hyperlink" Target="http://www.ccc-netzwerk.de/fileadmin/Inhalte/Bilder_und_pdf/Arbeitsgruppen/Palliativmedizin/SOP_Kachexie_2.0.pdf" TargetMode="External"/></Relationships>
</file>

<file path=ppt/slides/_rels/slide99.xml.rels><?xml version="1.0" encoding="UTF-8" standalone="yes"?>
<Relationships xmlns="http://schemas.openxmlformats.org/package/2006/relationships"><Relationship Id="rId2" Type="http://schemas.openxmlformats.org/officeDocument/2006/relationships/hyperlink" Target="https://www.aerzteblatt.de/archiv/224920/Spezialisierte-ambulante-Palliativversorgung"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Bild 6" descr="Metastasiertes Prostatakarzinom (mPC)&#10;">
            <a:extLst>
              <a:ext uri="{FF2B5EF4-FFF2-40B4-BE49-F238E27FC236}">
                <a16:creationId xmlns:a16="http://schemas.microsoft.com/office/drawing/2014/main" id="{6DF36E0F-2167-9372-C986-816606D85E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265" t="9091" r="3502" b="-1"/>
          <a:stretch/>
        </p:blipFill>
        <p:spPr>
          <a:xfrm>
            <a:off x="0" y="0"/>
            <a:ext cx="12191980" cy="6857990"/>
          </a:xfrm>
          <a:prstGeom prst="rect">
            <a:avLst/>
          </a:prstGeom>
        </p:spPr>
      </p:pic>
      <p:sp>
        <p:nvSpPr>
          <p:cNvPr id="2" name="Ellipse 1">
            <a:hlinkClick r:id="rId4" action="ppaction://hlinksldjump"/>
            <a:extLst>
              <a:ext uri="{FF2B5EF4-FFF2-40B4-BE49-F238E27FC236}">
                <a16:creationId xmlns:a16="http://schemas.microsoft.com/office/drawing/2014/main" id="{EC7C53C9-7811-62EF-2B23-5029ED48A75F}"/>
              </a:ext>
            </a:extLst>
          </p:cNvPr>
          <p:cNvSpPr/>
          <p:nvPr/>
        </p:nvSpPr>
        <p:spPr>
          <a:xfrm>
            <a:off x="4296000" y="2293225"/>
            <a:ext cx="3600000" cy="360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2000" dirty="0">
              <a:latin typeface="Arial Black" panose="020B0A04020102020204" pitchFamily="34" charset="0"/>
              <a:cs typeface="Arial" panose="020B0604020202020204" pitchFamily="34" charset="0"/>
            </a:endParaRPr>
          </a:p>
          <a:p>
            <a:pPr algn="ctr"/>
            <a:r>
              <a:rPr lang="de-DE" sz="2000" dirty="0">
                <a:latin typeface="Arial Black" panose="020B0A04020102020204" pitchFamily="34" charset="0"/>
                <a:cs typeface="Arial" panose="020B0604020202020204" pitchFamily="34" charset="0"/>
              </a:rPr>
              <a:t>Metastasiertes Prostatakarzinom (mPC)</a:t>
            </a:r>
          </a:p>
          <a:p>
            <a:pPr algn="ctr"/>
            <a:endParaRPr lang="de-DE" sz="1000" dirty="0">
              <a:latin typeface="Arial Black" panose="020B0A04020102020204" pitchFamily="34" charset="0"/>
              <a:cs typeface="Arial" panose="020B0604020202020204" pitchFamily="34" charset="0"/>
            </a:endParaRPr>
          </a:p>
          <a:p>
            <a:pPr algn="ctr"/>
            <a:endParaRPr lang="de-DE" sz="1000" dirty="0">
              <a:latin typeface="Arial Black" panose="020B0A04020102020204" pitchFamily="34" charset="0"/>
              <a:cs typeface="Arial" panose="020B0604020202020204" pitchFamily="34" charset="0"/>
            </a:endParaRPr>
          </a:p>
          <a:p>
            <a:pPr algn="ctr"/>
            <a:r>
              <a:rPr lang="de-DE" sz="1000" dirty="0">
                <a:latin typeface="Arial Black" panose="020B0A04020102020204" pitchFamily="34" charset="0"/>
                <a:cs typeface="Arial" panose="020B0604020202020204" pitchFamily="34" charset="0"/>
              </a:rPr>
              <a:t>27. Juli 2023</a:t>
            </a:r>
          </a:p>
        </p:txBody>
      </p:sp>
      <p:sp>
        <p:nvSpPr>
          <p:cNvPr id="3" name="Textfeld 2">
            <a:hlinkClick r:id="rId4" action="ppaction://hlinksldjump"/>
            <a:extLst>
              <a:ext uri="{FF2B5EF4-FFF2-40B4-BE49-F238E27FC236}">
                <a16:creationId xmlns:a16="http://schemas.microsoft.com/office/drawing/2014/main" id="{2231D780-BE65-622E-53E5-AE16FF82D6B1}"/>
              </a:ext>
            </a:extLst>
          </p:cNvPr>
          <p:cNvSpPr txBox="1"/>
          <p:nvPr/>
        </p:nvSpPr>
        <p:spPr>
          <a:xfrm>
            <a:off x="0" y="687746"/>
            <a:ext cx="12192000" cy="1446550"/>
          </a:xfrm>
          <a:prstGeom prst="rect">
            <a:avLst/>
          </a:prstGeom>
          <a:noFill/>
        </p:spPr>
        <p:txBody>
          <a:bodyPr wrap="square">
            <a:spAutoFit/>
          </a:bodyPr>
          <a:lstStyle/>
          <a:p>
            <a:pPr algn="ctr"/>
            <a:r>
              <a:rPr lang="de-DE" sz="4400" dirty="0">
                <a:solidFill>
                  <a:schemeClr val="bg1"/>
                </a:solidFill>
                <a:latin typeface="Arial Black" panose="020B0A04020102020204" pitchFamily="34" charset="0"/>
                <a:cs typeface="Arial" panose="020B0604020202020204" pitchFamily="34" charset="0"/>
              </a:rPr>
              <a:t>Aktuelle</a:t>
            </a:r>
          </a:p>
          <a:p>
            <a:pPr algn="ctr"/>
            <a:r>
              <a:rPr lang="de-DE" sz="4400" dirty="0">
                <a:solidFill>
                  <a:schemeClr val="bg1"/>
                </a:solidFill>
                <a:latin typeface="Arial Black" panose="020B0A04020102020204" pitchFamily="34" charset="0"/>
                <a:cs typeface="Arial" panose="020B0604020202020204" pitchFamily="34" charset="0"/>
              </a:rPr>
              <a:t>Therapieoptionen</a:t>
            </a:r>
          </a:p>
        </p:txBody>
      </p:sp>
      <p:sp>
        <p:nvSpPr>
          <p:cNvPr id="4" name="Textfeld 3">
            <a:extLst>
              <a:ext uri="{FF2B5EF4-FFF2-40B4-BE49-F238E27FC236}">
                <a16:creationId xmlns:a16="http://schemas.microsoft.com/office/drawing/2014/main" id="{FC8D214E-92F6-8433-82D5-DB03EEDD84A9}"/>
              </a:ext>
            </a:extLst>
          </p:cNvPr>
          <p:cNvSpPr txBox="1"/>
          <p:nvPr/>
        </p:nvSpPr>
        <p:spPr>
          <a:xfrm>
            <a:off x="77755" y="6170254"/>
            <a:ext cx="12192000" cy="276999"/>
          </a:xfrm>
          <a:prstGeom prst="rect">
            <a:avLst/>
          </a:prstGeom>
          <a:noFill/>
        </p:spPr>
        <p:txBody>
          <a:bodyPr wrap="square">
            <a:spAutoFit/>
          </a:bodyPr>
          <a:lstStyle/>
          <a:p>
            <a:pPr algn="ctr"/>
            <a:r>
              <a:rPr lang="de-DE" sz="1200" dirty="0">
                <a:solidFill>
                  <a:schemeClr val="bg1"/>
                </a:solidFill>
                <a:latin typeface="Arial Black" panose="020B0A04020102020204" pitchFamily="34" charset="0"/>
              </a:rPr>
              <a:t>Achtung: Nicht alle Therapien sind für alle Patienten geeignet bzw. zugelassen</a:t>
            </a:r>
          </a:p>
        </p:txBody>
      </p:sp>
    </p:spTree>
    <p:extLst>
      <p:ext uri="{BB962C8B-B14F-4D97-AF65-F5344CB8AC3E}">
        <p14:creationId xmlns:p14="http://schemas.microsoft.com/office/powerpoint/2010/main" val="265023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7B9794F-0751-C1C5-47F3-9CD1888C9AAD}"/>
              </a:ext>
            </a:extLst>
          </p:cNvPr>
          <p:cNvSpPr txBox="1"/>
          <p:nvPr/>
        </p:nvSpPr>
        <p:spPr>
          <a:xfrm>
            <a:off x="5920583" y="184083"/>
            <a:ext cx="5400000"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885533DD-DA8B-9F33-CB99-FD407432BCF5}"/>
              </a:ext>
            </a:extLst>
          </p:cNvPr>
          <p:cNvSpPr txBox="1"/>
          <p:nvPr/>
        </p:nvSpPr>
        <p:spPr>
          <a:xfrm>
            <a:off x="428625" y="707958"/>
            <a:ext cx="5311174" cy="2831544"/>
          </a:xfrm>
          <a:prstGeom prst="rect">
            <a:avLst/>
          </a:prstGeom>
          <a:noFill/>
        </p:spPr>
        <p:txBody>
          <a:bodyPr wrap="square" rtlCol="0">
            <a:spAutoFit/>
          </a:bodyPr>
          <a:lstStyle/>
          <a:p>
            <a:pPr>
              <a:tabLst>
                <a:tab pos="1260475" algn="l"/>
              </a:tabLst>
            </a:pPr>
            <a:r>
              <a:rPr lang="de-DE" sz="900" dirty="0">
                <a:solidFill>
                  <a:schemeClr val="accent1">
                    <a:lumMod val="75000"/>
                  </a:schemeClr>
                </a:solidFill>
              </a:rPr>
              <a:t>14.09.2022</a:t>
            </a:r>
            <a:br>
              <a:rPr lang="de-DE" sz="900" dirty="0">
                <a:solidFill>
                  <a:schemeClr val="accent1">
                    <a:lumMod val="75000"/>
                  </a:schemeClr>
                </a:solidFill>
              </a:rPr>
            </a:br>
            <a:r>
              <a:rPr lang="de-DE" sz="900" dirty="0">
                <a:solidFill>
                  <a:schemeClr val="accent1">
                    <a:lumMod val="75000"/>
                  </a:schemeClr>
                </a:solidFill>
              </a:rPr>
              <a:t>MedMedia | ESMO 2022</a:t>
            </a:r>
            <a:br>
              <a:rPr lang="de-DE" sz="900" dirty="0">
                <a:solidFill>
                  <a:schemeClr val="accent1">
                    <a:lumMod val="75000"/>
                  </a:schemeClr>
                </a:solidFill>
              </a:rPr>
            </a:br>
            <a:r>
              <a:rPr lang="de-DE" sz="900" dirty="0">
                <a:solidFill>
                  <a:schemeClr val="accent1">
                    <a:lumMod val="75000"/>
                  </a:schemeClr>
                </a:solidFill>
              </a:rPr>
              <a:t>Mag. Dr. Florian Berndl</a:t>
            </a:r>
            <a:br>
              <a:rPr lang="de-DE" sz="1200" dirty="0">
                <a:solidFill>
                  <a:schemeClr val="accent1">
                    <a:lumMod val="75000"/>
                  </a:schemeClr>
                </a:solidFill>
              </a:rPr>
            </a:br>
            <a:r>
              <a:rPr lang="de-DE" sz="1200" b="1" dirty="0">
                <a:solidFill>
                  <a:schemeClr val="accent1">
                    <a:lumMod val="75000"/>
                  </a:schemeClr>
                </a:solidFill>
              </a:rPr>
              <a:t>Phase-III-Studie CABASTY</a:t>
            </a:r>
            <a:br>
              <a:rPr lang="de-DE" sz="1200" b="1" dirty="0">
                <a:solidFill>
                  <a:schemeClr val="accent1">
                    <a:lumMod val="75000"/>
                  </a:schemeClr>
                </a:solidFill>
              </a:rPr>
            </a:br>
            <a:r>
              <a:rPr lang="de-DE" sz="1600" b="1" dirty="0">
                <a:solidFill>
                  <a:schemeClr val="accent1">
                    <a:lumMod val="75000"/>
                  </a:schemeClr>
                </a:solidFill>
              </a:rPr>
              <a:t>Cabazitaxel alle 2 Wochen vs. alle 3 Wochen</a:t>
            </a:r>
            <a:br>
              <a:rPr lang="de-DE" sz="1200" b="1" dirty="0">
                <a:solidFill>
                  <a:schemeClr val="accent1">
                    <a:lumMod val="75000"/>
                  </a:schemeClr>
                </a:solidFill>
              </a:rPr>
            </a:br>
            <a:r>
              <a:rPr lang="de-DE" sz="1200" b="1" dirty="0">
                <a:solidFill>
                  <a:schemeClr val="accent1">
                    <a:lumMod val="75000"/>
                  </a:schemeClr>
                </a:solidFill>
              </a:rPr>
              <a:t>bei älteren Patienten mit mCRPC</a:t>
            </a:r>
            <a:br>
              <a:rPr lang="de-DE" sz="1200" dirty="0">
                <a:solidFill>
                  <a:schemeClr val="accent1">
                    <a:lumMod val="75000"/>
                  </a:schemeClr>
                </a:solidFill>
              </a:rPr>
            </a:br>
            <a:r>
              <a:rPr lang="de-DE" sz="800" dirty="0">
                <a:solidFill>
                  <a:schemeClr val="accent1">
                    <a:lumMod val="75000"/>
                  </a:schemeClr>
                </a:solidFill>
                <a:hlinkClick r:id="rId2">
                  <a:extLst>
                    <a:ext uri="{A12FA001-AC4F-418D-AE19-62706E023703}">
                      <ahyp:hlinkClr xmlns:ahyp="http://schemas.microsoft.com/office/drawing/2018/hyperlinkcolor" val="tx"/>
                    </a:ext>
                  </a:extLst>
                </a:hlinkClick>
              </a:rPr>
              <a:t>www.medmedia.at/congress-x-press/esmo-uro/phase-iii-studie-cabasty-cabazitaxel-alle-2-wochen-vs-alle-3-wochen-bei-aelteren-patienten-mit-metastasiertem-kastrationsresistentem-prostatakarzinom-mcrpc/</a:t>
            </a:r>
            <a:endParaRPr lang="de-DE" sz="800" b="1" dirty="0">
              <a:solidFill>
                <a:schemeClr val="accent1">
                  <a:lumMod val="75000"/>
                </a:schemeClr>
              </a:solidFill>
              <a:ea typeface="Calibri" panose="020F0502020204030204" pitchFamily="34" charset="0"/>
              <a:cs typeface="Times New Roman" panose="02020603050405020304" pitchFamily="18" charset="0"/>
            </a:endParaRPr>
          </a:p>
          <a:p>
            <a:endParaRPr lang="de-DE" sz="900" dirty="0"/>
          </a:p>
          <a:p>
            <a:endParaRPr lang="de-DE" sz="900" dirty="0">
              <a:solidFill>
                <a:schemeClr val="accent1">
                  <a:lumMod val="50000"/>
                </a:schemeClr>
              </a:solidFill>
            </a:endParaRPr>
          </a:p>
          <a:p>
            <a:r>
              <a:rPr lang="de-DE" sz="900" dirty="0">
                <a:solidFill>
                  <a:schemeClr val="accent1">
                    <a:lumMod val="75000"/>
                  </a:schemeClr>
                </a:solidFill>
              </a:rPr>
              <a:t>09.09.2019</a:t>
            </a:r>
          </a:p>
          <a:p>
            <a:r>
              <a:rPr lang="de-DE" sz="900" dirty="0" err="1">
                <a:solidFill>
                  <a:schemeClr val="accent1">
                    <a:lumMod val="75000"/>
                  </a:schemeClr>
                </a:solidFill>
              </a:rPr>
              <a:t>univadis</a:t>
            </a:r>
            <a:endParaRPr lang="de-DE" sz="900" dirty="0">
              <a:solidFill>
                <a:schemeClr val="accent1">
                  <a:lumMod val="75000"/>
                </a:schemeClr>
              </a:solidFill>
            </a:endParaRPr>
          </a:p>
          <a:p>
            <a:r>
              <a:rPr lang="de-DE" sz="1600" b="1" dirty="0">
                <a:solidFill>
                  <a:schemeClr val="accent1">
                    <a:lumMod val="75000"/>
                  </a:schemeClr>
                </a:solidFill>
              </a:rPr>
              <a:t>Der Zusatz von Carboplatin zu Cabazitaxel verlängert das PFS bei einer aggressiven Variante (AVPC) des CRPC</a:t>
            </a:r>
          </a:p>
          <a:p>
            <a:r>
              <a:rPr lang="de-DE" sz="900" b="1" dirty="0">
                <a:solidFill>
                  <a:schemeClr val="accent1">
                    <a:lumMod val="75000"/>
                  </a:schemeClr>
                </a:solidFill>
              </a:rPr>
              <a:t>(AVPC = Defekte in ≥2 von TP53, RB1 und PTEN.)</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https://www.univadis.de/viewarticle/der-zusatz-von-carboplatin-zu-cabazitaxel-verlangert-das-pfs-bei-einer-aggressiven-variante-des-crpc-691789</a:t>
            </a:r>
            <a:endParaRPr lang="de-DE" sz="900" dirty="0">
              <a:solidFill>
                <a:schemeClr val="accent1">
                  <a:lumMod val="75000"/>
                </a:schemeClr>
              </a:solidFill>
            </a:endParaRPr>
          </a:p>
        </p:txBody>
      </p:sp>
      <p:sp>
        <p:nvSpPr>
          <p:cNvPr id="4" name="Textfeld 3">
            <a:extLst>
              <a:ext uri="{FF2B5EF4-FFF2-40B4-BE49-F238E27FC236}">
                <a16:creationId xmlns:a16="http://schemas.microsoft.com/office/drawing/2014/main" id="{E36EC664-1B87-F08B-EA49-4D62EF5AB998}"/>
              </a:ext>
            </a:extLst>
          </p:cNvPr>
          <p:cNvSpPr txBox="1"/>
          <p:nvPr/>
        </p:nvSpPr>
        <p:spPr>
          <a:xfrm>
            <a:off x="6009409" y="707958"/>
            <a:ext cx="5311174" cy="1631216"/>
          </a:xfrm>
          <a:prstGeom prst="rect">
            <a:avLst/>
          </a:prstGeom>
          <a:noFill/>
        </p:spPr>
        <p:txBody>
          <a:bodyPr wrap="square" rtlCol="0">
            <a:spAutoFit/>
          </a:bodyPr>
          <a:lstStyle/>
          <a:p>
            <a:pPr>
              <a:tabLst>
                <a:tab pos="1260475" algn="l"/>
              </a:tabLst>
            </a:pPr>
            <a:r>
              <a:rPr lang="de-DE" sz="900" dirty="0">
                <a:solidFill>
                  <a:srgbClr val="C00000"/>
                </a:solidFill>
              </a:rPr>
              <a:t>14.12.2022</a:t>
            </a:r>
          </a:p>
          <a:p>
            <a:pPr>
              <a:tabLst>
                <a:tab pos="1260475" algn="l"/>
              </a:tabLst>
            </a:pPr>
            <a:r>
              <a:rPr lang="de-DE" sz="900" dirty="0">
                <a:solidFill>
                  <a:srgbClr val="C00000"/>
                </a:solidFill>
              </a:rPr>
              <a:t>Biermann Medizin</a:t>
            </a:r>
            <a:br>
              <a:rPr lang="de-DE" sz="900" dirty="0">
                <a:solidFill>
                  <a:srgbClr val="C00000"/>
                </a:solidFill>
              </a:rPr>
            </a:br>
            <a:r>
              <a:rPr lang="de-DE" sz="1600" b="1" dirty="0">
                <a:solidFill>
                  <a:srgbClr val="C00000"/>
                </a:solidFill>
              </a:rPr>
              <a:t>Molekulare mCRPC-Subtypen</a:t>
            </a:r>
          </a:p>
          <a:p>
            <a:pPr>
              <a:tabLst>
                <a:tab pos="1260475" algn="l"/>
              </a:tabLst>
            </a:pPr>
            <a:r>
              <a:rPr lang="de-DE" sz="1200" b="1" dirty="0">
                <a:solidFill>
                  <a:srgbClr val="C00000"/>
                </a:solidFill>
              </a:rPr>
              <a:t>zeigen Assoziation mit unterschiedlichen </a:t>
            </a:r>
            <a:r>
              <a:rPr lang="de-DE" sz="1200" b="1" dirty="0" err="1">
                <a:solidFill>
                  <a:srgbClr val="C00000"/>
                </a:solidFill>
              </a:rPr>
              <a:t>Therapieerergebnissen</a:t>
            </a:r>
            <a:br>
              <a:rPr lang="de-DE" sz="900" dirty="0">
                <a:solidFill>
                  <a:srgbClr val="C00000"/>
                </a:solidFill>
              </a:rPr>
            </a:br>
            <a:r>
              <a:rPr lang="de-DE" sz="1200" b="1" dirty="0" err="1">
                <a:solidFill>
                  <a:srgbClr val="C00000"/>
                </a:solidFill>
              </a:rPr>
              <a:t>luminal</a:t>
            </a:r>
            <a:r>
              <a:rPr lang="de-DE" sz="1200" b="1" dirty="0">
                <a:solidFill>
                  <a:srgbClr val="C00000"/>
                </a:solidFill>
              </a:rPr>
              <a:t> A (</a:t>
            </a:r>
            <a:r>
              <a:rPr lang="de-DE" sz="1200" b="1" dirty="0" err="1">
                <a:solidFill>
                  <a:srgbClr val="C00000"/>
                </a:solidFill>
              </a:rPr>
              <a:t>LumA</a:t>
            </a:r>
            <a:r>
              <a:rPr lang="de-DE" sz="1200" b="1" dirty="0">
                <a:solidFill>
                  <a:srgbClr val="C00000"/>
                </a:solidFill>
              </a:rPr>
              <a:t>, 42%), </a:t>
            </a:r>
          </a:p>
          <a:p>
            <a:pPr>
              <a:tabLst>
                <a:tab pos="1260475" algn="l"/>
              </a:tabLst>
            </a:pPr>
            <a:r>
              <a:rPr lang="de-DE" sz="1200" b="1" dirty="0" err="1">
                <a:solidFill>
                  <a:srgbClr val="C00000"/>
                </a:solidFill>
              </a:rPr>
              <a:t>luminal</a:t>
            </a:r>
            <a:r>
              <a:rPr lang="de-DE" sz="1200" b="1" dirty="0">
                <a:solidFill>
                  <a:srgbClr val="C00000"/>
                </a:solidFill>
              </a:rPr>
              <a:t> B (</a:t>
            </a:r>
            <a:r>
              <a:rPr lang="de-DE" sz="1200" b="1" dirty="0" err="1">
                <a:solidFill>
                  <a:srgbClr val="C00000"/>
                </a:solidFill>
              </a:rPr>
              <a:t>LumB</a:t>
            </a:r>
            <a:r>
              <a:rPr lang="de-DE" sz="1200" b="1" dirty="0">
                <a:solidFill>
                  <a:srgbClr val="C00000"/>
                </a:solidFill>
              </a:rPr>
              <a:t>, 24%) </a:t>
            </a:r>
          </a:p>
          <a:p>
            <a:pPr>
              <a:tabLst>
                <a:tab pos="1260475" algn="l"/>
              </a:tabLst>
            </a:pPr>
            <a:r>
              <a:rPr lang="de-DE" sz="1200" b="1" dirty="0">
                <a:solidFill>
                  <a:srgbClr val="C00000"/>
                </a:solidFill>
              </a:rPr>
              <a:t>basal (34%)</a:t>
            </a:r>
            <a:br>
              <a:rPr lang="de-DE" sz="900"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biermann-medizin.de/molekulare-mcrpc-subtypen-zeigen-assoziation-mit-unterschiedlichen-therapieerergebnissen/</a:t>
            </a:r>
            <a:endParaRPr lang="de-DE" sz="900" dirty="0">
              <a:solidFill>
                <a:srgbClr val="C00000"/>
              </a:solidFill>
            </a:endParaRPr>
          </a:p>
        </p:txBody>
      </p:sp>
    </p:spTree>
    <p:extLst>
      <p:ext uri="{BB962C8B-B14F-4D97-AF65-F5344CB8AC3E}">
        <p14:creationId xmlns:p14="http://schemas.microsoft.com/office/powerpoint/2010/main" val="351212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92D0FD8-B582-D455-9C65-F3CBF2902E56}"/>
              </a:ext>
            </a:extLst>
          </p:cNvPr>
          <p:cNvSpPr txBox="1"/>
          <p:nvPr/>
        </p:nvSpPr>
        <p:spPr>
          <a:xfrm>
            <a:off x="324366" y="113126"/>
            <a:ext cx="3247053" cy="1538883"/>
          </a:xfrm>
          <a:prstGeom prst="rect">
            <a:avLst/>
          </a:prstGeom>
          <a:noFill/>
        </p:spPr>
        <p:txBody>
          <a:bodyPr wrap="square">
            <a:spAutoFit/>
          </a:bodyPr>
          <a:lstStyle/>
          <a:p>
            <a:r>
              <a:rPr lang="de-DE" sz="2200" b="1" dirty="0">
                <a:solidFill>
                  <a:srgbClr val="C00000"/>
                </a:solidFill>
                <a:latin typeface="Arial Black" panose="020B0A04020102020204" pitchFamily="34" charset="0"/>
              </a:rPr>
              <a:t>Leben</a:t>
            </a:r>
          </a:p>
          <a:p>
            <a:r>
              <a:rPr lang="de-DE" sz="2400" b="1" dirty="0">
                <a:solidFill>
                  <a:srgbClr val="C00000"/>
                </a:solidFill>
                <a:latin typeface="Arial Black" panose="020B0A04020102020204" pitchFamily="34" charset="0"/>
              </a:rPr>
              <a:t>bis zuletzt</a:t>
            </a:r>
          </a:p>
          <a:p>
            <a:endParaRPr lang="de-DE" sz="2400" b="1" dirty="0">
              <a:solidFill>
                <a:schemeClr val="accent1">
                  <a:lumMod val="50000"/>
                </a:schemeClr>
              </a:solidFill>
              <a:latin typeface="Arial Black" panose="020B0A04020102020204" pitchFamily="34" charset="0"/>
            </a:endParaRPr>
          </a:p>
          <a:p>
            <a:endParaRPr lang="de-DE" sz="2400" b="1" dirty="0">
              <a:solidFill>
                <a:schemeClr val="accent1">
                  <a:lumMod val="50000"/>
                </a:schemeClr>
              </a:solidFill>
              <a:latin typeface="Arial Black" panose="020B0A04020102020204" pitchFamily="34" charset="0"/>
            </a:endParaRPr>
          </a:p>
        </p:txBody>
      </p:sp>
      <p:sp>
        <p:nvSpPr>
          <p:cNvPr id="3" name="Ellipse 2">
            <a:hlinkClick r:id="rId3"/>
            <a:extLst>
              <a:ext uri="{FF2B5EF4-FFF2-40B4-BE49-F238E27FC236}">
                <a16:creationId xmlns:a16="http://schemas.microsoft.com/office/drawing/2014/main" id="{8C349455-2574-8E09-67DF-1CF6E768C9AE}"/>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1" dirty="0">
                <a:solidFill>
                  <a:schemeClr val="bg1"/>
                </a:solidFill>
              </a:rPr>
              <a:t>AAPV, SAPV</a:t>
            </a:r>
          </a:p>
          <a:p>
            <a:pPr algn="ctr"/>
            <a:r>
              <a:rPr lang="de-DE" sz="1100" b="1" dirty="0">
                <a:solidFill>
                  <a:schemeClr val="bg1"/>
                </a:solidFill>
              </a:rPr>
              <a:t> Palliativstationen</a:t>
            </a:r>
          </a:p>
          <a:p>
            <a:pPr algn="ctr"/>
            <a:r>
              <a:rPr lang="de-DE" sz="1100" b="1" dirty="0">
                <a:solidFill>
                  <a:schemeClr val="bg1"/>
                </a:solidFill>
              </a:rPr>
              <a:t>Palliativmedizinerinnen</a:t>
            </a:r>
          </a:p>
          <a:p>
            <a:pPr algn="ctr"/>
            <a:r>
              <a:rPr lang="de-DE" sz="1100" b="1" dirty="0">
                <a:solidFill>
                  <a:schemeClr val="bg1"/>
                </a:solidFill>
              </a:rPr>
              <a:t>Palliativpflegedienste stationäre Hospize</a:t>
            </a:r>
          </a:p>
          <a:p>
            <a:pPr algn="ctr"/>
            <a:r>
              <a:rPr lang="de-DE" sz="1100" b="1" dirty="0">
                <a:solidFill>
                  <a:schemeClr val="bg1"/>
                </a:solidFill>
              </a:rPr>
              <a:t>und ambulante </a:t>
            </a:r>
            <a:r>
              <a:rPr lang="de-DE" sz="1100" b="1" dirty="0" err="1">
                <a:solidFill>
                  <a:schemeClr val="bg1"/>
                </a:solidFill>
              </a:rPr>
              <a:t>Hospizedienste</a:t>
            </a:r>
            <a:endParaRPr lang="de-DE" sz="1100" b="1" dirty="0">
              <a:solidFill>
                <a:schemeClr val="bg1"/>
              </a:solidFill>
            </a:endParaRPr>
          </a:p>
          <a:p>
            <a:pPr algn="ctr"/>
            <a:r>
              <a:rPr lang="de-DE" sz="1100" b="1" dirty="0">
                <a:solidFill>
                  <a:schemeClr val="bg1"/>
                </a:solidFill>
              </a:rPr>
              <a:t>suchen</a:t>
            </a:r>
          </a:p>
        </p:txBody>
      </p:sp>
      <p:sp>
        <p:nvSpPr>
          <p:cNvPr id="4" name="Textfeld 3">
            <a:extLst>
              <a:ext uri="{FF2B5EF4-FFF2-40B4-BE49-F238E27FC236}">
                <a16:creationId xmlns:a16="http://schemas.microsoft.com/office/drawing/2014/main" id="{78D5B41D-BB03-FF45-767F-EED6B134BDCB}"/>
              </a:ext>
            </a:extLst>
          </p:cNvPr>
          <p:cNvSpPr txBox="1"/>
          <p:nvPr/>
        </p:nvSpPr>
        <p:spPr>
          <a:xfrm>
            <a:off x="6734086" y="209028"/>
            <a:ext cx="5061674" cy="6124754"/>
          </a:xfrm>
          <a:prstGeom prst="rect">
            <a:avLst/>
          </a:prstGeom>
          <a:noFill/>
        </p:spPr>
        <p:txBody>
          <a:bodyPr wrap="square" rtlCol="0">
            <a:spAutoFit/>
          </a:bodyPr>
          <a:lstStyle/>
          <a:p>
            <a:r>
              <a:rPr lang="de-DE" sz="2400" b="1" dirty="0">
                <a:solidFill>
                  <a:schemeClr val="accent1">
                    <a:lumMod val="75000"/>
                  </a:schemeClr>
                </a:solidFill>
                <a:latin typeface="Arial Black" panose="020B0A04020102020204" pitchFamily="34" charset="0"/>
              </a:rPr>
              <a:t>SAPV</a:t>
            </a:r>
          </a:p>
          <a:p>
            <a:r>
              <a:rPr lang="de-DE" sz="1600" b="1" dirty="0">
                <a:solidFill>
                  <a:schemeClr val="accent1">
                    <a:lumMod val="75000"/>
                  </a:schemeClr>
                </a:solidFill>
              </a:rPr>
              <a:t>Spezialisierte ambulante Palliativversorgung</a:t>
            </a:r>
          </a:p>
          <a:p>
            <a:endParaRPr lang="de-DE" sz="900" dirty="0">
              <a:solidFill>
                <a:schemeClr val="accent1">
                  <a:lumMod val="75000"/>
                </a:schemeClr>
              </a:solidFill>
            </a:endParaRPr>
          </a:p>
          <a:p>
            <a:r>
              <a:rPr lang="de-DE" sz="900" dirty="0">
                <a:solidFill>
                  <a:schemeClr val="accent1">
                    <a:lumMod val="75000"/>
                  </a:schemeClr>
                </a:solidFill>
              </a:rPr>
              <a:t>Deutscher Caritasverband </a:t>
            </a:r>
          </a:p>
          <a:p>
            <a:r>
              <a:rPr lang="de-DE" sz="1600" b="1" dirty="0">
                <a:solidFill>
                  <a:schemeClr val="accent1">
                    <a:lumMod val="75000"/>
                  </a:schemeClr>
                </a:solidFill>
              </a:rPr>
              <a:t>Was macht eigentlich... </a:t>
            </a:r>
            <a:br>
              <a:rPr lang="de-DE" sz="1600" b="1" dirty="0">
                <a:solidFill>
                  <a:schemeClr val="accent1">
                    <a:lumMod val="75000"/>
                  </a:schemeClr>
                </a:solidFill>
              </a:rPr>
            </a:br>
            <a:r>
              <a:rPr lang="de-DE" sz="1600" b="1" dirty="0">
                <a:solidFill>
                  <a:schemeClr val="accent1">
                    <a:lumMod val="75000"/>
                  </a:schemeClr>
                </a:solidFill>
              </a:rPr>
              <a:t>ein SAPV-Team?</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www.caritas.de/</a:t>
            </a:r>
            <a:r>
              <a:rPr lang="de-DE" sz="900" dirty="0" err="1">
                <a:solidFill>
                  <a:schemeClr val="accent1">
                    <a:lumMod val="75000"/>
                  </a:schemeClr>
                </a:solidFill>
                <a:hlinkClick r:id="rId4">
                  <a:extLst>
                    <a:ext uri="{A12FA001-AC4F-418D-AE19-62706E023703}">
                      <ahyp:hlinkClr xmlns:ahyp="http://schemas.microsoft.com/office/drawing/2018/hyperlinkcolor" val="tx"/>
                    </a:ext>
                  </a:extLst>
                </a:hlinkClick>
              </a:rPr>
              <a:t>magazin</a:t>
            </a: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a:t>
            </a:r>
            <a:r>
              <a:rPr lang="de-DE" sz="900" dirty="0" err="1">
                <a:solidFill>
                  <a:schemeClr val="accent1">
                    <a:lumMod val="75000"/>
                  </a:schemeClr>
                </a:solidFill>
                <a:hlinkClick r:id="rId4">
                  <a:extLst>
                    <a:ext uri="{A12FA001-AC4F-418D-AE19-62706E023703}">
                      <ahyp:hlinkClr xmlns:ahyp="http://schemas.microsoft.com/office/drawing/2018/hyperlinkcolor" val="tx"/>
                    </a:ext>
                  </a:extLst>
                </a:hlinkClick>
              </a:rPr>
              <a:t>zeitschriften</a:t>
            </a: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a:t>
            </a:r>
            <a:r>
              <a:rPr lang="de-DE" sz="900" dirty="0" err="1">
                <a:solidFill>
                  <a:schemeClr val="accent1">
                    <a:lumMod val="75000"/>
                  </a:schemeClr>
                </a:solidFill>
                <a:hlinkClick r:id="rId4">
                  <a:extLst>
                    <a:ext uri="{A12FA001-AC4F-418D-AE19-62706E023703}">
                      <ahyp:hlinkClr xmlns:ahyp="http://schemas.microsoft.com/office/drawing/2018/hyperlinkcolor" val="tx"/>
                    </a:ext>
                  </a:extLst>
                </a:hlinkClick>
              </a:rPr>
              <a:t>sozialcourage</a:t>
            </a: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a:t>
            </a:r>
            <a:r>
              <a:rPr lang="de-DE" sz="900" dirty="0" err="1">
                <a:solidFill>
                  <a:schemeClr val="accent1">
                    <a:lumMod val="75000"/>
                  </a:schemeClr>
                </a:solidFill>
                <a:hlinkClick r:id="rId4">
                  <a:extLst>
                    <a:ext uri="{A12FA001-AC4F-418D-AE19-62706E023703}">
                      <ahyp:hlinkClr xmlns:ahyp="http://schemas.microsoft.com/office/drawing/2018/hyperlinkcolor" val="tx"/>
                    </a:ext>
                  </a:extLst>
                </a:hlinkClick>
              </a:rPr>
              <a:t>archiv</a:t>
            </a: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/jahrgang-2017/</a:t>
            </a:r>
            <a:r>
              <a:rPr lang="de-DE" sz="900" dirty="0" err="1">
                <a:solidFill>
                  <a:schemeClr val="accent1">
                    <a:lumMod val="75000"/>
                  </a:schemeClr>
                </a:solidFill>
                <a:hlinkClick r:id="rId4">
                  <a:extLst>
                    <a:ext uri="{A12FA001-AC4F-418D-AE19-62706E023703}">
                      <ahyp:hlinkClr xmlns:ahyp="http://schemas.microsoft.com/office/drawing/2018/hyperlinkcolor" val="tx"/>
                    </a:ext>
                  </a:extLst>
                </a:hlinkClick>
              </a:rPr>
              <a:t>artikel</a:t>
            </a: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/was-macht-eigentlich..-ein-</a:t>
            </a:r>
            <a:r>
              <a:rPr lang="de-DE" sz="900" dirty="0" err="1">
                <a:solidFill>
                  <a:schemeClr val="accent1">
                    <a:lumMod val="75000"/>
                  </a:schemeClr>
                </a:solidFill>
                <a:hlinkClick r:id="rId4">
                  <a:extLst>
                    <a:ext uri="{A12FA001-AC4F-418D-AE19-62706E023703}">
                      <ahyp:hlinkClr xmlns:ahyp="http://schemas.microsoft.com/office/drawing/2018/hyperlinkcolor" val="tx"/>
                    </a:ext>
                  </a:extLst>
                </a:hlinkClick>
              </a:rPr>
              <a:t>sapv</a:t>
            </a: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-team</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betanet.de</a:t>
            </a:r>
            <a:br>
              <a:rPr lang="de-DE" sz="900" dirty="0">
                <a:solidFill>
                  <a:schemeClr val="accent1">
                    <a:lumMod val="75000"/>
                  </a:schemeClr>
                </a:solidFill>
              </a:rPr>
            </a:br>
            <a:r>
              <a:rPr lang="de-DE" sz="1600" b="1" dirty="0">
                <a:solidFill>
                  <a:schemeClr val="accent1">
                    <a:lumMod val="75000"/>
                  </a:schemeClr>
                </a:solidFill>
              </a:rPr>
              <a:t>Spezialisierte ambulante Palliativversorgung - SAPV</a:t>
            </a:r>
            <a:br>
              <a:rPr lang="de-DE" sz="900" b="1"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www.betanet.de/spezialisierte-ambulante-palliativversorgung-sapv.html</a:t>
            </a:r>
            <a:br>
              <a:rPr lang="de-DE" sz="900" dirty="0">
                <a:solidFill>
                  <a:srgbClr val="C00000"/>
                </a:solidFill>
              </a:rPr>
            </a:br>
            <a:br>
              <a:rPr lang="de-DE" sz="900" dirty="0">
                <a:solidFill>
                  <a:srgbClr val="C00000"/>
                </a:solidFill>
              </a:rPr>
            </a:br>
            <a:endParaRPr lang="de-DE" sz="900" dirty="0">
              <a:solidFill>
                <a:srgbClr val="C00000"/>
              </a:solidFill>
            </a:endParaRPr>
          </a:p>
          <a:p>
            <a:endParaRPr lang="de-DE" sz="900" dirty="0">
              <a:solidFill>
                <a:srgbClr val="FF0000"/>
              </a:solidFill>
            </a:endParaRPr>
          </a:p>
          <a:p>
            <a:endParaRPr lang="de-DE" sz="900" dirty="0">
              <a:solidFill>
                <a:srgbClr val="F29400"/>
              </a:solidFill>
            </a:endParaRPr>
          </a:p>
          <a:p>
            <a:endParaRPr lang="de-DE" sz="900" dirty="0">
              <a:solidFill>
                <a:srgbClr val="F29400"/>
              </a:solidFill>
            </a:endParaRPr>
          </a:p>
          <a:p>
            <a:r>
              <a:rPr lang="de-DE" sz="2400" b="1" dirty="0">
                <a:solidFill>
                  <a:srgbClr val="C00000"/>
                </a:solidFill>
                <a:latin typeface="Arial Black" panose="020B0A04020102020204" pitchFamily="34" charset="0"/>
              </a:rPr>
              <a:t>Hospiz</a:t>
            </a:r>
          </a:p>
          <a:p>
            <a:endParaRPr lang="de-DE" sz="900" dirty="0">
              <a:solidFill>
                <a:srgbClr val="C00000"/>
              </a:solidFill>
            </a:endParaRPr>
          </a:p>
          <a:p>
            <a:r>
              <a:rPr lang="de-DE" sz="900" dirty="0">
                <a:solidFill>
                  <a:srgbClr val="C00000"/>
                </a:solidFill>
              </a:rPr>
              <a:t>Deutsche Palliativstiftung</a:t>
            </a:r>
          </a:p>
          <a:p>
            <a:r>
              <a:rPr lang="de-DE" sz="1600" b="1" dirty="0">
                <a:solidFill>
                  <a:srgbClr val="C00000"/>
                </a:solidFill>
              </a:rPr>
              <a:t>Ratgeber Hospizarbeit und Palliativversorgung</a:t>
            </a:r>
          </a:p>
          <a:p>
            <a:r>
              <a:rPr lang="de-DE" sz="1600" b="1" dirty="0">
                <a:solidFill>
                  <a:srgbClr val="C00000"/>
                </a:solidFill>
              </a:rPr>
              <a:t>... leben bis zuletzt!</a:t>
            </a:r>
          </a:p>
          <a:p>
            <a:r>
              <a:rPr lang="de-DE" sz="900" dirty="0">
                <a:solidFill>
                  <a:srgbClr val="C00000"/>
                </a:solidFill>
                <a:hlinkClick r:id="rId6">
                  <a:extLst>
                    <a:ext uri="{A12FA001-AC4F-418D-AE19-62706E023703}">
                      <ahyp:hlinkClr xmlns:ahyp="http://schemas.microsoft.com/office/drawing/2018/hyperlinkcolor" val="tx"/>
                    </a:ext>
                  </a:extLst>
                </a:hlinkClick>
              </a:rPr>
              <a:t>https://www.palliativstiftung.de/images/downloads/2016-12-07_ratgeber_hopav_kampagnehsmi_web.pdf</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Janssen-Cilag  | Mein Krebsratgeber</a:t>
            </a:r>
            <a:br>
              <a:rPr lang="de-DE" sz="900" dirty="0">
                <a:solidFill>
                  <a:srgbClr val="C00000"/>
                </a:solidFill>
              </a:rPr>
            </a:br>
            <a:r>
              <a:rPr lang="de-DE" sz="1600" b="1" dirty="0">
                <a:solidFill>
                  <a:srgbClr val="C00000"/>
                </a:solidFill>
              </a:rPr>
              <a:t>Krebs</a:t>
            </a:r>
          </a:p>
          <a:p>
            <a:r>
              <a:rPr lang="de-DE" sz="1600" b="1" dirty="0">
                <a:solidFill>
                  <a:srgbClr val="C00000"/>
                </a:solidFill>
              </a:rPr>
              <a:t>Umgang mit dem Tod</a:t>
            </a:r>
            <a:br>
              <a:rPr lang="de-DE" sz="900" b="1" dirty="0">
                <a:solidFill>
                  <a:srgbClr val="C00000"/>
                </a:solidFill>
              </a:rPr>
            </a:br>
            <a:r>
              <a:rPr lang="de-DE" sz="900" dirty="0">
                <a:solidFill>
                  <a:srgbClr val="C00000"/>
                </a:solidFill>
                <a:hlinkClick r:id="rId7">
                  <a:extLst>
                    <a:ext uri="{A12FA001-AC4F-418D-AE19-62706E023703}">
                      <ahyp:hlinkClr xmlns:ahyp="http://schemas.microsoft.com/office/drawing/2018/hyperlinkcolor" val="tx"/>
                    </a:ext>
                  </a:extLst>
                </a:hlinkClick>
              </a:rPr>
              <a:t>janssenwithme.de/de-de/</a:t>
            </a:r>
            <a:r>
              <a:rPr lang="de-DE" sz="900" dirty="0" err="1">
                <a:solidFill>
                  <a:srgbClr val="C00000"/>
                </a:solidFill>
                <a:hlinkClick r:id="rId7">
                  <a:extLst>
                    <a:ext uri="{A12FA001-AC4F-418D-AE19-62706E023703}">
                      <ahyp:hlinkClr xmlns:ahyp="http://schemas.microsoft.com/office/drawing/2018/hyperlinkcolor" val="tx"/>
                    </a:ext>
                  </a:extLst>
                </a:hlinkClick>
              </a:rPr>
              <a:t>krebserkrankungen</a:t>
            </a:r>
            <a:r>
              <a:rPr lang="de-DE" sz="900" dirty="0">
                <a:solidFill>
                  <a:srgbClr val="C00000"/>
                </a:solidFill>
                <a:hlinkClick r:id="rId7">
                  <a:extLst>
                    <a:ext uri="{A12FA001-AC4F-418D-AE19-62706E023703}">
                      <ahyp:hlinkClr xmlns:ahyp="http://schemas.microsoft.com/office/drawing/2018/hyperlinkcolor" val="tx"/>
                    </a:ext>
                  </a:extLst>
                </a:hlinkClick>
              </a:rPr>
              <a:t>/leben-mit-krebs/</a:t>
            </a:r>
            <a:r>
              <a:rPr lang="de-DE" sz="900" dirty="0" err="1">
                <a:solidFill>
                  <a:srgbClr val="C00000"/>
                </a:solidFill>
                <a:hlinkClick r:id="rId7">
                  <a:extLst>
                    <a:ext uri="{A12FA001-AC4F-418D-AE19-62706E023703}">
                      <ahyp:hlinkClr xmlns:ahyp="http://schemas.microsoft.com/office/drawing/2018/hyperlinkcolor" val="tx"/>
                    </a:ext>
                  </a:extLst>
                </a:hlinkClick>
              </a:rPr>
              <a:t>umgang</a:t>
            </a:r>
            <a:r>
              <a:rPr lang="de-DE" sz="900" dirty="0">
                <a:solidFill>
                  <a:srgbClr val="C00000"/>
                </a:solidFill>
                <a:hlinkClick r:id="rId7">
                  <a:extLst>
                    <a:ext uri="{A12FA001-AC4F-418D-AE19-62706E023703}">
                      <ahyp:hlinkClr xmlns:ahyp="http://schemas.microsoft.com/office/drawing/2018/hyperlinkcolor" val="tx"/>
                    </a:ext>
                  </a:extLst>
                </a:hlinkClick>
              </a:rPr>
              <a:t>-mit-dem-tod</a:t>
            </a:r>
            <a:endParaRPr lang="de-DE" sz="900" dirty="0">
              <a:solidFill>
                <a:srgbClr val="C00000"/>
              </a:solidFill>
            </a:endParaRPr>
          </a:p>
          <a:p>
            <a:endParaRPr lang="de-DE" sz="900" dirty="0">
              <a:solidFill>
                <a:srgbClr val="F29400"/>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FCE514F2-584E-BFCF-D6B5-7D4AFB472E70}"/>
              </a:ext>
            </a:extLst>
          </p:cNvPr>
          <p:cNvSpPr txBox="1"/>
          <p:nvPr/>
        </p:nvSpPr>
        <p:spPr>
          <a:xfrm>
            <a:off x="315964" y="3054870"/>
            <a:ext cx="2112912" cy="3339376"/>
          </a:xfrm>
          <a:prstGeom prst="rect">
            <a:avLst/>
          </a:prstGeom>
          <a:noFill/>
        </p:spPr>
        <p:txBody>
          <a:bodyPr wrap="square" rtlCol="0">
            <a:spAutoFit/>
          </a:bodyPr>
          <a:lstStyle/>
          <a:p>
            <a:r>
              <a:rPr lang="de-DE" sz="2400" b="1" dirty="0">
                <a:solidFill>
                  <a:srgbClr val="F29400"/>
                </a:solidFill>
                <a:latin typeface="Arial Black" panose="020B0A04020102020204" pitchFamily="34" charset="0"/>
              </a:rPr>
              <a:t>ASV</a:t>
            </a:r>
          </a:p>
          <a:p>
            <a:r>
              <a:rPr lang="de-DE" sz="1600" b="1" dirty="0">
                <a:solidFill>
                  <a:srgbClr val="F29400"/>
                </a:solidFill>
              </a:rPr>
              <a:t>Ambulante spezialfach­ärztliche Versorgung</a:t>
            </a:r>
          </a:p>
          <a:p>
            <a:endParaRPr lang="de-DE" sz="900" b="1" dirty="0">
              <a:solidFill>
                <a:srgbClr val="F29400"/>
              </a:solidFill>
            </a:endParaRPr>
          </a:p>
          <a:p>
            <a:r>
              <a:rPr lang="de-DE" sz="900" dirty="0">
                <a:solidFill>
                  <a:srgbClr val="F29400"/>
                </a:solidFill>
              </a:rPr>
              <a:t>2018</a:t>
            </a:r>
            <a:br>
              <a:rPr lang="de-DE" sz="900" dirty="0">
                <a:solidFill>
                  <a:srgbClr val="F29400"/>
                </a:solidFill>
              </a:rPr>
            </a:br>
            <a:r>
              <a:rPr lang="de-DE" sz="900" dirty="0">
                <a:solidFill>
                  <a:srgbClr val="F29400"/>
                </a:solidFill>
              </a:rPr>
              <a:t>Kassenärztliche Bundesvereinigung </a:t>
            </a:r>
            <a:r>
              <a:rPr lang="de-DE" sz="900" dirty="0" err="1">
                <a:solidFill>
                  <a:srgbClr val="F29400"/>
                </a:solidFill>
              </a:rPr>
              <a:t>KdöR</a:t>
            </a:r>
            <a:br>
              <a:rPr lang="de-DE" sz="900" dirty="0">
                <a:solidFill>
                  <a:srgbClr val="F29400"/>
                </a:solidFill>
              </a:rPr>
            </a:br>
            <a:r>
              <a:rPr lang="de-DE" sz="1200" b="1" dirty="0">
                <a:solidFill>
                  <a:srgbClr val="F29400"/>
                </a:solidFill>
              </a:rPr>
              <a:t>Praxis Wissen</a:t>
            </a:r>
            <a:br>
              <a:rPr lang="de-DE" sz="900" b="1" dirty="0">
                <a:solidFill>
                  <a:srgbClr val="F29400"/>
                </a:solidFill>
              </a:rPr>
            </a:br>
            <a:r>
              <a:rPr lang="de-DE" sz="1600" b="1" dirty="0">
                <a:solidFill>
                  <a:srgbClr val="F29400"/>
                </a:solidFill>
              </a:rPr>
              <a:t>Ambulante spezialfach­ärztliche Versorgung</a:t>
            </a:r>
            <a:br>
              <a:rPr lang="de-DE" sz="900" b="1" dirty="0">
                <a:solidFill>
                  <a:srgbClr val="F29400"/>
                </a:solidFill>
              </a:rPr>
            </a:br>
            <a:r>
              <a:rPr lang="de-DE" sz="900" dirty="0">
                <a:solidFill>
                  <a:srgbClr val="F29400"/>
                </a:solidFill>
                <a:hlinkClick r:id="rId8">
                  <a:extLst>
                    <a:ext uri="{A12FA001-AC4F-418D-AE19-62706E023703}">
                      <ahyp:hlinkClr xmlns:ahyp="http://schemas.microsoft.com/office/drawing/2018/hyperlinkcolor" val="tx"/>
                    </a:ext>
                  </a:extLst>
                </a:hlinkClick>
              </a:rPr>
              <a:t>www.kbv.de/media/sp/PraxisWissen_ASV.pdf</a:t>
            </a:r>
            <a:endParaRPr lang="de-DE" sz="900" dirty="0">
              <a:solidFill>
                <a:srgbClr val="F29400"/>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a:p>
            <a:endParaRPr lang="de-DE" sz="1600" b="1" dirty="0">
              <a:solidFill>
                <a:schemeClr val="accent1">
                  <a:lumMod val="75000"/>
                </a:schemeClr>
              </a:solidFill>
            </a:endParaRPr>
          </a:p>
        </p:txBody>
      </p:sp>
      <p:sp>
        <p:nvSpPr>
          <p:cNvPr id="6" name="Textfeld 5">
            <a:extLst>
              <a:ext uri="{FF2B5EF4-FFF2-40B4-BE49-F238E27FC236}">
                <a16:creationId xmlns:a16="http://schemas.microsoft.com/office/drawing/2014/main" id="{3986E644-C560-46BF-C65C-2D82C0E8325F}"/>
              </a:ext>
            </a:extLst>
          </p:cNvPr>
          <p:cNvSpPr txBox="1"/>
          <p:nvPr/>
        </p:nvSpPr>
        <p:spPr>
          <a:xfrm>
            <a:off x="2570158" y="216313"/>
            <a:ext cx="3993011" cy="2385268"/>
          </a:xfrm>
          <a:prstGeom prst="rect">
            <a:avLst/>
          </a:prstGeom>
          <a:noFill/>
        </p:spPr>
        <p:txBody>
          <a:bodyPr wrap="square" rtlCol="0">
            <a:spAutoFit/>
          </a:bodyPr>
          <a:lstStyle/>
          <a:p>
            <a:r>
              <a:rPr lang="de-DE" sz="2400" b="1" dirty="0">
                <a:solidFill>
                  <a:srgbClr val="F29400"/>
                </a:solidFill>
                <a:latin typeface="Arial Black" panose="020B0A04020102020204" pitchFamily="34" charset="0"/>
              </a:rPr>
              <a:t>AAPV</a:t>
            </a:r>
          </a:p>
          <a:p>
            <a:r>
              <a:rPr lang="de-DE" sz="1600" b="1" dirty="0">
                <a:solidFill>
                  <a:srgbClr val="F29400"/>
                </a:solidFill>
              </a:rPr>
              <a:t>Allgemeine ambulante Palliativversorgung</a:t>
            </a:r>
          </a:p>
          <a:p>
            <a:endParaRPr lang="de-DE" sz="900" dirty="0">
              <a:solidFill>
                <a:srgbClr val="F29400"/>
              </a:solidFill>
            </a:endParaRPr>
          </a:p>
          <a:p>
            <a:r>
              <a:rPr lang="de-DE" sz="900" dirty="0">
                <a:solidFill>
                  <a:srgbClr val="F29400"/>
                </a:solidFill>
              </a:rPr>
              <a:t>2010</a:t>
            </a:r>
            <a:br>
              <a:rPr lang="de-DE" sz="900" dirty="0">
                <a:solidFill>
                  <a:srgbClr val="F29400"/>
                </a:solidFill>
              </a:rPr>
            </a:br>
            <a:r>
              <a:rPr lang="de-DE" sz="900" dirty="0">
                <a:solidFill>
                  <a:srgbClr val="F29400"/>
                </a:solidFill>
              </a:rPr>
              <a:t>Deutsches Ärzteblatt</a:t>
            </a:r>
            <a:br>
              <a:rPr lang="de-DE" sz="900" dirty="0">
                <a:solidFill>
                  <a:srgbClr val="F29400"/>
                </a:solidFill>
              </a:rPr>
            </a:br>
            <a:r>
              <a:rPr lang="de-DE" sz="1200" b="1" dirty="0">
                <a:solidFill>
                  <a:srgbClr val="F29400"/>
                </a:solidFill>
              </a:rPr>
              <a:t>Ambulante Palliativversorgung</a:t>
            </a:r>
            <a:br>
              <a:rPr lang="de-DE" sz="900" b="1" dirty="0">
                <a:solidFill>
                  <a:srgbClr val="F29400"/>
                </a:solidFill>
              </a:rPr>
            </a:br>
            <a:r>
              <a:rPr lang="de-DE" sz="1600" b="1" dirty="0">
                <a:solidFill>
                  <a:srgbClr val="F29400"/>
                </a:solidFill>
              </a:rPr>
              <a:t>Der Hausarzt als erster Ansprechpartner</a:t>
            </a:r>
            <a:br>
              <a:rPr lang="de-DE" sz="900" b="1"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www.aerzteblatt.de/archiv/74925/Ambulante-Palliativversorgung-Der-Hausarzt-als-erster-Ansprechpartner</a:t>
            </a:r>
            <a:endParaRPr lang="de-DE" sz="900" dirty="0">
              <a:solidFill>
                <a:srgbClr val="F29400"/>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p>
        </p:txBody>
      </p:sp>
      <p:sp>
        <p:nvSpPr>
          <p:cNvPr id="7" name="Textfeld 6">
            <a:extLst>
              <a:ext uri="{FF2B5EF4-FFF2-40B4-BE49-F238E27FC236}">
                <a16:creationId xmlns:a16="http://schemas.microsoft.com/office/drawing/2014/main" id="{2CEB4BC4-1192-F86A-1267-6A38B74DC105}"/>
              </a:ext>
            </a:extLst>
          </p:cNvPr>
          <p:cNvSpPr txBox="1"/>
          <p:nvPr/>
        </p:nvSpPr>
        <p:spPr>
          <a:xfrm>
            <a:off x="2570158" y="2451754"/>
            <a:ext cx="3993011" cy="3693319"/>
          </a:xfrm>
          <a:prstGeom prst="rect">
            <a:avLst/>
          </a:prstGeom>
          <a:noFill/>
        </p:spPr>
        <p:txBody>
          <a:bodyPr wrap="square" rtlCol="0">
            <a:spAutoFit/>
          </a:bodyPr>
          <a:lstStyle/>
          <a:p>
            <a:r>
              <a:rPr lang="de-DE" sz="2400" b="1" dirty="0">
                <a:solidFill>
                  <a:schemeClr val="accent1">
                    <a:lumMod val="75000"/>
                  </a:schemeClr>
                </a:solidFill>
                <a:latin typeface="Arial Black" panose="020B0A04020102020204" pitchFamily="34" charset="0"/>
              </a:rPr>
              <a:t>Pflege</a:t>
            </a:r>
          </a:p>
          <a:p>
            <a:endParaRPr lang="de-DE" sz="900" dirty="0">
              <a:solidFill>
                <a:schemeClr val="accent1">
                  <a:lumMod val="75000"/>
                </a:schemeClr>
              </a:solidFill>
            </a:endParaRPr>
          </a:p>
          <a:p>
            <a:r>
              <a:rPr lang="de-DE" sz="900" dirty="0">
                <a:solidFill>
                  <a:schemeClr val="accent1">
                    <a:lumMod val="75000"/>
                  </a:schemeClr>
                </a:solidFill>
              </a:rPr>
              <a:t>06/2019</a:t>
            </a:r>
          </a:p>
          <a:p>
            <a:r>
              <a:rPr lang="de-DE" sz="900" dirty="0">
                <a:solidFill>
                  <a:schemeClr val="accent1">
                    <a:lumMod val="75000"/>
                  </a:schemeClr>
                </a:solidFill>
              </a:rPr>
              <a:t>​Der Paritätische</a:t>
            </a:r>
          </a:p>
          <a:p>
            <a:r>
              <a:rPr lang="de-DE" sz="1600" b="1" dirty="0">
                <a:solidFill>
                  <a:schemeClr val="accent1">
                    <a:lumMod val="75000"/>
                  </a:schemeClr>
                </a:solidFill>
              </a:rPr>
              <a:t>Pflegebedürftig - Was tun?</a:t>
            </a:r>
          </a:p>
          <a:p>
            <a:r>
              <a:rPr lang="de-DE" sz="1200" b="1" dirty="0">
                <a:solidFill>
                  <a:schemeClr val="accent1">
                    <a:lumMod val="75000"/>
                  </a:schemeClr>
                </a:solidFill>
              </a:rPr>
              <a:t>Ein Ratgeber für pflegebedürftige Menschen und ihre Angehörigen</a:t>
            </a:r>
          </a:p>
          <a:p>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https://www.der-paritaetische.de/fileadmin/user_upload/Publikationen/doc/2019_pflegebeduerftig_was-tun.pdf</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br>
              <a:rPr lang="de-DE" sz="900" dirty="0">
                <a:solidFill>
                  <a:schemeClr val="accent1">
                    <a:lumMod val="75000"/>
                  </a:schemeClr>
                </a:solidFill>
              </a:rPr>
            </a:br>
            <a:r>
              <a:rPr lang="de-DE" sz="900" dirty="0">
                <a:solidFill>
                  <a:schemeClr val="accent1">
                    <a:lumMod val="75000"/>
                  </a:schemeClr>
                </a:solidFill>
              </a:rPr>
              <a:t>Sozialverband VdK Deutschland</a:t>
            </a:r>
            <a:br>
              <a:rPr lang="de-DE" sz="900" dirty="0">
                <a:solidFill>
                  <a:schemeClr val="accent1">
                    <a:lumMod val="75000"/>
                  </a:schemeClr>
                </a:solidFill>
              </a:rPr>
            </a:br>
            <a:r>
              <a:rPr lang="de-DE" sz="1200" b="1" dirty="0">
                <a:solidFill>
                  <a:schemeClr val="accent1">
                    <a:lumMod val="75000"/>
                  </a:schemeClr>
                </a:solidFill>
              </a:rPr>
              <a:t>Pflegebedürftig?</a:t>
            </a:r>
            <a:br>
              <a:rPr lang="de-DE" sz="1200" b="1" dirty="0">
                <a:solidFill>
                  <a:schemeClr val="accent1">
                    <a:lumMod val="75000"/>
                  </a:schemeClr>
                </a:solidFill>
              </a:rPr>
            </a:br>
            <a:r>
              <a:rPr lang="de-DE" sz="1600" b="1" dirty="0">
                <a:solidFill>
                  <a:schemeClr val="accent1">
                    <a:lumMod val="75000"/>
                  </a:schemeClr>
                </a:solidFill>
              </a:rPr>
              <a:t>Tipps für die Pflegebegutachtung</a:t>
            </a:r>
          </a:p>
          <a:p>
            <a:r>
              <a:rPr lang="de-DE" sz="1600" b="1" dirty="0">
                <a:solidFill>
                  <a:schemeClr val="accent1">
                    <a:lumMod val="75000"/>
                  </a:schemeClr>
                </a:solidFill>
              </a:rPr>
              <a:t>bei Erwachsenen</a:t>
            </a:r>
            <a:br>
              <a:rPr lang="de-DE" sz="1600" b="1" dirty="0">
                <a:solidFill>
                  <a:schemeClr val="accent1">
                    <a:lumMod val="75000"/>
                  </a:schemeClr>
                </a:solidFill>
              </a:rPr>
            </a:b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​www.vdk.de/deutschland/downloadmime/3589/VdK_Broschuere_Pflegebeduerftig_Pflegebegutachtung_2017.pdf</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50000"/>
                </a:schemeClr>
              </a:solidFill>
            </a:endParaRPr>
          </a:p>
        </p:txBody>
      </p:sp>
    </p:spTree>
    <p:extLst>
      <p:ext uri="{BB962C8B-B14F-4D97-AF65-F5344CB8AC3E}">
        <p14:creationId xmlns:p14="http://schemas.microsoft.com/office/powerpoint/2010/main" val="40431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2140BF4-A792-6A03-D219-38A0ACC4DA0E}"/>
              </a:ext>
            </a:extLst>
          </p:cNvPr>
          <p:cNvSpPr txBox="1"/>
          <p:nvPr/>
        </p:nvSpPr>
        <p:spPr>
          <a:xfrm>
            <a:off x="324366" y="113126"/>
            <a:ext cx="5962134" cy="461665"/>
          </a:xfrm>
          <a:prstGeom prst="rect">
            <a:avLst/>
          </a:prstGeom>
          <a:noFill/>
        </p:spPr>
        <p:txBody>
          <a:bodyPr wrap="square">
            <a:spAutoFit/>
          </a:bodyPr>
          <a:lstStyle/>
          <a:p>
            <a:r>
              <a:rPr lang="de-DE" sz="2400" b="1" dirty="0">
                <a:solidFill>
                  <a:srgbClr val="C00000"/>
                </a:solidFill>
                <a:latin typeface="Arial Black" panose="020B0A04020102020204" pitchFamily="34" charset="0"/>
              </a:rPr>
              <a:t>Krebs Grundlagenwissen</a:t>
            </a:r>
          </a:p>
        </p:txBody>
      </p:sp>
      <p:sp>
        <p:nvSpPr>
          <p:cNvPr id="3" name="Textfeld 2">
            <a:extLst>
              <a:ext uri="{FF2B5EF4-FFF2-40B4-BE49-F238E27FC236}">
                <a16:creationId xmlns:a16="http://schemas.microsoft.com/office/drawing/2014/main" id="{245C7004-73D2-3D94-F23C-2A0D404FB4B9}"/>
              </a:ext>
            </a:extLst>
          </p:cNvPr>
          <p:cNvSpPr txBox="1"/>
          <p:nvPr/>
        </p:nvSpPr>
        <p:spPr>
          <a:xfrm>
            <a:off x="6105525" y="679383"/>
            <a:ext cx="5400000" cy="5632311"/>
          </a:xfrm>
          <a:prstGeom prst="rect">
            <a:avLst/>
          </a:prstGeom>
          <a:noFill/>
        </p:spPr>
        <p:txBody>
          <a:bodyPr wrap="square" rtlCol="0">
            <a:spAutoFit/>
          </a:bodyPr>
          <a:lstStyle/>
          <a:p>
            <a:r>
              <a:rPr lang="de-DE" sz="900" dirty="0">
                <a:solidFill>
                  <a:srgbClr val="C00000"/>
                </a:solidFill>
              </a:rPr>
              <a:t>2020</a:t>
            </a:r>
            <a:br>
              <a:rPr lang="de-DE" sz="900" dirty="0">
                <a:solidFill>
                  <a:srgbClr val="C00000"/>
                </a:solidFill>
              </a:rPr>
            </a:br>
            <a:r>
              <a:rPr lang="de-DE" sz="900" dirty="0">
                <a:solidFill>
                  <a:srgbClr val="C00000"/>
                </a:solidFill>
              </a:rPr>
              <a:t>ihre-humangenetikerin.de </a:t>
            </a:r>
            <a:br>
              <a:rPr lang="de-DE" sz="900" dirty="0">
                <a:solidFill>
                  <a:srgbClr val="C00000"/>
                </a:solidFill>
              </a:rPr>
            </a:br>
            <a:r>
              <a:rPr lang="de-DE" sz="900" dirty="0">
                <a:solidFill>
                  <a:srgbClr val="C00000"/>
                </a:solidFill>
              </a:rPr>
              <a:t>T.S. </a:t>
            </a:r>
            <a:r>
              <a:rPr lang="de-DE" sz="900" dirty="0" err="1">
                <a:solidFill>
                  <a:srgbClr val="C00000"/>
                </a:solidFill>
              </a:rPr>
              <a:t>Worst</a:t>
            </a:r>
            <a:r>
              <a:rPr lang="de-DE" sz="900" dirty="0">
                <a:solidFill>
                  <a:srgbClr val="C00000"/>
                </a:solidFill>
              </a:rPr>
              <a:t>, M. </a:t>
            </a:r>
            <a:r>
              <a:rPr lang="de-DE" sz="900" dirty="0" err="1">
                <a:solidFill>
                  <a:srgbClr val="C00000"/>
                </a:solidFill>
              </a:rPr>
              <a:t>Isau</a:t>
            </a:r>
            <a:r>
              <a:rPr lang="de-DE" sz="900" dirty="0">
                <a:solidFill>
                  <a:srgbClr val="C00000"/>
                </a:solidFill>
              </a:rPr>
              <a:t>, R. Wirtz, E. Gödde:</a:t>
            </a:r>
            <a:br>
              <a:rPr lang="de-DE" sz="900" dirty="0">
                <a:solidFill>
                  <a:srgbClr val="C00000"/>
                </a:solidFill>
              </a:rPr>
            </a:br>
            <a:r>
              <a:rPr lang="de-DE" sz="900" dirty="0">
                <a:solidFill>
                  <a:srgbClr val="C00000"/>
                </a:solidFill>
              </a:rPr>
              <a:t>Teil 1: Aspekte der Diagnostik und Therapie. internistische </a:t>
            </a:r>
            <a:r>
              <a:rPr lang="de-DE" sz="900" dirty="0" err="1">
                <a:solidFill>
                  <a:srgbClr val="C00000"/>
                </a:solidFill>
              </a:rPr>
              <a:t>praxis</a:t>
            </a:r>
            <a:r>
              <a:rPr lang="de-DE" sz="900" dirty="0">
                <a:solidFill>
                  <a:srgbClr val="C00000"/>
                </a:solidFill>
              </a:rPr>
              <a:t> 62, 440 – 456 (2020)</a:t>
            </a:r>
            <a:br>
              <a:rPr lang="de-DE" sz="900" dirty="0">
                <a:solidFill>
                  <a:srgbClr val="C00000"/>
                </a:solidFill>
              </a:rPr>
            </a:br>
            <a:r>
              <a:rPr lang="de-DE" sz="900" dirty="0">
                <a:solidFill>
                  <a:srgbClr val="C00000"/>
                </a:solidFill>
              </a:rPr>
              <a:t>M. </a:t>
            </a:r>
            <a:r>
              <a:rPr lang="de-DE" sz="900" dirty="0" err="1">
                <a:solidFill>
                  <a:srgbClr val="C00000"/>
                </a:solidFill>
              </a:rPr>
              <a:t>Isau</a:t>
            </a:r>
            <a:r>
              <a:rPr lang="de-DE" sz="900" dirty="0">
                <a:solidFill>
                  <a:srgbClr val="C00000"/>
                </a:solidFill>
              </a:rPr>
              <a:t>, E. Gödde, R. Wirtz, T.S. </a:t>
            </a:r>
            <a:r>
              <a:rPr lang="de-DE" sz="900" dirty="0" err="1">
                <a:solidFill>
                  <a:srgbClr val="C00000"/>
                </a:solidFill>
              </a:rPr>
              <a:t>Worst</a:t>
            </a:r>
            <a:r>
              <a:rPr lang="de-DE" sz="900" dirty="0">
                <a:solidFill>
                  <a:srgbClr val="C00000"/>
                </a:solidFill>
              </a:rPr>
              <a:t>:</a:t>
            </a:r>
            <a:br>
              <a:rPr lang="de-DE" sz="900" dirty="0">
                <a:solidFill>
                  <a:srgbClr val="C00000"/>
                </a:solidFill>
              </a:rPr>
            </a:br>
            <a:r>
              <a:rPr lang="de-DE" sz="900" dirty="0">
                <a:solidFill>
                  <a:srgbClr val="C00000"/>
                </a:solidFill>
              </a:rPr>
              <a:t>Teil 2: Prostatakrebs – nicht nur häufig, sondern auch familiär gehäuft. internistische </a:t>
            </a:r>
            <a:r>
              <a:rPr lang="de-DE" sz="900" dirty="0" err="1">
                <a:solidFill>
                  <a:srgbClr val="C00000"/>
                </a:solidFill>
              </a:rPr>
              <a:t>praxis</a:t>
            </a:r>
            <a:r>
              <a:rPr lang="de-DE" sz="900" dirty="0">
                <a:solidFill>
                  <a:srgbClr val="C00000"/>
                </a:solidFill>
              </a:rPr>
              <a:t> 62, 625 – 640 (2020)</a:t>
            </a:r>
            <a:br>
              <a:rPr lang="de-DE" sz="900" dirty="0">
                <a:solidFill>
                  <a:srgbClr val="C00000"/>
                </a:solidFill>
              </a:rPr>
            </a:br>
            <a:r>
              <a:rPr lang="de-DE" sz="2400" b="1" dirty="0">
                <a:solidFill>
                  <a:srgbClr val="C00000"/>
                </a:solidFill>
                <a:latin typeface="Arial Black" panose="020B0A04020102020204" pitchFamily="34" charset="0"/>
              </a:rPr>
              <a:t>Genetik</a:t>
            </a:r>
            <a:br>
              <a:rPr lang="de-DE" sz="2400" b="1" dirty="0">
                <a:solidFill>
                  <a:srgbClr val="C00000"/>
                </a:solidFill>
                <a:latin typeface="Arial Black" panose="020B0A04020102020204" pitchFamily="34" charset="0"/>
              </a:rPr>
            </a:br>
            <a:r>
              <a:rPr lang="de-DE" sz="1600" b="1" dirty="0">
                <a:solidFill>
                  <a:srgbClr val="C00000"/>
                </a:solidFill>
                <a:latin typeface="Arial Black" panose="020B0A04020102020204" pitchFamily="34" charset="0"/>
              </a:rPr>
              <a:t>des Prostatakarzinoms</a:t>
            </a:r>
            <a:br>
              <a:rPr lang="de-DE" sz="900" b="1"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www.ihre-humangenetikerin.de/images/pdf/ProstataCA-Genetik.pdf</a:t>
            </a:r>
            <a:br>
              <a:rPr lang="de-DE" sz="900" dirty="0"/>
            </a:br>
            <a:endParaRPr lang="de-DE" sz="900" dirty="0"/>
          </a:p>
          <a:p>
            <a:endParaRPr lang="de-DE" sz="900" dirty="0"/>
          </a:p>
          <a:p>
            <a:endParaRPr lang="de-DE" sz="900" dirty="0"/>
          </a:p>
          <a:p>
            <a:endParaRPr lang="de-DE" sz="900" dirty="0"/>
          </a:p>
          <a:p>
            <a:r>
              <a:rPr lang="de-DE" sz="900" dirty="0">
                <a:solidFill>
                  <a:srgbClr val="F29400"/>
                </a:solidFill>
              </a:rPr>
              <a:t>05.01.2022</a:t>
            </a:r>
            <a:br>
              <a:rPr lang="de-DE" sz="900" dirty="0">
                <a:solidFill>
                  <a:srgbClr val="F29400"/>
                </a:solidFill>
              </a:rPr>
            </a:br>
            <a:r>
              <a:rPr lang="de-DE" sz="900" dirty="0">
                <a:solidFill>
                  <a:srgbClr val="F29400"/>
                </a:solidFill>
              </a:rPr>
              <a:t>Swiss Medical Forum </a:t>
            </a:r>
            <a:br>
              <a:rPr lang="de-DE" sz="900" dirty="0">
                <a:solidFill>
                  <a:srgbClr val="F29400"/>
                </a:solidFill>
              </a:rPr>
            </a:br>
            <a:r>
              <a:rPr lang="de-DE" sz="2400" b="1" dirty="0">
                <a:solidFill>
                  <a:srgbClr val="F29400"/>
                </a:solidFill>
                <a:latin typeface="Arial Black" panose="020B0A04020102020204" pitchFamily="34" charset="0"/>
              </a:rPr>
              <a:t>Molekular­genetik</a:t>
            </a:r>
            <a:br>
              <a:rPr lang="de-DE" sz="2400" b="1" dirty="0">
                <a:solidFill>
                  <a:srgbClr val="F29400"/>
                </a:solidFill>
                <a:latin typeface="Arial Black" panose="020B0A04020102020204" pitchFamily="34" charset="0"/>
              </a:rPr>
            </a:br>
            <a:r>
              <a:rPr lang="de-DE" sz="2400" b="1" dirty="0">
                <a:solidFill>
                  <a:srgbClr val="F29400"/>
                </a:solidFill>
                <a:latin typeface="Arial Black" panose="020B0A04020102020204" pitchFamily="34" charset="0"/>
              </a:rPr>
              <a:t>und Molekular­pathologie</a:t>
            </a:r>
            <a:br>
              <a:rPr lang="de-DE" sz="2400" b="1" dirty="0">
                <a:solidFill>
                  <a:srgbClr val="F29400"/>
                </a:solidFill>
                <a:latin typeface="Arial Black" panose="020B0A04020102020204" pitchFamily="34" charset="0"/>
              </a:rPr>
            </a:br>
            <a:r>
              <a:rPr lang="de-DE" sz="1600" b="1" dirty="0">
                <a:solidFill>
                  <a:srgbClr val="F29400"/>
                </a:solidFill>
                <a:latin typeface="Arial Black" panose="020B0A04020102020204" pitchFamily="34" charset="0"/>
              </a:rPr>
              <a:t>beim Prostatakarzinom  </a:t>
            </a:r>
          </a:p>
          <a:p>
            <a:r>
              <a:rPr lang="de-DE" sz="900" dirty="0">
                <a:solidFill>
                  <a:srgbClr val="F29400"/>
                </a:solidFill>
                <a:hlinkClick r:id="rId3">
                  <a:extLst>
                    <a:ext uri="{A12FA001-AC4F-418D-AE19-62706E023703}">
                      <ahyp:hlinkClr xmlns:ahyp="http://schemas.microsoft.com/office/drawing/2018/hyperlinkcolor" val="tx"/>
                    </a:ext>
                  </a:extLst>
                </a:hlinkClick>
              </a:rPr>
              <a:t>medicalforum.ch/de/</a:t>
            </a:r>
            <a:r>
              <a:rPr lang="de-DE" sz="900" dirty="0" err="1">
                <a:solidFill>
                  <a:srgbClr val="F29400"/>
                </a:solidFill>
                <a:hlinkClick r:id="rId3">
                  <a:extLst>
                    <a:ext uri="{A12FA001-AC4F-418D-AE19-62706E023703}">
                      <ahyp:hlinkClr xmlns:ahyp="http://schemas.microsoft.com/office/drawing/2018/hyperlinkcolor" val="tx"/>
                    </a:ext>
                  </a:extLst>
                </a:hlinkClick>
              </a:rPr>
              <a:t>detail</a:t>
            </a:r>
            <a:r>
              <a:rPr lang="de-DE" sz="900" dirty="0">
                <a:solidFill>
                  <a:srgbClr val="F29400"/>
                </a:solidFill>
                <a:hlinkClick r:id="rId3">
                  <a:extLst>
                    <a:ext uri="{A12FA001-AC4F-418D-AE19-62706E023703}">
                      <ahyp:hlinkClr xmlns:ahyp="http://schemas.microsoft.com/office/drawing/2018/hyperlinkcolor" val="tx"/>
                    </a:ext>
                  </a:extLst>
                </a:hlinkClick>
              </a:rPr>
              <a:t>/</a:t>
            </a:r>
            <a:r>
              <a:rPr lang="de-DE" sz="900" dirty="0" err="1">
                <a:solidFill>
                  <a:srgbClr val="F29400"/>
                </a:solidFill>
                <a:hlinkClick r:id="rId3">
                  <a:extLst>
                    <a:ext uri="{A12FA001-AC4F-418D-AE19-62706E023703}">
                      <ahyp:hlinkClr xmlns:ahyp="http://schemas.microsoft.com/office/drawing/2018/hyperlinkcolor" val="tx"/>
                    </a:ext>
                  </a:extLst>
                </a:hlinkClick>
              </a:rPr>
              <a:t>doi</a:t>
            </a:r>
            <a:r>
              <a:rPr lang="de-DE" sz="900" dirty="0">
                <a:solidFill>
                  <a:srgbClr val="F29400"/>
                </a:solidFill>
                <a:hlinkClick r:id="rId3">
                  <a:extLst>
                    <a:ext uri="{A12FA001-AC4F-418D-AE19-62706E023703}">
                      <ahyp:hlinkClr xmlns:ahyp="http://schemas.microsoft.com/office/drawing/2018/hyperlinkcolor" val="tx"/>
                    </a:ext>
                  </a:extLst>
                </a:hlinkClick>
              </a:rPr>
              <a:t>/smf.2022.08858</a:t>
            </a:r>
            <a:br>
              <a:rPr lang="de-DE" sz="900" dirty="0"/>
            </a:br>
            <a:endParaRPr lang="de-DE" sz="900" dirty="0"/>
          </a:p>
          <a:p>
            <a:endParaRPr lang="de-DE" sz="900" dirty="0"/>
          </a:p>
          <a:p>
            <a:endParaRPr lang="de-DE" sz="900" dirty="0"/>
          </a:p>
          <a:p>
            <a:endParaRPr lang="de-DE" sz="900" dirty="0"/>
          </a:p>
          <a:p>
            <a:endParaRPr lang="de-DE" sz="900" dirty="0"/>
          </a:p>
          <a:p>
            <a:r>
              <a:rPr lang="de-DE" sz="900" dirty="0">
                <a:solidFill>
                  <a:schemeClr val="accent1">
                    <a:lumMod val="50000"/>
                  </a:schemeClr>
                </a:solidFill>
              </a:rPr>
              <a:t>29.12.2018</a:t>
            </a:r>
            <a:br>
              <a:rPr lang="de-DE" sz="900" dirty="0">
                <a:solidFill>
                  <a:schemeClr val="accent1">
                    <a:lumMod val="50000"/>
                  </a:schemeClr>
                </a:solidFill>
              </a:rPr>
            </a:br>
            <a:r>
              <a:rPr lang="de-DE" sz="900" dirty="0">
                <a:solidFill>
                  <a:schemeClr val="accent1">
                    <a:lumMod val="50000"/>
                  </a:schemeClr>
                </a:solidFill>
              </a:rPr>
              <a:t>Universitätsklinikum Heidelberg</a:t>
            </a:r>
            <a:br>
              <a:rPr lang="de-DE" sz="900" dirty="0">
                <a:solidFill>
                  <a:schemeClr val="accent1">
                    <a:lumMod val="50000"/>
                  </a:schemeClr>
                </a:solidFill>
              </a:rPr>
            </a:br>
            <a:r>
              <a:rPr lang="de-DE" sz="2400" b="1" dirty="0">
                <a:solidFill>
                  <a:schemeClr val="accent1">
                    <a:lumMod val="50000"/>
                  </a:schemeClr>
                </a:solidFill>
                <a:latin typeface="Arial Black" panose="020B0A04020102020204" pitchFamily="34" charset="0"/>
              </a:rPr>
              <a:t>Pathologie</a:t>
            </a:r>
            <a:endParaRPr lang="de-DE" sz="2400" dirty="0">
              <a:solidFill>
                <a:schemeClr val="accent1">
                  <a:lumMod val="50000"/>
                </a:schemeClr>
              </a:solidFill>
              <a:latin typeface="Arial Black" panose="020B0A04020102020204" pitchFamily="34" charset="0"/>
            </a:endParaRPr>
          </a:p>
          <a:p>
            <a:r>
              <a:rPr lang="de-DE" sz="1600" b="1" dirty="0">
                <a:solidFill>
                  <a:schemeClr val="accent1">
                    <a:lumMod val="50000"/>
                  </a:schemeClr>
                </a:solidFill>
                <a:latin typeface="Arial Black" panose="020B0A04020102020204" pitchFamily="34" charset="0"/>
              </a:rPr>
              <a:t>Prostatakarzinom</a:t>
            </a:r>
            <a:br>
              <a:rPr lang="de-DE" sz="900" b="1" dirty="0">
                <a:solidFill>
                  <a:schemeClr val="accent1">
                    <a:lumMod val="50000"/>
                  </a:schemeClr>
                </a:solidFill>
              </a:rPr>
            </a:br>
            <a:r>
              <a:rPr lang="de-DE" sz="900" b="1" dirty="0">
                <a:solidFill>
                  <a:schemeClr val="accent1">
                    <a:lumMod val="50000"/>
                  </a:schemeClr>
                </a:solidFill>
                <a:hlinkClick r:id="rId4">
                  <a:extLst>
                    <a:ext uri="{A12FA001-AC4F-418D-AE19-62706E023703}">
                      <ahyp:hlinkClr xmlns:ahyp="http://schemas.microsoft.com/office/drawing/2018/hyperlinkcolor" val="tx"/>
                    </a:ext>
                  </a:extLst>
                </a:hlinkClick>
              </a:rPr>
              <a:t>eliph.klinikum.uni-heidelberg.de/</a:t>
            </a:r>
            <a:r>
              <a:rPr lang="de-DE" sz="900" b="1" dirty="0" err="1">
                <a:solidFill>
                  <a:schemeClr val="accent1">
                    <a:lumMod val="50000"/>
                  </a:schemeClr>
                </a:solidFill>
                <a:hlinkClick r:id="rId4">
                  <a:extLst>
                    <a:ext uri="{A12FA001-AC4F-418D-AE19-62706E023703}">
                      <ahyp:hlinkClr xmlns:ahyp="http://schemas.microsoft.com/office/drawing/2018/hyperlinkcolor" val="tx"/>
                    </a:ext>
                  </a:extLst>
                </a:hlinkClick>
              </a:rPr>
              <a:t>texte_s</a:t>
            </a:r>
            <a:r>
              <a:rPr lang="de-DE" sz="900" b="1" dirty="0">
                <a:solidFill>
                  <a:schemeClr val="accent1">
                    <a:lumMod val="50000"/>
                  </a:schemeClr>
                </a:solidFill>
                <a:hlinkClick r:id="rId4">
                  <a:extLst>
                    <a:ext uri="{A12FA001-AC4F-418D-AE19-62706E023703}">
                      <ahyp:hlinkClr xmlns:ahyp="http://schemas.microsoft.com/office/drawing/2018/hyperlinkcolor" val="tx"/>
                    </a:ext>
                  </a:extLst>
                </a:hlinkClick>
              </a:rPr>
              <a:t>/695</a:t>
            </a:r>
            <a:r>
              <a:rPr lang="de-DE" sz="900" b="1" dirty="0">
                <a:solidFill>
                  <a:schemeClr val="accent1">
                    <a:lumMod val="50000"/>
                  </a:schemeClr>
                </a:solidFill>
              </a:rPr>
              <a:t>  </a:t>
            </a:r>
            <a:endParaRPr lang="de-DE" sz="900" dirty="0">
              <a:solidFill>
                <a:schemeClr val="accent1">
                  <a:lumMod val="50000"/>
                </a:schemeClr>
              </a:solidFill>
            </a:endParaRPr>
          </a:p>
          <a:p>
            <a:endParaRPr lang="de-DE" sz="900" dirty="0">
              <a:solidFill>
                <a:srgbClr val="F29400"/>
              </a:solidFill>
            </a:endParaRPr>
          </a:p>
        </p:txBody>
      </p:sp>
      <p:sp>
        <p:nvSpPr>
          <p:cNvPr id="4" name="Textfeld 3">
            <a:extLst>
              <a:ext uri="{FF2B5EF4-FFF2-40B4-BE49-F238E27FC236}">
                <a16:creationId xmlns:a16="http://schemas.microsoft.com/office/drawing/2014/main" id="{ACFD2643-84CD-BB8E-967C-1CD9D8A28933}"/>
              </a:ext>
            </a:extLst>
          </p:cNvPr>
          <p:cNvSpPr txBox="1"/>
          <p:nvPr/>
        </p:nvSpPr>
        <p:spPr>
          <a:xfrm>
            <a:off x="413379" y="679383"/>
            <a:ext cx="5400000" cy="6140142"/>
          </a:xfrm>
          <a:prstGeom prst="rect">
            <a:avLst/>
          </a:prstGeom>
          <a:noFill/>
        </p:spPr>
        <p:txBody>
          <a:bodyPr wrap="square" rtlCol="0">
            <a:spAutoFit/>
          </a:bodyPr>
          <a:lstStyle/>
          <a:p>
            <a:r>
              <a:rPr lang="de-DE" sz="900" dirty="0">
                <a:solidFill>
                  <a:schemeClr val="accent1">
                    <a:lumMod val="75000"/>
                  </a:schemeClr>
                </a:solidFill>
              </a:rPr>
              <a:t>Krebsinformationsdienst (KID)  |  Deutschen Krebsforschungszentrums (dkfz)</a:t>
            </a:r>
            <a:br>
              <a:rPr lang="de-DE" sz="900" dirty="0">
                <a:solidFill>
                  <a:schemeClr val="accent1">
                    <a:lumMod val="75000"/>
                  </a:schemeClr>
                </a:solidFill>
              </a:rPr>
            </a:br>
            <a:br>
              <a:rPr lang="de-DE" sz="900" dirty="0">
                <a:solidFill>
                  <a:schemeClr val="accent1">
                    <a:lumMod val="75000"/>
                  </a:schemeClr>
                </a:solidFill>
              </a:rPr>
            </a:br>
            <a:r>
              <a:rPr lang="de-DE" sz="2400" b="1" dirty="0">
                <a:solidFill>
                  <a:schemeClr val="accent1">
                    <a:lumMod val="75000"/>
                  </a:schemeClr>
                </a:solidFill>
                <a:latin typeface="Arial Black" panose="020B0A04020102020204" pitchFamily="34" charset="0"/>
              </a:rPr>
              <a:t>Wie entsteht Krebs?</a:t>
            </a:r>
            <a:br>
              <a:rPr lang="de-DE" sz="1400" b="1" dirty="0">
                <a:solidFill>
                  <a:schemeClr val="accent1">
                    <a:lumMod val="75000"/>
                  </a:schemeClr>
                </a:solidFill>
                <a:latin typeface="Arial Black" panose="020B0A04020102020204" pitchFamily="34" charset="0"/>
              </a:rPr>
            </a:br>
            <a:r>
              <a:rPr lang="de-DE" sz="1200" b="1" dirty="0">
                <a:solidFill>
                  <a:schemeClr val="accent1">
                    <a:lumMod val="75000"/>
                  </a:schemeClr>
                </a:solidFill>
                <a:latin typeface="Arial Black" panose="020B0A04020102020204" pitchFamily="34" charset="0"/>
              </a:rPr>
              <a:t>Wenn aus gesunden Zellen Tumorzellen werden</a:t>
            </a:r>
            <a:br>
              <a:rPr lang="de-DE" sz="900" b="1"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www.krebsinformationsdienst.de/tumorarten/grundlagen/krebsentstehung.php</a:t>
            </a:r>
            <a:br>
              <a:rPr lang="de-DE" sz="900" dirty="0">
                <a:solidFill>
                  <a:schemeClr val="accent1">
                    <a:lumMod val="75000"/>
                  </a:schemeClr>
                </a:solidFill>
              </a:rPr>
            </a:br>
            <a:endParaRPr lang="de-DE" sz="900" dirty="0">
              <a:solidFill>
                <a:schemeClr val="accent1">
                  <a:lumMod val="75000"/>
                </a:schemeClr>
              </a:solidFill>
            </a:endParaRPr>
          </a:p>
          <a:p>
            <a:endParaRPr lang="de-DE" sz="900" dirty="0">
              <a:solidFill>
                <a:schemeClr val="accent1">
                  <a:lumMod val="75000"/>
                </a:schemeClr>
              </a:solidFill>
            </a:endParaRPr>
          </a:p>
          <a:p>
            <a:r>
              <a:rPr lang="de-DE" b="1" dirty="0">
                <a:solidFill>
                  <a:schemeClr val="accent1">
                    <a:lumMod val="75000"/>
                  </a:schemeClr>
                </a:solidFill>
                <a:latin typeface="Arial Black" panose="020B0A04020102020204" pitchFamily="34" charset="0"/>
              </a:rPr>
              <a:t>Wie entstehen Metastasen?</a:t>
            </a:r>
            <a:br>
              <a:rPr lang="de-DE" sz="900" b="1"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www.krebsinformationsdienst.de/tumorarten/grundlagen/metastasenbildung.php</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endParaRPr lang="de-DE" sz="900" dirty="0">
              <a:solidFill>
                <a:schemeClr val="accent1">
                  <a:lumMod val="75000"/>
                </a:schemeClr>
              </a:solidFill>
            </a:endParaRPr>
          </a:p>
          <a:p>
            <a:r>
              <a:rPr lang="de-DE" sz="900" b="1" dirty="0">
                <a:solidFill>
                  <a:schemeClr val="accent1">
                    <a:lumMod val="75000"/>
                  </a:schemeClr>
                </a:solidFill>
              </a:rPr>
              <a:t>​</a:t>
            </a:r>
            <a:r>
              <a:rPr lang="de-DE" sz="1200" b="1" dirty="0">
                <a:solidFill>
                  <a:schemeClr val="accent1">
                    <a:lumMod val="75000"/>
                  </a:schemeClr>
                </a:solidFill>
                <a:latin typeface="Arial Black" panose="020B0A04020102020204" pitchFamily="34" charset="0"/>
              </a:rPr>
              <a:t>Knochen­metastasen bei Krebs</a:t>
            </a:r>
            <a:br>
              <a:rPr lang="de-DE" sz="1200" b="1" dirty="0">
                <a:solidFill>
                  <a:schemeClr val="accent1">
                    <a:lumMod val="75000"/>
                  </a:schemeClr>
                </a:solidFill>
                <a:latin typeface="Arial Black" panose="020B0A04020102020204" pitchFamily="34" charset="0"/>
              </a:rPr>
            </a:br>
            <a:r>
              <a:rPr lang="de-DE" sz="900" b="1" dirty="0">
                <a:solidFill>
                  <a:schemeClr val="accent1">
                    <a:lumMod val="75000"/>
                  </a:schemeClr>
                </a:solidFill>
                <a:latin typeface="Arial Black" panose="020B0A04020102020204" pitchFamily="34" charset="0"/>
              </a:rPr>
              <a:t>Entstehung, Diagnose und Behandlung</a:t>
            </a:r>
            <a:br>
              <a:rPr lang="de-DE" sz="900" b="1" dirty="0">
                <a:solidFill>
                  <a:schemeClr val="accent1">
                    <a:lumMod val="75000"/>
                  </a:schemeClr>
                </a:solidFill>
                <a:latin typeface="Arial Black" panose="020B0A04020102020204" pitchFamily="34" charset="0"/>
              </a:rPr>
            </a:br>
            <a:r>
              <a:rPr lang="de-DE" sz="900" dirty="0">
                <a:solidFill>
                  <a:schemeClr val="accent1">
                    <a:lumMod val="75000"/>
                  </a:schemeClr>
                </a:solidFill>
                <a:latin typeface="Arial Black" panose="020B0A04020102020204" pitchFamily="34" charset="0"/>
              </a:rPr>
              <a:t>Einteilung in </a:t>
            </a:r>
            <a:r>
              <a:rPr lang="de-DE" sz="900" b="1" dirty="0" err="1">
                <a:solidFill>
                  <a:schemeClr val="accent1">
                    <a:lumMod val="75000"/>
                  </a:schemeClr>
                </a:solidFill>
                <a:latin typeface="Arial Black" panose="020B0A04020102020204" pitchFamily="34" charset="0"/>
              </a:rPr>
              <a:t>Osteolytische</a:t>
            </a:r>
            <a:r>
              <a:rPr lang="de-DE" sz="900" b="1" dirty="0">
                <a:solidFill>
                  <a:schemeClr val="accent1">
                    <a:lumMod val="75000"/>
                  </a:schemeClr>
                </a:solidFill>
                <a:latin typeface="Arial Black" panose="020B0A04020102020204" pitchFamily="34" charset="0"/>
              </a:rPr>
              <a:t>, Osteo­blastische und Gemischte Knochen­metastasen</a:t>
            </a:r>
            <a:br>
              <a:rPr lang="de-DE" sz="900" b="1"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www.krebsinformationsdienst.de/tumorarten/metastasen/knochenmetastasen/index.php</a:t>
            </a:r>
            <a:br>
              <a:rPr lang="de-DE" sz="900" dirty="0">
                <a:solidFill>
                  <a:schemeClr val="accent1">
                    <a:lumMod val="75000"/>
                  </a:schemeClr>
                </a:solidFill>
              </a:rPr>
            </a:br>
            <a:endParaRPr lang="de-DE" sz="900" dirty="0">
              <a:solidFill>
                <a:schemeClr val="accent1">
                  <a:lumMod val="75000"/>
                </a:schemeClr>
              </a:solidFill>
            </a:endParaRPr>
          </a:p>
          <a:p>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Grundlagen zum Thema Krebs</a:t>
            </a:r>
            <a:br>
              <a:rPr lang="de-DE" sz="900"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www.krebsinformationsdienst.de/tumorarten/grundlagen/index.php</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Immunsystem und Tumorwachstum</a:t>
            </a:r>
            <a:br>
              <a:rPr lang="de-DE" sz="1200" b="1" dirty="0">
                <a:solidFill>
                  <a:schemeClr val="accent1">
                    <a:lumMod val="75000"/>
                  </a:schemeClr>
                </a:solidFill>
                <a:latin typeface="Arial Black" panose="020B0A04020102020204" pitchFamily="34" charset="0"/>
              </a:rPr>
            </a:br>
            <a:r>
              <a:rPr lang="de-DE" sz="900" b="1" dirty="0">
                <a:solidFill>
                  <a:schemeClr val="accent1">
                    <a:lumMod val="75000"/>
                  </a:schemeClr>
                </a:solidFill>
                <a:latin typeface="Arial Black" panose="020B0A04020102020204" pitchFamily="34" charset="0"/>
              </a:rPr>
              <a:t>Wie funktioniert die Abwehr des Körpers? Welche Rolle spielt sie bei Krebs?</a:t>
            </a:r>
            <a:br>
              <a:rPr lang="de-DE" sz="900" dirty="0">
                <a:solidFill>
                  <a:schemeClr val="accent1">
                    <a:lumMod val="75000"/>
                  </a:schemeClr>
                </a:solidFill>
              </a:rPr>
            </a:br>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www.krebsinformationsdienst.de/tumorarten/grundlagen/immunsystem.php</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Wie Resistenz gegen wichtiges Krebsmedikament entsteht</a:t>
            </a:r>
            <a:br>
              <a:rPr lang="de-DE" sz="1200" dirty="0">
                <a:solidFill>
                  <a:schemeClr val="accent1">
                    <a:lumMod val="75000"/>
                  </a:schemeClr>
                </a:solidFill>
                <a:latin typeface="Arial Black" panose="020B0A04020102020204" pitchFamily="34" charset="0"/>
              </a:rPr>
            </a:br>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www.dkfz.de/de/presse/pressemitteilungen/2019/dkfz-pm-19-35c-Wie-Resistenz-gegen-wichtiges-Krebsmedikament-entsteht.php?fbclid=IwAR1RWFuB86fY9gIV6E2GmUUnl9xaMv0JTniuWnSePwTpLHfZkwYkooLrg5U</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Mikrosatelliteninstabilität: Was ist das eigentlich?</a:t>
            </a:r>
            <a:br>
              <a:rPr lang="de-DE" sz="1200" b="1" dirty="0">
                <a:solidFill>
                  <a:schemeClr val="accent1">
                    <a:lumMod val="75000"/>
                  </a:schemeClr>
                </a:solidFill>
                <a:latin typeface="Arial Black" panose="020B0A04020102020204" pitchFamily="34" charset="0"/>
              </a:rPr>
            </a:br>
            <a:r>
              <a:rPr lang="de-DE" sz="900" b="1" dirty="0">
                <a:solidFill>
                  <a:schemeClr val="accent1">
                    <a:lumMod val="75000"/>
                  </a:schemeClr>
                </a:solidFill>
                <a:latin typeface="Arial Black" panose="020B0A04020102020204" pitchFamily="34" charset="0"/>
              </a:rPr>
              <a:t>Zur Bedeutung dieses genetischen Markers bei Tumorerkrankungen</a:t>
            </a:r>
            <a:br>
              <a:rPr lang="de-DE" sz="900" dirty="0">
                <a:solidFill>
                  <a:schemeClr val="accent1">
                    <a:lumMod val="75000"/>
                  </a:schemeClr>
                </a:solidFill>
              </a:rPr>
            </a:b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www.krebsinformationsdienst.de/fachkreise/nachrichten/2022/fk09-mikrosatelliteninstabilitaet-bei-krebs.php</a:t>
            </a:r>
            <a:endParaRPr lang="de-DE" sz="900" dirty="0">
              <a:solidFill>
                <a:schemeClr val="accent1">
                  <a:lumMod val="75000"/>
                </a:schemeClr>
              </a:solidFill>
            </a:endParaRPr>
          </a:p>
          <a:p>
            <a:br>
              <a:rPr lang="de-DE" sz="900" dirty="0">
                <a:solidFill>
                  <a:schemeClr val="accent1">
                    <a:lumMod val="75000"/>
                  </a:schemeClr>
                </a:solidFill>
              </a:rPr>
            </a:br>
            <a:br>
              <a:rPr lang="de-DE" sz="900" dirty="0">
                <a:solidFill>
                  <a:srgbClr val="C00000"/>
                </a:solidFill>
              </a:rPr>
            </a:br>
            <a:br>
              <a:rPr lang="de-DE" sz="900" dirty="0">
                <a:solidFill>
                  <a:srgbClr val="C00000"/>
                </a:solidFill>
              </a:rPr>
            </a:br>
            <a:endParaRPr lang="de-DE" sz="900" dirty="0">
              <a:solidFill>
                <a:srgbClr val="C00000"/>
              </a:solidFill>
            </a:endParaRPr>
          </a:p>
        </p:txBody>
      </p:sp>
    </p:spTree>
    <p:extLst>
      <p:ext uri="{BB962C8B-B14F-4D97-AF65-F5344CB8AC3E}">
        <p14:creationId xmlns:p14="http://schemas.microsoft.com/office/powerpoint/2010/main" val="25447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2140BF4-A792-6A03-D219-38A0ACC4DA0E}"/>
              </a:ext>
            </a:extLst>
          </p:cNvPr>
          <p:cNvSpPr txBox="1"/>
          <p:nvPr/>
        </p:nvSpPr>
        <p:spPr>
          <a:xfrm>
            <a:off x="324366" y="113126"/>
            <a:ext cx="5962134" cy="461665"/>
          </a:xfrm>
          <a:prstGeom prst="rect">
            <a:avLst/>
          </a:prstGeom>
          <a:noFill/>
        </p:spPr>
        <p:txBody>
          <a:bodyPr wrap="square">
            <a:spAutoFit/>
          </a:bodyPr>
          <a:lstStyle/>
          <a:p>
            <a:r>
              <a:rPr lang="de-DE" sz="2400" b="1" dirty="0">
                <a:solidFill>
                  <a:srgbClr val="C00000"/>
                </a:solidFill>
                <a:latin typeface="Arial Black" panose="020B0A04020102020204" pitchFamily="34" charset="0"/>
              </a:rPr>
              <a:t>   </a:t>
            </a:r>
          </a:p>
        </p:txBody>
      </p:sp>
      <p:sp>
        <p:nvSpPr>
          <p:cNvPr id="3" name="Textfeld 2">
            <a:extLst>
              <a:ext uri="{FF2B5EF4-FFF2-40B4-BE49-F238E27FC236}">
                <a16:creationId xmlns:a16="http://schemas.microsoft.com/office/drawing/2014/main" id="{245C7004-73D2-3D94-F23C-2A0D404FB4B9}"/>
              </a:ext>
            </a:extLst>
          </p:cNvPr>
          <p:cNvSpPr txBox="1"/>
          <p:nvPr/>
        </p:nvSpPr>
        <p:spPr>
          <a:xfrm>
            <a:off x="6105525" y="679383"/>
            <a:ext cx="5400000" cy="3893374"/>
          </a:xfrm>
          <a:prstGeom prst="rect">
            <a:avLst/>
          </a:prstGeom>
          <a:noFill/>
        </p:spPr>
        <p:txBody>
          <a:bodyPr wrap="square" rtlCol="0">
            <a:spAutoFit/>
          </a:bodyPr>
          <a:lstStyle/>
          <a:p>
            <a:r>
              <a:rPr lang="de-DE" sz="900" dirty="0">
                <a:solidFill>
                  <a:srgbClr val="C00000"/>
                </a:solidFill>
              </a:rPr>
              <a:t>lecturio.de </a:t>
            </a:r>
            <a:br>
              <a:rPr lang="de-DE" sz="900" dirty="0">
                <a:solidFill>
                  <a:srgbClr val="C00000"/>
                </a:solidFill>
              </a:rPr>
            </a:br>
            <a:r>
              <a:rPr lang="de-DE" sz="1600" dirty="0">
                <a:solidFill>
                  <a:srgbClr val="C00000"/>
                </a:solidFill>
                <a:latin typeface="Arial Black" panose="020B0A04020102020204" pitchFamily="34" charset="0"/>
              </a:rPr>
              <a:t>Der Zellzyklus </a:t>
            </a:r>
          </a:p>
          <a:p>
            <a:r>
              <a:rPr lang="de-DE" sz="1600" dirty="0">
                <a:solidFill>
                  <a:srgbClr val="C00000"/>
                </a:solidFill>
                <a:latin typeface="Arial Black" panose="020B0A04020102020204" pitchFamily="34" charset="0"/>
              </a:rPr>
              <a:t>Regulation, Apoptose, Mitose und Replikation der DNA</a:t>
            </a:r>
            <a:br>
              <a:rPr lang="de-DE" sz="900" b="1"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www.lecturio.de/magazin/zellzyklus-regulation-apoptose-mitose-dna-replikation/</a:t>
            </a:r>
            <a:br>
              <a:rPr lang="de-DE" sz="900" dirty="0">
                <a:solidFill>
                  <a:srgbClr val="C00000"/>
                </a:solidFill>
              </a:rPr>
            </a:br>
            <a:endParaRPr lang="de-DE" sz="900" dirty="0">
              <a:solidFill>
                <a:srgbClr val="C00000"/>
              </a:solidFill>
            </a:endParaRPr>
          </a:p>
          <a:p>
            <a:endParaRPr lang="de-DE" sz="900" dirty="0"/>
          </a:p>
          <a:p>
            <a:endParaRPr lang="de-DE" sz="900" dirty="0"/>
          </a:p>
          <a:p>
            <a:endParaRPr lang="de-DE" sz="900" dirty="0">
              <a:solidFill>
                <a:schemeClr val="accent1">
                  <a:lumMod val="75000"/>
                </a:schemeClr>
              </a:solidFill>
            </a:endParaRPr>
          </a:p>
          <a:p>
            <a:r>
              <a:rPr lang="de-DE" sz="900" dirty="0">
                <a:solidFill>
                  <a:schemeClr val="accent1">
                    <a:lumMod val="75000"/>
                  </a:schemeClr>
                </a:solidFill>
              </a:rPr>
              <a:t>BIOspektrum.de </a:t>
            </a:r>
            <a:br>
              <a:rPr lang="de-DE" sz="900" dirty="0">
                <a:solidFill>
                  <a:schemeClr val="accent1">
                    <a:lumMod val="75000"/>
                  </a:schemeClr>
                </a:solidFill>
              </a:rPr>
            </a:br>
            <a:r>
              <a:rPr lang="de-DE" sz="1600" dirty="0">
                <a:solidFill>
                  <a:schemeClr val="accent1">
                    <a:lumMod val="75000"/>
                  </a:schemeClr>
                </a:solidFill>
                <a:latin typeface="Arial Black" panose="020B0A04020102020204" pitchFamily="34" charset="0"/>
              </a:rPr>
              <a:t>Fehler im Zellzyklus</a:t>
            </a:r>
          </a:p>
          <a:p>
            <a:r>
              <a:rPr lang="de-DE" sz="1600" dirty="0">
                <a:solidFill>
                  <a:schemeClr val="accent1">
                    <a:lumMod val="75000"/>
                  </a:schemeClr>
                </a:solidFill>
                <a:latin typeface="Arial Black" panose="020B0A04020102020204" pitchFamily="34" charset="0"/>
              </a:rPr>
              <a:t>DNA-Replikationsstress, Mitose und genomische Instabilität</a:t>
            </a:r>
            <a:br>
              <a:rPr lang="de-DE" sz="900" b="1"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www.biospektrum.de/system/files/magazine_article/2021/02/files/87396/87396.pdf</a:t>
            </a:r>
            <a:br>
              <a:rPr lang="de-DE" sz="900" dirty="0"/>
            </a:br>
            <a:endParaRPr lang="de-DE" sz="900" dirty="0"/>
          </a:p>
          <a:p>
            <a:endParaRPr lang="de-DE" sz="900" dirty="0"/>
          </a:p>
          <a:p>
            <a:endParaRPr lang="de-DE" sz="900" dirty="0"/>
          </a:p>
          <a:p>
            <a:endParaRPr lang="de-DE" sz="900" dirty="0">
              <a:solidFill>
                <a:schemeClr val="accent1">
                  <a:lumMod val="50000"/>
                </a:schemeClr>
              </a:solidFill>
            </a:endParaRPr>
          </a:p>
          <a:p>
            <a:r>
              <a:rPr lang="de-DE" sz="900" dirty="0">
                <a:solidFill>
                  <a:schemeClr val="accent1">
                    <a:lumMod val="50000"/>
                  </a:schemeClr>
                </a:solidFill>
              </a:rPr>
              <a:t>Bionity.com </a:t>
            </a:r>
          </a:p>
          <a:p>
            <a:r>
              <a:rPr lang="de-DE" sz="1600" dirty="0">
                <a:solidFill>
                  <a:schemeClr val="accent1">
                    <a:lumMod val="50000"/>
                  </a:schemeClr>
                </a:solidFill>
                <a:latin typeface="Arial Black" panose="020B0A04020102020204" pitchFamily="34" charset="0"/>
              </a:rPr>
              <a:t>Mutation</a:t>
            </a:r>
            <a:br>
              <a:rPr lang="de-DE" sz="900" b="1" dirty="0">
                <a:solidFill>
                  <a:schemeClr val="accent1">
                    <a:lumMod val="50000"/>
                  </a:schemeClr>
                </a:solidFill>
              </a:rPr>
            </a:br>
            <a:r>
              <a:rPr lang="de-DE" sz="900" dirty="0">
                <a:solidFill>
                  <a:schemeClr val="accent1">
                    <a:lumMod val="50000"/>
                  </a:schemeClr>
                </a:solidFill>
                <a:hlinkClick r:id="rId4">
                  <a:extLst>
                    <a:ext uri="{A12FA001-AC4F-418D-AE19-62706E023703}">
                      <ahyp:hlinkClr xmlns:ahyp="http://schemas.microsoft.com/office/drawing/2018/hyperlinkcolor" val="tx"/>
                    </a:ext>
                  </a:extLst>
                </a:hlinkClick>
              </a:rPr>
              <a:t>www.bionity.com/de/lexikon/Mutation.html</a:t>
            </a:r>
            <a:endParaRPr lang="de-DE" sz="900" dirty="0">
              <a:solidFill>
                <a:schemeClr val="accent1">
                  <a:lumMod val="50000"/>
                </a:schemeClr>
              </a:solidFill>
            </a:endParaRPr>
          </a:p>
          <a:p>
            <a:endParaRPr lang="de-DE" sz="900" dirty="0">
              <a:solidFill>
                <a:srgbClr val="F29400"/>
              </a:solidFill>
            </a:endParaRPr>
          </a:p>
        </p:txBody>
      </p:sp>
      <p:sp>
        <p:nvSpPr>
          <p:cNvPr id="4" name="Textfeld 3">
            <a:extLst>
              <a:ext uri="{FF2B5EF4-FFF2-40B4-BE49-F238E27FC236}">
                <a16:creationId xmlns:a16="http://schemas.microsoft.com/office/drawing/2014/main" id="{ACFD2643-84CD-BB8E-967C-1CD9D8A28933}"/>
              </a:ext>
            </a:extLst>
          </p:cNvPr>
          <p:cNvSpPr txBox="1"/>
          <p:nvPr/>
        </p:nvSpPr>
        <p:spPr>
          <a:xfrm>
            <a:off x="413378" y="679383"/>
            <a:ext cx="5473071" cy="3462486"/>
          </a:xfrm>
          <a:prstGeom prst="rect">
            <a:avLst/>
          </a:prstGeom>
          <a:noFill/>
        </p:spPr>
        <p:txBody>
          <a:bodyPr wrap="square" rtlCol="0">
            <a:spAutoFit/>
          </a:bodyPr>
          <a:lstStyle/>
          <a:p>
            <a:r>
              <a:rPr lang="de-DE" sz="900" dirty="0">
                <a:solidFill>
                  <a:srgbClr val="F29400"/>
                </a:solidFill>
              </a:rPr>
              <a:t>Dr. med. Dirk </a:t>
            </a:r>
            <a:r>
              <a:rPr lang="de-DE" sz="900" dirty="0" err="1">
                <a:solidFill>
                  <a:srgbClr val="F29400"/>
                </a:solidFill>
              </a:rPr>
              <a:t>Manski</a:t>
            </a:r>
            <a:br>
              <a:rPr lang="de-DE" sz="900" dirty="0">
                <a:solidFill>
                  <a:srgbClr val="F29400"/>
                </a:solidFill>
              </a:rPr>
            </a:br>
            <a:endParaRPr lang="de-DE" sz="900" dirty="0">
              <a:solidFill>
                <a:srgbClr val="F29400"/>
              </a:solidFill>
            </a:endParaRPr>
          </a:p>
          <a:p>
            <a:r>
              <a:rPr lang="de-DE" b="1" dirty="0">
                <a:solidFill>
                  <a:srgbClr val="F29400"/>
                </a:solidFill>
                <a:latin typeface="Arial Black" panose="020B0A04020102020204" pitchFamily="34" charset="0"/>
              </a:rPr>
              <a:t>Urologie­lehrbuch.de</a:t>
            </a:r>
            <a:br>
              <a:rPr lang="de-DE" sz="900" b="1"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www.urologielehrbuch.de/prostatakarzinom-inzidenz-ursachen.html</a:t>
            </a:r>
            <a:br>
              <a:rPr lang="de-DE" sz="900" dirty="0">
                <a:solidFill>
                  <a:srgbClr val="F29400"/>
                </a:solidFill>
              </a:rPr>
            </a:br>
            <a:br>
              <a:rPr lang="de-DE" sz="900" dirty="0">
                <a:solidFill>
                  <a:srgbClr val="F29400"/>
                </a:solidFill>
              </a:rPr>
            </a:br>
            <a:br>
              <a:rPr lang="de-DE" sz="900" dirty="0">
                <a:solidFill>
                  <a:srgbClr val="F29400"/>
                </a:solidFill>
              </a:rPr>
            </a:br>
            <a:r>
              <a:rPr lang="de-DE" sz="1600" b="1" dirty="0">
                <a:solidFill>
                  <a:srgbClr val="F29400"/>
                </a:solidFill>
                <a:latin typeface="Arial Black" panose="020B0A04020102020204" pitchFamily="34" charset="0"/>
              </a:rPr>
              <a:t>Prostatakarzinom</a:t>
            </a:r>
            <a:br>
              <a:rPr lang="de-DE" sz="900"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www.urologielehrbuch.de/prostatakarzinom-inzidenz-ursachen.html</a:t>
            </a:r>
            <a:br>
              <a:rPr lang="de-DE" sz="900" dirty="0">
                <a:solidFill>
                  <a:srgbClr val="F29400"/>
                </a:solidFill>
              </a:rPr>
            </a:br>
            <a:br>
              <a:rPr lang="de-DE" sz="900" dirty="0">
                <a:solidFill>
                  <a:srgbClr val="F29400"/>
                </a:solidFill>
              </a:rPr>
            </a:br>
            <a:br>
              <a:rPr lang="de-DE" sz="900" dirty="0">
                <a:solidFill>
                  <a:srgbClr val="F29400"/>
                </a:solidFill>
              </a:rPr>
            </a:br>
            <a:r>
              <a:rPr lang="de-DE" sz="1600" b="1" dirty="0">
                <a:solidFill>
                  <a:srgbClr val="F29400"/>
                </a:solidFill>
                <a:latin typeface="Arial Black" panose="020B0A04020102020204" pitchFamily="34" charset="0"/>
              </a:rPr>
              <a:t>Prostata: Anatomie, Histologie und Physiologie</a:t>
            </a:r>
            <a:br>
              <a:rPr lang="de-DE" sz="900"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www.urologielehrbuch.de/prostataanatomie.html​</a:t>
            </a:r>
            <a:br>
              <a:rPr lang="de-DE" sz="900" dirty="0">
                <a:solidFill>
                  <a:srgbClr val="F29400"/>
                </a:solidFill>
              </a:rPr>
            </a:br>
            <a:br>
              <a:rPr lang="de-DE" sz="900" dirty="0">
                <a:solidFill>
                  <a:srgbClr val="F29400"/>
                </a:solidFill>
              </a:rPr>
            </a:br>
            <a:br>
              <a:rPr lang="de-DE" sz="900" dirty="0">
                <a:solidFill>
                  <a:srgbClr val="F29400"/>
                </a:solidFill>
              </a:rPr>
            </a:br>
            <a:r>
              <a:rPr lang="de-DE" sz="1600" b="1" dirty="0">
                <a:solidFill>
                  <a:srgbClr val="F29400"/>
                </a:solidFill>
                <a:latin typeface="Arial Black" panose="020B0A04020102020204" pitchFamily="34" charset="0"/>
              </a:rPr>
              <a:t>Prostata: Grundlagen und Krankheiten</a:t>
            </a:r>
            <a:br>
              <a:rPr lang="de-DE" sz="900"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www.urologielehrbuch.de/prostata.html​</a:t>
            </a:r>
            <a:endParaRPr lang="de-DE" sz="900" dirty="0">
              <a:solidFill>
                <a:srgbClr val="F29400"/>
              </a:solidFill>
            </a:endParaRPr>
          </a:p>
          <a:p>
            <a:br>
              <a:rPr lang="de-DE" sz="900" dirty="0">
                <a:solidFill>
                  <a:schemeClr val="accent1">
                    <a:lumMod val="75000"/>
                  </a:schemeClr>
                </a:solidFill>
              </a:rPr>
            </a:br>
            <a:br>
              <a:rPr lang="de-DE" sz="900" dirty="0">
                <a:solidFill>
                  <a:schemeClr val="accent1">
                    <a:lumMod val="75000"/>
                  </a:schemeClr>
                </a:solidFill>
              </a:rPr>
            </a:br>
            <a:br>
              <a:rPr lang="de-DE" sz="900" dirty="0">
                <a:solidFill>
                  <a:srgbClr val="C00000"/>
                </a:solidFill>
              </a:rPr>
            </a:br>
            <a:br>
              <a:rPr lang="de-DE" sz="900" dirty="0">
                <a:solidFill>
                  <a:srgbClr val="C00000"/>
                </a:solidFill>
              </a:rPr>
            </a:br>
            <a:endParaRPr lang="de-DE" sz="900" dirty="0">
              <a:solidFill>
                <a:srgbClr val="C00000"/>
              </a:solidFill>
            </a:endParaRPr>
          </a:p>
        </p:txBody>
      </p:sp>
    </p:spTree>
    <p:extLst>
      <p:ext uri="{BB962C8B-B14F-4D97-AF65-F5344CB8AC3E}">
        <p14:creationId xmlns:p14="http://schemas.microsoft.com/office/powerpoint/2010/main" val="151030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2140BF4-A792-6A03-D219-38A0ACC4DA0E}"/>
              </a:ext>
            </a:extLst>
          </p:cNvPr>
          <p:cNvSpPr txBox="1"/>
          <p:nvPr/>
        </p:nvSpPr>
        <p:spPr>
          <a:xfrm>
            <a:off x="324366" y="113126"/>
            <a:ext cx="5962134" cy="461665"/>
          </a:xfrm>
          <a:prstGeom prst="rect">
            <a:avLst/>
          </a:prstGeom>
          <a:noFill/>
        </p:spPr>
        <p:txBody>
          <a:bodyPr wrap="square">
            <a:spAutoFit/>
          </a:bodyPr>
          <a:lstStyle/>
          <a:p>
            <a:r>
              <a:rPr lang="de-DE" sz="2400" b="1" dirty="0">
                <a:solidFill>
                  <a:srgbClr val="C00000"/>
                </a:solidFill>
                <a:latin typeface="Arial Black" panose="020B0A04020102020204" pitchFamily="34" charset="0"/>
              </a:rPr>
              <a:t>   </a:t>
            </a:r>
          </a:p>
        </p:txBody>
      </p:sp>
      <p:sp>
        <p:nvSpPr>
          <p:cNvPr id="3" name="Textfeld 2">
            <a:extLst>
              <a:ext uri="{FF2B5EF4-FFF2-40B4-BE49-F238E27FC236}">
                <a16:creationId xmlns:a16="http://schemas.microsoft.com/office/drawing/2014/main" id="{245C7004-73D2-3D94-F23C-2A0D404FB4B9}"/>
              </a:ext>
            </a:extLst>
          </p:cNvPr>
          <p:cNvSpPr txBox="1"/>
          <p:nvPr/>
        </p:nvSpPr>
        <p:spPr>
          <a:xfrm>
            <a:off x="6105525" y="679383"/>
            <a:ext cx="5400000" cy="6063198"/>
          </a:xfrm>
          <a:prstGeom prst="rect">
            <a:avLst/>
          </a:prstGeom>
          <a:noFill/>
        </p:spPr>
        <p:txBody>
          <a:bodyPr wrap="square" rtlCol="0">
            <a:spAutoFit/>
          </a:bodyPr>
          <a:lstStyle/>
          <a:p>
            <a:r>
              <a:rPr lang="de-DE" sz="900" dirty="0" err="1">
                <a:solidFill>
                  <a:schemeClr val="accent1">
                    <a:lumMod val="75000"/>
                  </a:schemeClr>
                </a:solidFill>
              </a:rPr>
              <a:t>Kenhub</a:t>
            </a:r>
            <a:br>
              <a:rPr lang="de-DE" sz="900" dirty="0">
                <a:solidFill>
                  <a:schemeClr val="accent1">
                    <a:lumMod val="75000"/>
                  </a:schemeClr>
                </a:solidFill>
              </a:rPr>
            </a:br>
            <a:r>
              <a:rPr lang="de-DE" sz="900" b="1" dirty="0">
                <a:solidFill>
                  <a:schemeClr val="accent1">
                    <a:lumMod val="75000"/>
                  </a:schemeClr>
                </a:solidFill>
              </a:rPr>
              <a:t>Anatomie des Menschen lernen</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www.kenhub.com/de/library/anatomie/anatomie-des-menschen</a:t>
            </a:r>
            <a:br>
              <a:rPr lang="de-DE" sz="900" dirty="0">
                <a:solidFill>
                  <a:schemeClr val="accent1">
                    <a:lumMod val="75000"/>
                  </a:schemeClr>
                </a:solidFill>
              </a:rPr>
            </a:br>
            <a:br>
              <a:rPr lang="de-DE" sz="900" dirty="0">
                <a:solidFill>
                  <a:schemeClr val="accent1">
                    <a:lumMod val="75000"/>
                  </a:schemeClr>
                </a:solidFill>
              </a:rPr>
            </a:br>
            <a:endParaRPr lang="de-DE" sz="900" dirty="0">
              <a:solidFill>
                <a:schemeClr val="accent1">
                  <a:lumMod val="75000"/>
                </a:schemeClr>
              </a:solidFill>
            </a:endParaRPr>
          </a:p>
          <a:p>
            <a:r>
              <a:rPr lang="de-DE" sz="1600" b="1" dirty="0">
                <a:solidFill>
                  <a:schemeClr val="accent1">
                    <a:lumMod val="75000"/>
                  </a:schemeClr>
                </a:solidFill>
                <a:latin typeface="Arial Black" panose="020B0A04020102020204" pitchFamily="34" charset="0"/>
              </a:rPr>
              <a:t>Anatomie des Menschen lernen</a:t>
            </a:r>
            <a:r>
              <a:rPr lang="de-DE" sz="1600" dirty="0">
                <a:solidFill>
                  <a:schemeClr val="accent1">
                    <a:lumMod val="75000"/>
                  </a:schemeClr>
                </a:solidFill>
                <a:latin typeface="Arial Black" panose="020B0A04020102020204" pitchFamily="34" charset="0"/>
              </a:rPr>
              <a:t> </a:t>
            </a:r>
            <a:r>
              <a:rPr lang="de-DE" sz="900" dirty="0">
                <a:solidFill>
                  <a:schemeClr val="accent1">
                    <a:lumMod val="75000"/>
                  </a:schemeClr>
                </a:solidFill>
              </a:rPr>
              <a:t>(Videos)</a:t>
            </a:r>
            <a:br>
              <a:rPr lang="de-DE" sz="900"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www.youtube.com/c/KenhubDE/videos</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r>
              <a:rPr lang="de-DE" sz="900" b="1" dirty="0">
                <a:solidFill>
                  <a:schemeClr val="accent1">
                    <a:lumMod val="75000"/>
                  </a:schemeClr>
                </a:solidFill>
                <a:latin typeface="Arial Black" panose="020B0A04020102020204" pitchFamily="34" charset="0"/>
              </a:rPr>
              <a:t>Wie man sich anatomische Begriffe leicht einprägt - Anatomie des Menschen </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www.youtube.com/watch?v=thxS9Rqb9OE</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latin typeface="Arial Black" panose="020B0A04020102020204" pitchFamily="34" charset="0"/>
              </a:rPr>
              <a:t>Anatomische Begriffe richtig aussprechen: 4 Tipps - Anatomie des Menschen</a:t>
            </a:r>
            <a:br>
              <a:rPr lang="de-DE" sz="900"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www.youtube.com/watch?v=aRtYNohp4hw</a:t>
            </a:r>
            <a:br>
              <a:rPr lang="de-DE" sz="900" dirty="0">
                <a:solidFill>
                  <a:schemeClr val="accent1">
                    <a:lumMod val="75000"/>
                  </a:schemeClr>
                </a:solidFill>
              </a:rPr>
            </a:br>
            <a:br>
              <a:rPr lang="de-DE" sz="900" dirty="0">
                <a:solidFill>
                  <a:schemeClr val="accent1">
                    <a:lumMod val="75000"/>
                  </a:schemeClr>
                </a:solidFill>
              </a:rPr>
            </a:br>
            <a:endParaRPr lang="de-DE" sz="900" dirty="0">
              <a:solidFill>
                <a:schemeClr val="accent1">
                  <a:lumMod val="75000"/>
                </a:schemeClr>
              </a:solidFill>
            </a:endParaRPr>
          </a:p>
          <a:p>
            <a:r>
              <a:rPr lang="de-DE" sz="2400" b="1" dirty="0">
                <a:solidFill>
                  <a:schemeClr val="accent1">
                    <a:lumMod val="75000"/>
                  </a:schemeClr>
                </a:solidFill>
                <a:latin typeface="Arial Black" panose="020B0A04020102020204" pitchFamily="34" charset="0"/>
              </a:rPr>
              <a:t>Metastasen</a:t>
            </a:r>
            <a:br>
              <a:rPr lang="de-DE" sz="900" b="1"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www.kenhub.com/de/library/anatomie/metastasen</a:t>
            </a:r>
            <a:b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br>
            <a:br>
              <a:rPr lang="de-DE" sz="900" dirty="0">
                <a:solidFill>
                  <a:schemeClr val="accent1">
                    <a:lumMod val="75000"/>
                  </a:schemeClr>
                </a:solidFill>
              </a:rPr>
            </a:br>
            <a:endParaRPr lang="de-DE" sz="900" dirty="0">
              <a:solidFill>
                <a:schemeClr val="accent1">
                  <a:lumMod val="75000"/>
                </a:schemeClr>
              </a:solidFill>
            </a:endParaRPr>
          </a:p>
          <a:p>
            <a:r>
              <a:rPr lang="de-DE" sz="1400" b="1" dirty="0">
                <a:solidFill>
                  <a:schemeClr val="accent1">
                    <a:lumMod val="75000"/>
                  </a:schemeClr>
                </a:solidFill>
                <a:latin typeface="Arial Black" panose="020B0A04020102020204" pitchFamily="34" charset="0"/>
              </a:rPr>
              <a:t>Becken und Femur – Knochen</a:t>
            </a:r>
          </a:p>
          <a:p>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www.youtube.com/watch?v=r6ucAGbdwdQ</a:t>
            </a:r>
            <a:b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br>
            <a:br>
              <a:rPr lang="de-DE" sz="900" dirty="0">
                <a:solidFill>
                  <a:schemeClr val="accent1">
                    <a:lumMod val="75000"/>
                  </a:schemeClr>
                </a:solidFill>
              </a:rPr>
            </a:br>
            <a:r>
              <a:rPr lang="de-DE" sz="1400" b="1" dirty="0">
                <a:solidFill>
                  <a:schemeClr val="accent1">
                    <a:lumMod val="75000"/>
                  </a:schemeClr>
                </a:solidFill>
                <a:latin typeface="Arial Black" panose="020B0A04020102020204" pitchFamily="34" charset="0"/>
              </a:rPr>
              <a:t>Brust- und Lendenwirbelsäule - Knochen</a:t>
            </a:r>
            <a:br>
              <a:rPr lang="de-DE" sz="900" b="1"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www.youtube.com/watch?v=PYppRLeoNIs</a:t>
            </a:r>
            <a:b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br>
            <a:endParaRPr lang="de-DE" sz="900" dirty="0">
              <a:solidFill>
                <a:schemeClr val="accent1">
                  <a:lumMod val="75000"/>
                </a:schemeClr>
              </a:solidFill>
            </a:endParaRPr>
          </a:p>
          <a:p>
            <a:r>
              <a:rPr lang="de-DE" sz="1400" b="1" dirty="0">
                <a:solidFill>
                  <a:schemeClr val="accent1">
                    <a:lumMod val="75000"/>
                  </a:schemeClr>
                </a:solidFill>
                <a:latin typeface="Arial Black" panose="020B0A04020102020204" pitchFamily="34" charset="0"/>
              </a:rPr>
              <a:t>Brustwirbelsäule (BWS) </a:t>
            </a:r>
          </a:p>
          <a:p>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www.kenhub.com/de/library/anatomie/brustwirbelsaule-bws</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Humerus und Scapula - (Oberarmknochen und Schulterblatt)</a:t>
            </a:r>
            <a:br>
              <a:rPr lang="de-DE" sz="900" b="1" dirty="0">
                <a:solidFill>
                  <a:schemeClr val="accent1">
                    <a:lumMod val="75000"/>
                  </a:schemeClr>
                </a:solidFill>
              </a:rPr>
            </a:br>
            <a:r>
              <a:rPr lang="de-DE" sz="900" b="1" dirty="0">
                <a:solidFill>
                  <a:schemeClr val="accent1">
                    <a:lumMod val="75000"/>
                  </a:schemeClr>
                </a:solidFill>
              </a:rPr>
              <a:t>​</a:t>
            </a:r>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www.youtube.com/watch?v=cO5-rYdiKbk</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Muskeln des Humerus und der Scapula</a:t>
            </a:r>
            <a:br>
              <a:rPr lang="de-DE" sz="900" dirty="0">
                <a:solidFill>
                  <a:schemeClr val="accent1">
                    <a:lumMod val="75000"/>
                  </a:schemeClr>
                </a:solidFill>
              </a:rPr>
            </a:b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www.youtube.com/watch?v=npIyOySkUlQ</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Muskeln des Arms - Ursprünge, Ansätze und Innervation </a:t>
            </a:r>
          </a:p>
          <a:p>
            <a:r>
              <a:rPr lang="de-DE" sz="900" dirty="0">
                <a:solidFill>
                  <a:schemeClr val="accent1">
                    <a:lumMod val="75000"/>
                  </a:schemeClr>
                </a:solidFill>
                <a:hlinkClick r:id="rId12">
                  <a:extLst>
                    <a:ext uri="{A12FA001-AC4F-418D-AE19-62706E023703}">
                      <ahyp:hlinkClr xmlns:ahyp="http://schemas.microsoft.com/office/drawing/2018/hyperlinkcolor" val="tx"/>
                    </a:ext>
                  </a:extLst>
                </a:hlinkClick>
              </a:rPr>
              <a:t>www.youtube.com/watch?v=dL14zPiXlzI</a:t>
            </a:r>
            <a:endParaRPr lang="de-DE" sz="900" dirty="0">
              <a:solidFill>
                <a:schemeClr val="accent1">
                  <a:lumMod val="75000"/>
                </a:schemeClr>
              </a:solidFill>
            </a:endParaRPr>
          </a:p>
          <a:p>
            <a:endParaRPr lang="de-DE" sz="900" dirty="0">
              <a:solidFill>
                <a:schemeClr val="accent1">
                  <a:lumMod val="50000"/>
                </a:schemeClr>
              </a:solidFill>
            </a:endParaRPr>
          </a:p>
          <a:p>
            <a:endParaRPr lang="de-DE" sz="900" dirty="0">
              <a:solidFill>
                <a:srgbClr val="F29400"/>
              </a:solidFill>
            </a:endParaRPr>
          </a:p>
        </p:txBody>
      </p:sp>
      <p:sp>
        <p:nvSpPr>
          <p:cNvPr id="4" name="Textfeld 3">
            <a:extLst>
              <a:ext uri="{FF2B5EF4-FFF2-40B4-BE49-F238E27FC236}">
                <a16:creationId xmlns:a16="http://schemas.microsoft.com/office/drawing/2014/main" id="{ACFD2643-84CD-BB8E-967C-1CD9D8A28933}"/>
              </a:ext>
            </a:extLst>
          </p:cNvPr>
          <p:cNvSpPr txBox="1"/>
          <p:nvPr/>
        </p:nvSpPr>
        <p:spPr>
          <a:xfrm>
            <a:off x="413378" y="679383"/>
            <a:ext cx="5473071" cy="6340197"/>
          </a:xfrm>
          <a:prstGeom prst="rect">
            <a:avLst/>
          </a:prstGeom>
          <a:noFill/>
        </p:spPr>
        <p:txBody>
          <a:bodyPr wrap="square" rtlCol="0">
            <a:spAutoFit/>
          </a:bodyPr>
          <a:lstStyle/>
          <a:p>
            <a:r>
              <a:rPr lang="de-DE" sz="900" dirty="0">
                <a:solidFill>
                  <a:srgbClr val="F29400"/>
                </a:solidFill>
              </a:rPr>
              <a:t>visiblebody.com </a:t>
            </a:r>
          </a:p>
          <a:p>
            <a:r>
              <a:rPr lang="de-DE" sz="900" b="1" dirty="0">
                <a:solidFill>
                  <a:srgbClr val="F29400"/>
                </a:solidFill>
              </a:rPr>
              <a:t>Eine visuelle Einführung in die menschliche Anatomie</a:t>
            </a:r>
            <a:br>
              <a:rPr lang="de-DE" sz="900" b="1"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www.visiblebody.com/de/learn</a:t>
            </a:r>
            <a:br>
              <a:rPr lang="de-DE" sz="900" dirty="0">
                <a:solidFill>
                  <a:srgbClr val="F29400"/>
                </a:solidFill>
              </a:rPr>
            </a:br>
            <a:br>
              <a:rPr lang="de-DE" sz="900" dirty="0">
                <a:solidFill>
                  <a:srgbClr val="F29400"/>
                </a:solidFill>
              </a:rPr>
            </a:br>
            <a:r>
              <a:rPr lang="de-DE" sz="2400" b="1" dirty="0">
                <a:solidFill>
                  <a:srgbClr val="F29400"/>
                </a:solidFill>
                <a:latin typeface="Arial Black" panose="020B0A04020102020204" pitchFamily="34" charset="0"/>
              </a:rPr>
              <a:t>Das männliche Genitalsystem </a:t>
            </a:r>
            <a:br>
              <a:rPr lang="de-DE" sz="900" dirty="0">
                <a:solidFill>
                  <a:srgbClr val="F29400"/>
                </a:solidFill>
              </a:rPr>
            </a:br>
            <a:r>
              <a:rPr lang="de-DE" sz="900" dirty="0">
                <a:solidFill>
                  <a:srgbClr val="F29400"/>
                </a:solidFill>
                <a:hlinkClick r:id="rId14">
                  <a:extLst>
                    <a:ext uri="{A12FA001-AC4F-418D-AE19-62706E023703}">
                      <ahyp:hlinkClr xmlns:ahyp="http://schemas.microsoft.com/office/drawing/2018/hyperlinkcolor" val="tx"/>
                    </a:ext>
                  </a:extLst>
                </a:hlinkClick>
              </a:rPr>
              <a:t>www.visiblebody.com/de/learn/reproductive/male-reproductive-structures</a:t>
            </a:r>
            <a:br>
              <a:rPr lang="de-DE" sz="900" dirty="0">
                <a:solidFill>
                  <a:srgbClr val="F29400"/>
                </a:solidFill>
              </a:rPr>
            </a:br>
            <a:endParaRPr lang="de-DE" sz="900" dirty="0">
              <a:solidFill>
                <a:srgbClr val="F29400"/>
              </a:solidFill>
            </a:endParaRPr>
          </a:p>
          <a:p>
            <a:endParaRPr lang="de-DE" sz="900" dirty="0">
              <a:solidFill>
                <a:srgbClr val="F29400"/>
              </a:solidFill>
            </a:endParaRPr>
          </a:p>
          <a:p>
            <a:br>
              <a:rPr lang="de-DE" sz="900" dirty="0">
                <a:solidFill>
                  <a:srgbClr val="F29400"/>
                </a:solidFill>
              </a:rPr>
            </a:br>
            <a:r>
              <a:rPr lang="de-DE" sz="1600" b="1" dirty="0">
                <a:solidFill>
                  <a:srgbClr val="F29400"/>
                </a:solidFill>
                <a:latin typeface="Arial Black" panose="020B0A04020102020204" pitchFamily="34" charset="0"/>
              </a:rPr>
              <a:t>Die Funktionsweise</a:t>
            </a:r>
          </a:p>
          <a:p>
            <a:r>
              <a:rPr lang="de-DE" sz="1600" b="1" dirty="0">
                <a:solidFill>
                  <a:srgbClr val="F29400"/>
                </a:solidFill>
                <a:latin typeface="Arial Black" panose="020B0A04020102020204" pitchFamily="34" charset="0"/>
              </a:rPr>
              <a:t>der Strukturen des Harnsystems</a:t>
            </a:r>
            <a:br>
              <a:rPr lang="de-DE" sz="900" dirty="0">
                <a:solidFill>
                  <a:srgbClr val="F29400"/>
                </a:solidFill>
              </a:rPr>
            </a:br>
            <a:r>
              <a:rPr lang="de-DE" sz="900" dirty="0">
                <a:solidFill>
                  <a:srgbClr val="F29400"/>
                </a:solidFill>
                <a:hlinkClick r:id="rId15">
                  <a:extLst>
                    <a:ext uri="{A12FA001-AC4F-418D-AE19-62706E023703}">
                      <ahyp:hlinkClr xmlns:ahyp="http://schemas.microsoft.com/office/drawing/2018/hyperlinkcolor" val="tx"/>
                    </a:ext>
                  </a:extLst>
                </a:hlinkClick>
              </a:rPr>
              <a:t>www.visiblebody.com/de/learn/urinary</a:t>
            </a:r>
            <a:br>
              <a:rPr lang="de-DE" sz="900" dirty="0">
                <a:solidFill>
                  <a:srgbClr val="F29400"/>
                </a:solidFill>
              </a:rPr>
            </a:br>
            <a:endParaRPr lang="de-DE" sz="900" dirty="0">
              <a:solidFill>
                <a:srgbClr val="F29400"/>
              </a:solidFill>
            </a:endParaRPr>
          </a:p>
          <a:p>
            <a:endParaRPr lang="de-DE" sz="900" dirty="0">
              <a:solidFill>
                <a:srgbClr val="F29400"/>
              </a:solidFill>
            </a:endParaRPr>
          </a:p>
          <a:p>
            <a:br>
              <a:rPr lang="de-DE" sz="900" dirty="0">
                <a:solidFill>
                  <a:srgbClr val="F29400"/>
                </a:solidFill>
              </a:rPr>
            </a:br>
            <a:r>
              <a:rPr lang="de-DE" sz="1600" b="1" dirty="0">
                <a:solidFill>
                  <a:srgbClr val="F29400"/>
                </a:solidFill>
                <a:latin typeface="Arial Black" panose="020B0A04020102020204" pitchFamily="34" charset="0"/>
              </a:rPr>
              <a:t>Die endokrinen Drüsen</a:t>
            </a:r>
          </a:p>
          <a:p>
            <a:r>
              <a:rPr lang="de-DE" sz="1600" b="1" dirty="0">
                <a:solidFill>
                  <a:srgbClr val="F29400"/>
                </a:solidFill>
                <a:latin typeface="Arial Black" panose="020B0A04020102020204" pitchFamily="34" charset="0"/>
              </a:rPr>
              <a:t>und ihre Funktionsweise </a:t>
            </a:r>
            <a:br>
              <a:rPr lang="de-DE" sz="900" dirty="0">
                <a:solidFill>
                  <a:srgbClr val="F29400"/>
                </a:solidFill>
              </a:rPr>
            </a:br>
            <a:r>
              <a:rPr lang="de-DE" sz="900" dirty="0">
                <a:solidFill>
                  <a:srgbClr val="F29400"/>
                </a:solidFill>
                <a:hlinkClick r:id="rId16">
                  <a:extLst>
                    <a:ext uri="{A12FA001-AC4F-418D-AE19-62706E023703}">
                      <ahyp:hlinkClr xmlns:ahyp="http://schemas.microsoft.com/office/drawing/2018/hyperlinkcolor" val="tx"/>
                    </a:ext>
                  </a:extLst>
                </a:hlinkClick>
              </a:rPr>
              <a:t>www.visiblebody.com/de/learn/endocrine</a:t>
            </a:r>
            <a:br>
              <a:rPr lang="de-DE" sz="900" dirty="0">
                <a:solidFill>
                  <a:srgbClr val="F29400"/>
                </a:solidFill>
              </a:rPr>
            </a:br>
            <a:endParaRPr lang="de-DE" sz="900" dirty="0">
              <a:solidFill>
                <a:srgbClr val="F29400"/>
              </a:solidFill>
            </a:endParaRPr>
          </a:p>
          <a:p>
            <a:endParaRPr lang="de-DE" sz="900" dirty="0">
              <a:solidFill>
                <a:srgbClr val="F29400"/>
              </a:solidFill>
            </a:endParaRPr>
          </a:p>
          <a:p>
            <a:br>
              <a:rPr lang="de-DE" sz="900" dirty="0">
                <a:solidFill>
                  <a:srgbClr val="F29400"/>
                </a:solidFill>
              </a:rPr>
            </a:br>
            <a:r>
              <a:rPr lang="de-DE" sz="1600" b="1" dirty="0">
                <a:solidFill>
                  <a:srgbClr val="F29400"/>
                </a:solidFill>
                <a:latin typeface="Arial Black" panose="020B0A04020102020204" pitchFamily="34" charset="0"/>
              </a:rPr>
              <a:t>Wie das Lymphsystem den Körper schützt </a:t>
            </a:r>
            <a:br>
              <a:rPr lang="de-DE" sz="900" dirty="0">
                <a:solidFill>
                  <a:srgbClr val="F29400"/>
                </a:solidFill>
              </a:rPr>
            </a:br>
            <a:r>
              <a:rPr lang="de-DE" sz="900" dirty="0">
                <a:solidFill>
                  <a:srgbClr val="F29400"/>
                </a:solidFill>
                <a:hlinkClick r:id="rId17">
                  <a:extLst>
                    <a:ext uri="{A12FA001-AC4F-418D-AE19-62706E023703}">
                      <ahyp:hlinkClr xmlns:ahyp="http://schemas.microsoft.com/office/drawing/2018/hyperlinkcolor" val="tx"/>
                    </a:ext>
                  </a:extLst>
                </a:hlinkClick>
              </a:rPr>
              <a:t>www.visiblebody.com/de/learn/lymphatic</a:t>
            </a:r>
            <a:br>
              <a:rPr lang="de-DE" sz="900" dirty="0">
                <a:solidFill>
                  <a:srgbClr val="F29400"/>
                </a:solidFill>
              </a:rPr>
            </a:br>
            <a:endParaRPr lang="de-DE" sz="900" dirty="0">
              <a:solidFill>
                <a:srgbClr val="F29400"/>
              </a:solidFill>
            </a:endParaRPr>
          </a:p>
          <a:p>
            <a:endParaRPr lang="de-DE" sz="900" dirty="0">
              <a:solidFill>
                <a:srgbClr val="F29400"/>
              </a:solidFill>
            </a:endParaRPr>
          </a:p>
          <a:p>
            <a:br>
              <a:rPr lang="de-DE" sz="900" dirty="0">
                <a:solidFill>
                  <a:srgbClr val="F29400"/>
                </a:solidFill>
              </a:rPr>
            </a:br>
            <a:r>
              <a:rPr lang="de-DE" sz="1600" b="1" dirty="0">
                <a:solidFill>
                  <a:srgbClr val="F29400"/>
                </a:solidFill>
                <a:latin typeface="Arial Black" panose="020B0A04020102020204" pitchFamily="34" charset="0"/>
              </a:rPr>
              <a:t>Ein Überblick über das Skelettsystem </a:t>
            </a:r>
            <a:br>
              <a:rPr lang="de-DE" sz="900" dirty="0">
                <a:solidFill>
                  <a:srgbClr val="F29400"/>
                </a:solidFill>
              </a:rPr>
            </a:br>
            <a:r>
              <a:rPr lang="de-DE" sz="900" dirty="0">
                <a:solidFill>
                  <a:srgbClr val="F29400"/>
                </a:solidFill>
                <a:hlinkClick r:id="rId18">
                  <a:extLst>
                    <a:ext uri="{A12FA001-AC4F-418D-AE19-62706E023703}">
                      <ahyp:hlinkClr xmlns:ahyp="http://schemas.microsoft.com/office/drawing/2018/hyperlinkcolor" val="tx"/>
                    </a:ext>
                  </a:extLst>
                </a:hlinkClick>
              </a:rPr>
              <a:t>www.visiblebody.com/de/learn/skeleton/overview-of-skeleton</a:t>
            </a:r>
            <a:br>
              <a:rPr lang="de-DE" sz="900" dirty="0">
                <a:solidFill>
                  <a:srgbClr val="F29400"/>
                </a:solidFill>
              </a:rPr>
            </a:br>
            <a:endParaRPr lang="de-DE" sz="900" dirty="0">
              <a:solidFill>
                <a:srgbClr val="F29400"/>
              </a:solidFill>
            </a:endParaRPr>
          </a:p>
          <a:p>
            <a:endParaRPr lang="de-DE" sz="900" dirty="0">
              <a:solidFill>
                <a:srgbClr val="F29400"/>
              </a:solidFill>
            </a:endParaRPr>
          </a:p>
          <a:p>
            <a:br>
              <a:rPr lang="de-DE" sz="900" dirty="0">
                <a:solidFill>
                  <a:srgbClr val="F29400"/>
                </a:solidFill>
              </a:rPr>
            </a:br>
            <a:r>
              <a:rPr lang="de-DE" sz="1600" b="1" dirty="0">
                <a:solidFill>
                  <a:srgbClr val="F29400"/>
                </a:solidFill>
                <a:latin typeface="Arial Black" panose="020B0A04020102020204" pitchFamily="34" charset="0"/>
              </a:rPr>
              <a:t>Schlüsselfunktionen des Nervensystems </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www.visiblebody.com/de/learn/nervous</a:t>
            </a:r>
            <a:endParaRPr lang="de-DE" sz="900" dirty="0">
              <a:solidFill>
                <a:srgbClr val="F29400"/>
              </a:solidFill>
            </a:endParaRPr>
          </a:p>
          <a:p>
            <a:br>
              <a:rPr lang="de-DE" sz="900" dirty="0">
                <a:solidFill>
                  <a:srgbClr val="C00000"/>
                </a:solidFill>
              </a:rPr>
            </a:br>
            <a:br>
              <a:rPr lang="de-DE" sz="900" dirty="0">
                <a:solidFill>
                  <a:srgbClr val="C00000"/>
                </a:solidFill>
              </a:rPr>
            </a:br>
            <a:br>
              <a:rPr lang="de-DE" sz="900" dirty="0">
                <a:solidFill>
                  <a:srgbClr val="C00000"/>
                </a:solidFill>
              </a:rPr>
            </a:br>
            <a:br>
              <a:rPr lang="de-DE" sz="900" dirty="0">
                <a:solidFill>
                  <a:srgbClr val="C00000"/>
                </a:solidFill>
              </a:rPr>
            </a:br>
            <a:endParaRPr lang="de-DE" sz="900" dirty="0">
              <a:solidFill>
                <a:srgbClr val="C00000"/>
              </a:solidFill>
            </a:endParaRPr>
          </a:p>
        </p:txBody>
      </p:sp>
    </p:spTree>
    <p:extLst>
      <p:ext uri="{BB962C8B-B14F-4D97-AF65-F5344CB8AC3E}">
        <p14:creationId xmlns:p14="http://schemas.microsoft.com/office/powerpoint/2010/main" val="999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45C7004-73D2-3D94-F23C-2A0D404FB4B9}"/>
              </a:ext>
            </a:extLst>
          </p:cNvPr>
          <p:cNvSpPr txBox="1"/>
          <p:nvPr/>
        </p:nvSpPr>
        <p:spPr>
          <a:xfrm>
            <a:off x="6105525" y="679383"/>
            <a:ext cx="5400000" cy="5463034"/>
          </a:xfrm>
          <a:prstGeom prst="rect">
            <a:avLst/>
          </a:prstGeom>
          <a:noFill/>
        </p:spPr>
        <p:txBody>
          <a:bodyPr wrap="square" rtlCol="0">
            <a:spAutoFit/>
          </a:bodyPr>
          <a:lstStyle/>
          <a:p>
            <a:r>
              <a:rPr lang="de-DE" sz="900" dirty="0">
                <a:solidFill>
                  <a:srgbClr val="F29400"/>
                </a:solidFill>
              </a:rPr>
              <a:t>2020-2023</a:t>
            </a:r>
          </a:p>
          <a:p>
            <a:r>
              <a:rPr lang="de-DE" sz="900" b="1" dirty="0" err="1">
                <a:solidFill>
                  <a:srgbClr val="F29400"/>
                </a:solidFill>
                <a:latin typeface="Arial Black" panose="020B0A04020102020204" pitchFamily="34" charset="0"/>
              </a:rPr>
              <a:t>OncoEducation</a:t>
            </a:r>
            <a:br>
              <a:rPr lang="de-DE" sz="900" dirty="0">
                <a:solidFill>
                  <a:srgbClr val="F29400"/>
                </a:solidFill>
              </a:rPr>
            </a:br>
            <a:r>
              <a:rPr lang="de-DE" sz="900" dirty="0">
                <a:solidFill>
                  <a:srgbClr val="F29400"/>
                </a:solidFill>
              </a:rPr>
              <a:t>Priv.-</a:t>
            </a:r>
            <a:r>
              <a:rPr lang="de-DE" sz="900" dirty="0" err="1">
                <a:solidFill>
                  <a:srgbClr val="F29400"/>
                </a:solidFill>
              </a:rPr>
              <a:t>Doz</a:t>
            </a:r>
            <a:r>
              <a:rPr lang="de-DE" sz="900" dirty="0">
                <a:solidFill>
                  <a:srgbClr val="F29400"/>
                </a:solidFill>
              </a:rPr>
              <a:t>. Dr. Matthias Scheffler</a:t>
            </a:r>
            <a:br>
              <a:rPr lang="de-DE" sz="900" dirty="0">
                <a:solidFill>
                  <a:srgbClr val="F29400"/>
                </a:solidFill>
              </a:rPr>
            </a:br>
            <a:r>
              <a:rPr lang="de-DE" sz="900" dirty="0">
                <a:solidFill>
                  <a:srgbClr val="F29400"/>
                </a:solidFill>
              </a:rPr>
              <a:t>Ein Video-Kanal vor allem für Krebspatienten und deren Angehörige </a:t>
            </a:r>
            <a:br>
              <a:rPr lang="de-DE" sz="900"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www.youtube.com/c/OncoEducation/videos</a:t>
            </a:r>
            <a:br>
              <a:rPr lang="de-DE" sz="900" dirty="0">
                <a:solidFill>
                  <a:srgbClr val="F29400"/>
                </a:solidFill>
              </a:rPr>
            </a:br>
            <a:endParaRPr lang="de-DE" sz="900" dirty="0">
              <a:solidFill>
                <a:srgbClr val="F29400"/>
              </a:solidFill>
            </a:endParaRPr>
          </a:p>
          <a:p>
            <a:br>
              <a:rPr lang="de-DE" sz="900" dirty="0">
                <a:solidFill>
                  <a:srgbClr val="F29400"/>
                </a:solidFill>
              </a:rPr>
            </a:br>
            <a:r>
              <a:rPr lang="de-DE" sz="2400" dirty="0">
                <a:solidFill>
                  <a:srgbClr val="F29400"/>
                </a:solidFill>
                <a:latin typeface="Arial Black" panose="020B0A04020102020204" pitchFamily="34" charset="0"/>
              </a:rPr>
              <a:t>Was ist Krebs?</a:t>
            </a:r>
          </a:p>
          <a:p>
            <a:r>
              <a:rPr lang="de-DE" sz="900" dirty="0">
                <a:solidFill>
                  <a:srgbClr val="F29400"/>
                </a:solidFill>
                <a:hlinkClick r:id="rId3">
                  <a:extLst>
                    <a:ext uri="{A12FA001-AC4F-418D-AE19-62706E023703}">
                      <ahyp:hlinkClr xmlns:ahyp="http://schemas.microsoft.com/office/drawing/2018/hyperlinkcolor" val="tx"/>
                    </a:ext>
                  </a:extLst>
                </a:hlinkClick>
              </a:rPr>
              <a:t>https://www.youtube.com/watch?v=Xv1KkhI9W88&amp;list=PLYKy8zwZOGii_BQ9i7ZJO0myPW6h0-EL1&amp;index=1</a:t>
            </a:r>
            <a:endParaRPr lang="de-DE" sz="900" dirty="0">
              <a:solidFill>
                <a:srgbClr val="F29400"/>
              </a:solidFill>
            </a:endParaRPr>
          </a:p>
          <a:p>
            <a:endParaRPr lang="de-DE" sz="900" dirty="0">
              <a:solidFill>
                <a:srgbClr val="F29400"/>
              </a:solidFill>
            </a:endParaRPr>
          </a:p>
          <a:p>
            <a:r>
              <a:rPr lang="de-DE" sz="1600" dirty="0">
                <a:solidFill>
                  <a:srgbClr val="F29400"/>
                </a:solidFill>
                <a:latin typeface="Arial Black" panose="020B0A04020102020204" pitchFamily="34" charset="0"/>
              </a:rPr>
              <a:t>Genetische Grundlagen - DNA</a:t>
            </a:r>
          </a:p>
          <a:p>
            <a:r>
              <a:rPr lang="de-DE" sz="900" dirty="0">
                <a:solidFill>
                  <a:srgbClr val="F29400"/>
                </a:solidFill>
                <a:hlinkClick r:id="rId4">
                  <a:extLst>
                    <a:ext uri="{A12FA001-AC4F-418D-AE19-62706E023703}">
                      <ahyp:hlinkClr xmlns:ahyp="http://schemas.microsoft.com/office/drawing/2018/hyperlinkcolor" val="tx"/>
                    </a:ext>
                  </a:extLst>
                </a:hlinkClick>
              </a:rPr>
              <a:t>https://www.youtube.com/watch?v=5uu08eRP3kw&amp;list=PLYKy8zwZOGigPIZiphbZoY39aeogHyQcQ</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2400" dirty="0">
                <a:solidFill>
                  <a:srgbClr val="F29400"/>
                </a:solidFill>
                <a:latin typeface="Arial Black" panose="020B0A04020102020204" pitchFamily="34" charset="0"/>
              </a:rPr>
              <a:t>Krebstherapie: Einführung</a:t>
            </a:r>
          </a:p>
          <a:p>
            <a:r>
              <a:rPr lang="de-DE" sz="900" dirty="0">
                <a:solidFill>
                  <a:srgbClr val="F29400"/>
                </a:solidFill>
                <a:hlinkClick r:id="rId5">
                  <a:extLst>
                    <a:ext uri="{A12FA001-AC4F-418D-AE19-62706E023703}">
                      <ahyp:hlinkClr xmlns:ahyp="http://schemas.microsoft.com/office/drawing/2018/hyperlinkcolor" val="tx"/>
                    </a:ext>
                  </a:extLst>
                </a:hlinkClick>
              </a:rPr>
              <a:t>https://www.youtube.com/watch?v=LqfWxz33Yco&amp;list=PLYKy8zwZOGihFahnWGW_f5hthd5YMWRj2</a:t>
            </a:r>
            <a:endParaRPr lang="de-DE" sz="900" dirty="0">
              <a:solidFill>
                <a:srgbClr val="F29400"/>
              </a:solidFill>
            </a:endParaRPr>
          </a:p>
          <a:p>
            <a:endParaRPr lang="de-DE" sz="900" dirty="0">
              <a:solidFill>
                <a:srgbClr val="F29400"/>
              </a:solidFill>
            </a:endParaRPr>
          </a:p>
          <a:p>
            <a:r>
              <a:rPr lang="de-DE" sz="1200" dirty="0">
                <a:solidFill>
                  <a:srgbClr val="F29400"/>
                </a:solidFill>
                <a:latin typeface="Arial Black" panose="020B0A04020102020204" pitchFamily="34" charset="0"/>
              </a:rPr>
              <a:t>Krebstherapie: Chemotherapie</a:t>
            </a:r>
          </a:p>
          <a:p>
            <a:r>
              <a:rPr lang="de-DE" sz="900" dirty="0">
                <a:solidFill>
                  <a:srgbClr val="F29400"/>
                </a:solidFill>
                <a:hlinkClick r:id="rId6">
                  <a:extLst>
                    <a:ext uri="{A12FA001-AC4F-418D-AE19-62706E023703}">
                      <ahyp:hlinkClr xmlns:ahyp="http://schemas.microsoft.com/office/drawing/2018/hyperlinkcolor" val="tx"/>
                    </a:ext>
                  </a:extLst>
                </a:hlinkClick>
              </a:rPr>
              <a:t>https://www.youtube.com/watch?v=yhubo9P0LoQ&amp;list=PLYKy8zwZOGiio1SOjHyDO3IdMWE4jHG3i</a:t>
            </a:r>
            <a:endParaRPr lang="de-DE" sz="900" dirty="0">
              <a:solidFill>
                <a:srgbClr val="F29400"/>
              </a:solidFill>
            </a:endParaRPr>
          </a:p>
          <a:p>
            <a:endParaRPr lang="de-DE" sz="900" dirty="0">
              <a:solidFill>
                <a:srgbClr val="F29400"/>
              </a:solidFill>
            </a:endParaRPr>
          </a:p>
          <a:p>
            <a:r>
              <a:rPr lang="de-DE" sz="1200" dirty="0">
                <a:solidFill>
                  <a:srgbClr val="F29400"/>
                </a:solidFill>
                <a:latin typeface="Arial Black" panose="020B0A04020102020204" pitchFamily="34" charset="0"/>
              </a:rPr>
              <a:t>Krebstherapie: Immuntherapie</a:t>
            </a:r>
          </a:p>
          <a:p>
            <a:r>
              <a:rPr lang="de-DE" sz="900" dirty="0">
                <a:solidFill>
                  <a:srgbClr val="F29400"/>
                </a:solidFill>
                <a:hlinkClick r:id="rId7">
                  <a:extLst>
                    <a:ext uri="{A12FA001-AC4F-418D-AE19-62706E023703}">
                      <ahyp:hlinkClr xmlns:ahyp="http://schemas.microsoft.com/office/drawing/2018/hyperlinkcolor" val="tx"/>
                    </a:ext>
                  </a:extLst>
                </a:hlinkClick>
              </a:rPr>
              <a:t>https://www.youtube.com/watch?v=BR7m9Bw-Sp0&amp;list=PLYKy8zwZOGig89NulkD0MmrlvPEFiA3oU</a:t>
            </a:r>
            <a:endParaRPr lang="de-DE" sz="900" dirty="0">
              <a:solidFill>
                <a:srgbClr val="F29400"/>
              </a:solidFill>
            </a:endParaRPr>
          </a:p>
          <a:p>
            <a:endParaRPr lang="de-DE" sz="900" dirty="0">
              <a:solidFill>
                <a:srgbClr val="F29400"/>
              </a:solidFill>
            </a:endParaRPr>
          </a:p>
          <a:p>
            <a:r>
              <a:rPr lang="de-DE" sz="1200" dirty="0">
                <a:solidFill>
                  <a:srgbClr val="F29400"/>
                </a:solidFill>
                <a:latin typeface="Arial Black" panose="020B0A04020102020204" pitchFamily="34" charset="0"/>
              </a:rPr>
              <a:t>Krebstherapie: Zielgerichtete Therapie</a:t>
            </a:r>
          </a:p>
          <a:p>
            <a:r>
              <a:rPr lang="de-DE" sz="900" dirty="0">
                <a:solidFill>
                  <a:srgbClr val="F29400"/>
                </a:solidFill>
                <a:hlinkClick r:id="rId8">
                  <a:extLst>
                    <a:ext uri="{A12FA001-AC4F-418D-AE19-62706E023703}">
                      <ahyp:hlinkClr xmlns:ahyp="http://schemas.microsoft.com/office/drawing/2018/hyperlinkcolor" val="tx"/>
                    </a:ext>
                  </a:extLst>
                </a:hlinkClick>
              </a:rPr>
              <a:t>https://www.youtube.com/watch?v=fzRD09GW7ac&amp;list=PLYKy8zwZOGij0ccrsfxKJC7CicwveoqAY</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2400" b="1" dirty="0">
                <a:solidFill>
                  <a:srgbClr val="F29400"/>
                </a:solidFill>
                <a:latin typeface="Arial Black" panose="020B0A04020102020204" pitchFamily="34" charset="0"/>
              </a:rPr>
              <a:t>Krebsmutationen</a:t>
            </a:r>
          </a:p>
          <a:p>
            <a:r>
              <a:rPr lang="de-DE" sz="900" dirty="0">
                <a:solidFill>
                  <a:srgbClr val="F29400"/>
                </a:solidFill>
                <a:hlinkClick r:id="rId9">
                  <a:extLst>
                    <a:ext uri="{A12FA001-AC4F-418D-AE19-62706E023703}">
                      <ahyp:hlinkClr xmlns:ahyp="http://schemas.microsoft.com/office/drawing/2018/hyperlinkcolor" val="tx"/>
                    </a:ext>
                  </a:extLst>
                </a:hlinkClick>
              </a:rPr>
              <a:t>https://www.youtube.com/watch?v=adCMVdyQDEs&amp;list=PLYKy8zwZOGii4XvEBS_g6QJH72IPmmgxP</a:t>
            </a:r>
            <a:endParaRPr lang="de-DE" sz="900" dirty="0">
              <a:solidFill>
                <a:srgbClr val="F29400"/>
              </a:solidFill>
            </a:endParaRPr>
          </a:p>
        </p:txBody>
      </p:sp>
      <p:sp>
        <p:nvSpPr>
          <p:cNvPr id="4" name="Textfeld 3">
            <a:extLst>
              <a:ext uri="{FF2B5EF4-FFF2-40B4-BE49-F238E27FC236}">
                <a16:creationId xmlns:a16="http://schemas.microsoft.com/office/drawing/2014/main" id="{ACFD2643-84CD-BB8E-967C-1CD9D8A28933}"/>
              </a:ext>
            </a:extLst>
          </p:cNvPr>
          <p:cNvSpPr txBox="1"/>
          <p:nvPr/>
        </p:nvSpPr>
        <p:spPr>
          <a:xfrm>
            <a:off x="413378" y="679383"/>
            <a:ext cx="5473071" cy="5801588"/>
          </a:xfrm>
          <a:prstGeom prst="rect">
            <a:avLst/>
          </a:prstGeom>
          <a:noFill/>
        </p:spPr>
        <p:txBody>
          <a:bodyPr wrap="square" rtlCol="0">
            <a:spAutoFit/>
          </a:bodyPr>
          <a:lstStyle/>
          <a:p>
            <a:r>
              <a:rPr lang="de-DE" sz="900" dirty="0">
                <a:solidFill>
                  <a:schemeClr val="accent1">
                    <a:lumMod val="75000"/>
                  </a:schemeClr>
                </a:solidFill>
              </a:rPr>
              <a:t>2020 -2021</a:t>
            </a:r>
            <a:br>
              <a:rPr lang="de-DE" sz="900" dirty="0">
                <a:solidFill>
                  <a:schemeClr val="accent1">
                    <a:lumMod val="75000"/>
                  </a:schemeClr>
                </a:solidFill>
              </a:rPr>
            </a:br>
            <a:r>
              <a:rPr lang="de-DE" sz="900" dirty="0">
                <a:solidFill>
                  <a:schemeClr val="accent1">
                    <a:lumMod val="75000"/>
                  </a:schemeClr>
                </a:solidFill>
                <a:latin typeface="Arial Black" panose="020B0A04020102020204" pitchFamily="34" charset="0"/>
              </a:rPr>
              <a:t>Tumor Target Therapy</a:t>
            </a:r>
          </a:p>
          <a:p>
            <a:r>
              <a:rPr lang="de-DE" sz="900" dirty="0">
                <a:solidFill>
                  <a:schemeClr val="accent1">
                    <a:lumMod val="75000"/>
                  </a:schemeClr>
                </a:solidFill>
              </a:rPr>
              <a:t>Prof. Hilke Vorwerk erklärt </a:t>
            </a:r>
          </a:p>
          <a:p>
            <a:r>
              <a:rPr lang="de-DE" sz="900" dirty="0">
                <a:solidFill>
                  <a:schemeClr val="accent1">
                    <a:lumMod val="75000"/>
                  </a:schemeClr>
                </a:solidFill>
              </a:rPr>
              <a:t>Video-Reihe</a:t>
            </a:r>
          </a:p>
          <a:p>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https://www.youtube.com/@tumortargettherapy3137</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2400" dirty="0">
                <a:solidFill>
                  <a:schemeClr val="accent1">
                    <a:lumMod val="75000"/>
                  </a:schemeClr>
                </a:solidFill>
                <a:latin typeface="Arial Black" panose="020B0A04020102020204" pitchFamily="34" charset="0"/>
              </a:rPr>
              <a:t>Prostatakarzinom für Patienten </a:t>
            </a: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https://www.youtube.com/watch?v=ER_vfPUK5GU&amp;list=PLuazEnTdVYdiRcdrxsMjl7SVEY-CGnhVq</a:t>
            </a:r>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Prostatakarzinom</a:t>
            </a:r>
            <a:r>
              <a:rPr lang="de-DE" sz="900" dirty="0">
                <a:solidFill>
                  <a:schemeClr val="accent1">
                    <a:lumMod val="75000"/>
                  </a:schemeClr>
                </a:solidFill>
                <a:latin typeface="Arial Black" panose="020B0A04020102020204" pitchFamily="34" charset="0"/>
              </a:rPr>
              <a:t>  </a:t>
            </a:r>
            <a:br>
              <a:rPr lang="de-DE" sz="900" dirty="0">
                <a:solidFill>
                  <a:schemeClr val="accent1">
                    <a:lumMod val="75000"/>
                  </a:schemeClr>
                </a:solidFill>
              </a:rPr>
            </a:br>
            <a:r>
              <a:rPr lang="de-DE" sz="900" dirty="0">
                <a:solidFill>
                  <a:schemeClr val="accent1">
                    <a:lumMod val="75000"/>
                  </a:schemeClr>
                </a:solidFill>
                <a:hlinkClick r:id="rId12">
                  <a:extLst>
                    <a:ext uri="{A12FA001-AC4F-418D-AE19-62706E023703}">
                      <ahyp:hlinkClr xmlns:ahyp="http://schemas.microsoft.com/office/drawing/2018/hyperlinkcolor" val="tx"/>
                    </a:ext>
                  </a:extLst>
                </a:hlinkClick>
              </a:rPr>
              <a:t>http://www.youtube.com/watch?v=-UNfytrQ-6s&amp;list=PLuazEnTdVYdgTClWO1M5hXM_yRWDAGZFK</a:t>
            </a:r>
            <a:endParaRPr lang="de-DE" sz="900" dirty="0">
              <a:solidFill>
                <a:schemeClr val="accent1">
                  <a:lumMod val="75000"/>
                </a:schemeClr>
              </a:solidFill>
            </a:endParaRPr>
          </a:p>
          <a:p>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600" dirty="0">
                <a:solidFill>
                  <a:schemeClr val="accent1">
                    <a:lumMod val="75000"/>
                  </a:schemeClr>
                </a:solidFill>
                <a:latin typeface="Arial Black" panose="020B0A04020102020204" pitchFamily="34" charset="0"/>
              </a:rPr>
              <a:t>Medizin</a:t>
            </a:r>
          </a:p>
          <a:p>
            <a:r>
              <a:rPr lang="de-DE" sz="900" dirty="0">
                <a:solidFill>
                  <a:schemeClr val="accent1">
                    <a:lumMod val="75000"/>
                  </a:schemeClr>
                </a:solidFill>
                <a:hlinkClick r:id="rId13">
                  <a:extLst>
                    <a:ext uri="{A12FA001-AC4F-418D-AE19-62706E023703}">
                      <ahyp:hlinkClr xmlns:ahyp="http://schemas.microsoft.com/office/drawing/2018/hyperlinkcolor" val="tx"/>
                    </a:ext>
                  </a:extLst>
                </a:hlinkClick>
              </a:rPr>
              <a:t>https://www.youtube.com/watch?v=Z981Bxn8sN4&amp;list=PLuazEnTdVYdjujXjmBGEsUpds83fMKofF</a:t>
            </a:r>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Onkologie</a:t>
            </a:r>
          </a:p>
          <a:p>
            <a:r>
              <a:rPr lang="de-DE" sz="900" dirty="0">
                <a:solidFill>
                  <a:schemeClr val="accent1">
                    <a:lumMod val="75000"/>
                  </a:schemeClr>
                </a:solidFill>
                <a:hlinkClick r:id="rId14">
                  <a:extLst>
                    <a:ext uri="{A12FA001-AC4F-418D-AE19-62706E023703}">
                      <ahyp:hlinkClr xmlns:ahyp="http://schemas.microsoft.com/office/drawing/2018/hyperlinkcolor" val="tx"/>
                    </a:ext>
                  </a:extLst>
                </a:hlinkClick>
              </a:rPr>
              <a:t>https://www.youtube.com/watch?v=v_CT7TXTjGc&amp;list=PLuazEnTdVYdhOzNRVwxtSZq6tkky7Rfpv</a:t>
            </a:r>
            <a:endParaRPr lang="de-DE" sz="900" dirty="0">
              <a:solidFill>
                <a:schemeClr val="accent1">
                  <a:lumMod val="75000"/>
                </a:schemeClr>
              </a:solidFill>
            </a:endParaRPr>
          </a:p>
          <a:p>
            <a:br>
              <a:rPr lang="de-DE" sz="900" dirty="0">
                <a:solidFill>
                  <a:schemeClr val="accent1">
                    <a:lumMod val="75000"/>
                  </a:schemeClr>
                </a:solidFill>
              </a:rPr>
            </a:br>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Strahlentherapie</a:t>
            </a:r>
          </a:p>
          <a:p>
            <a:r>
              <a:rPr lang="de-DE" sz="900" dirty="0">
                <a:solidFill>
                  <a:schemeClr val="accent1">
                    <a:lumMod val="75000"/>
                  </a:schemeClr>
                </a:solidFill>
                <a:hlinkClick r:id="rId15">
                  <a:extLst>
                    <a:ext uri="{A12FA001-AC4F-418D-AE19-62706E023703}">
                      <ahyp:hlinkClr xmlns:ahyp="http://schemas.microsoft.com/office/drawing/2018/hyperlinkcolor" val="tx"/>
                    </a:ext>
                  </a:extLst>
                </a:hlinkClick>
              </a:rPr>
              <a:t>https://www.youtube.com/watch?v=kc0fJeKLsaw&amp;list=PLuazEnTdVYdiUmlY2FcegATuoU0_usFkd</a:t>
            </a:r>
            <a:endParaRPr lang="de-DE" sz="900" dirty="0">
              <a:solidFill>
                <a:schemeClr val="accent1">
                  <a:lumMod val="75000"/>
                </a:schemeClr>
              </a:solidFill>
            </a:endParaRPr>
          </a:p>
          <a:p>
            <a:endParaRPr lang="de-DE" sz="900" dirty="0">
              <a:solidFill>
                <a:schemeClr val="accent1">
                  <a:lumMod val="75000"/>
                </a:schemeClr>
              </a:solidFill>
            </a:endParaRPr>
          </a:p>
          <a:p>
            <a:r>
              <a:rPr lang="de-DE" sz="1200" dirty="0">
                <a:solidFill>
                  <a:schemeClr val="accent1">
                    <a:lumMod val="75000"/>
                  </a:schemeClr>
                </a:solidFill>
                <a:latin typeface="Arial Black" panose="020B0A04020102020204" pitchFamily="34" charset="0"/>
              </a:rPr>
              <a:t>Physikalische Grundlagen der Strahlentherapie</a:t>
            </a:r>
          </a:p>
          <a:p>
            <a:r>
              <a:rPr lang="de-DE" sz="900" dirty="0">
                <a:solidFill>
                  <a:schemeClr val="accent1">
                    <a:lumMod val="75000"/>
                  </a:schemeClr>
                </a:solidFill>
                <a:hlinkClick r:id="rId16">
                  <a:extLst>
                    <a:ext uri="{A12FA001-AC4F-418D-AE19-62706E023703}">
                      <ahyp:hlinkClr xmlns:ahyp="http://schemas.microsoft.com/office/drawing/2018/hyperlinkcolor" val="tx"/>
                    </a:ext>
                  </a:extLst>
                </a:hlinkClick>
              </a:rPr>
              <a:t>https://www.youtube.com/watch?v=GGxIGfFx3cA&amp;list=PLuazEnTdVYdjBWiK5lcHiNjyZ-hXIHSm2</a:t>
            </a:r>
            <a:endParaRPr lang="de-DE" sz="900" dirty="0">
              <a:solidFill>
                <a:schemeClr val="accent1">
                  <a:lumMod val="75000"/>
                </a:schemeClr>
              </a:solidFill>
            </a:endParaRPr>
          </a:p>
          <a:p>
            <a:endParaRPr lang="de-DE" sz="900" dirty="0">
              <a:solidFill>
                <a:schemeClr val="accent1">
                  <a:lumMod val="75000"/>
                </a:schemeClr>
              </a:solidFill>
            </a:endParaRPr>
          </a:p>
          <a:p>
            <a:r>
              <a:rPr lang="de-DE" sz="1200" dirty="0">
                <a:solidFill>
                  <a:schemeClr val="accent1">
                    <a:lumMod val="75000"/>
                  </a:schemeClr>
                </a:solidFill>
                <a:latin typeface="Arial Black" panose="020B0A04020102020204" pitchFamily="34" charset="0"/>
              </a:rPr>
              <a:t>Biologische Grundlagen der Strahlentherapie</a:t>
            </a:r>
          </a:p>
          <a:p>
            <a:r>
              <a:rPr lang="de-DE" sz="900" dirty="0">
                <a:solidFill>
                  <a:schemeClr val="accent1">
                    <a:lumMod val="75000"/>
                  </a:schemeClr>
                </a:solidFill>
                <a:hlinkClick r:id="rId17">
                  <a:extLst>
                    <a:ext uri="{A12FA001-AC4F-418D-AE19-62706E023703}">
                      <ahyp:hlinkClr xmlns:ahyp="http://schemas.microsoft.com/office/drawing/2018/hyperlinkcolor" val="tx"/>
                    </a:ext>
                  </a:extLst>
                </a:hlinkClick>
              </a:rPr>
              <a:t>https://www.youtube.com/watch?v=S2YaZhFo6ls&amp;list=PLuazEnTdVYdiWxIAeLneTYZ6HST05_aIa</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Fachchinesisch für Anfänger</a:t>
            </a:r>
          </a:p>
          <a:p>
            <a:r>
              <a:rPr lang="de-DE" sz="900" dirty="0">
                <a:solidFill>
                  <a:schemeClr val="accent1">
                    <a:lumMod val="75000"/>
                  </a:schemeClr>
                </a:solidFill>
                <a:hlinkClick r:id="rId18">
                  <a:extLst>
                    <a:ext uri="{A12FA001-AC4F-418D-AE19-62706E023703}">
                      <ahyp:hlinkClr xmlns:ahyp="http://schemas.microsoft.com/office/drawing/2018/hyperlinkcolor" val="tx"/>
                    </a:ext>
                  </a:extLst>
                </a:hlinkClick>
              </a:rPr>
              <a:t>https://www.youtube.com/watch?v=F3Sw8-xd_1s&amp;list=PLuazEnTdVYdjayYR1cC65LY02Z2ssxDKN</a:t>
            </a:r>
            <a:endParaRPr lang="de-DE" sz="900" dirty="0">
              <a:solidFill>
                <a:schemeClr val="accent1">
                  <a:lumMod val="75000"/>
                </a:schemeClr>
              </a:solidFill>
            </a:endParaRPr>
          </a:p>
        </p:txBody>
      </p:sp>
    </p:spTree>
    <p:extLst>
      <p:ext uri="{BB962C8B-B14F-4D97-AF65-F5344CB8AC3E}">
        <p14:creationId xmlns:p14="http://schemas.microsoft.com/office/powerpoint/2010/main" val="346022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45C7004-73D2-3D94-F23C-2A0D404FB4B9}"/>
              </a:ext>
            </a:extLst>
          </p:cNvPr>
          <p:cNvSpPr txBox="1"/>
          <p:nvPr/>
        </p:nvSpPr>
        <p:spPr>
          <a:xfrm>
            <a:off x="6105525" y="679383"/>
            <a:ext cx="5400000" cy="5432256"/>
          </a:xfrm>
          <a:prstGeom prst="rect">
            <a:avLst/>
          </a:prstGeom>
          <a:noFill/>
        </p:spPr>
        <p:txBody>
          <a:bodyPr wrap="square" rtlCol="0">
            <a:spAutoFit/>
          </a:bodyPr>
          <a:lstStyle/>
          <a:p>
            <a:r>
              <a:rPr lang="de-DE" sz="900" dirty="0">
                <a:solidFill>
                  <a:schemeClr val="accent1">
                    <a:lumMod val="75000"/>
                  </a:schemeClr>
                </a:solidFill>
              </a:rPr>
              <a:t>Bundesinstitut für Arzneimittel und Medizinprodukte </a:t>
            </a:r>
          </a:p>
          <a:p>
            <a:r>
              <a:rPr lang="de-DE" sz="2400" dirty="0">
                <a:solidFill>
                  <a:schemeClr val="accent1">
                    <a:lumMod val="75000"/>
                  </a:schemeClr>
                </a:solidFill>
                <a:latin typeface="Arial Black" panose="020B0A04020102020204" pitchFamily="34" charset="0"/>
              </a:rPr>
              <a:t>Zu­las­sungs­ver­fah­ren</a:t>
            </a:r>
          </a:p>
          <a:p>
            <a:endParaRPr lang="de-DE" sz="900" dirty="0">
              <a:solidFill>
                <a:schemeClr val="accent1">
                  <a:lumMod val="75000"/>
                </a:schemeClr>
              </a:solidFill>
              <a:latin typeface="Arial Black" panose="020B0A04020102020204" pitchFamily="34" charset="0"/>
            </a:endParaRPr>
          </a:p>
          <a:p>
            <a:r>
              <a:rPr lang="de-DE" sz="1600" dirty="0">
                <a:solidFill>
                  <a:schemeClr val="accent1">
                    <a:lumMod val="75000"/>
                  </a:schemeClr>
                </a:solidFill>
                <a:latin typeface="Arial Black" panose="020B0A04020102020204" pitchFamily="34" charset="0"/>
              </a:rPr>
              <a:t>DCP - Dezentralisiertes Verfahren</a:t>
            </a:r>
          </a:p>
          <a:p>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https://www.bfarm.de/DE/Arzneimittel/Zulassung/Zulassungsverfahren/DCP_Decentralised-Procedure/_node.html</a:t>
            </a:r>
            <a:r>
              <a:rPr lang="de-DE" sz="900" dirty="0">
                <a:solidFill>
                  <a:schemeClr val="accent1">
                    <a:lumMod val="75000"/>
                  </a:schemeClr>
                </a:solidFill>
              </a:rPr>
              <a:t> </a:t>
            </a: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MRP - Verfahren der gegenseitigen Anerkennung </a:t>
            </a:r>
            <a:br>
              <a:rPr lang="de-DE" sz="900" b="1"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www.bfarm.de/DE/Arzneimittel/Zulassung/Zulassungsverfahren/MRP_Mutual-Recognition-Procedure/_node.html</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50000"/>
                  </a:schemeClr>
                </a:solidFill>
              </a:rPr>
              <a:t>GKM Gesellschaft für Therapieforschung</a:t>
            </a:r>
            <a:br>
              <a:rPr lang="de-DE" sz="900" dirty="0">
                <a:solidFill>
                  <a:schemeClr val="accent1">
                    <a:lumMod val="50000"/>
                  </a:schemeClr>
                </a:solidFill>
              </a:rPr>
            </a:br>
            <a:r>
              <a:rPr lang="de-DE" sz="2400" dirty="0">
                <a:solidFill>
                  <a:schemeClr val="accent1">
                    <a:lumMod val="50000"/>
                  </a:schemeClr>
                </a:solidFill>
                <a:latin typeface="Arial Black" panose="020B0A04020102020204" pitchFamily="34" charset="0"/>
              </a:rPr>
              <a:t>Arzneimittelzulassung</a:t>
            </a:r>
            <a:br>
              <a:rPr lang="de-DE" sz="2400" dirty="0">
                <a:solidFill>
                  <a:schemeClr val="accent1">
                    <a:lumMod val="50000"/>
                  </a:schemeClr>
                </a:solidFill>
                <a:latin typeface="Arial Black" panose="020B0A04020102020204" pitchFamily="34" charset="0"/>
              </a:rPr>
            </a:br>
            <a:r>
              <a:rPr lang="de-DE" sz="2400" dirty="0">
                <a:solidFill>
                  <a:schemeClr val="accent1">
                    <a:lumMod val="50000"/>
                  </a:schemeClr>
                </a:solidFill>
                <a:latin typeface="Arial Black" panose="020B0A04020102020204" pitchFamily="34" charset="0"/>
              </a:rPr>
              <a:t>vs. frühe Nutzenbewertung</a:t>
            </a:r>
            <a:br>
              <a:rPr lang="de-DE" sz="1600" dirty="0">
                <a:solidFill>
                  <a:schemeClr val="accent1">
                    <a:lumMod val="50000"/>
                  </a:schemeClr>
                </a:solidFill>
                <a:latin typeface="Arial Black" panose="020B0A04020102020204" pitchFamily="34" charset="0"/>
              </a:rPr>
            </a:br>
            <a:r>
              <a:rPr lang="de-DE" sz="1600" dirty="0">
                <a:solidFill>
                  <a:schemeClr val="accent1">
                    <a:lumMod val="50000"/>
                  </a:schemeClr>
                </a:solidFill>
                <a:latin typeface="Arial Black" panose="020B0A04020102020204" pitchFamily="34" charset="0"/>
              </a:rPr>
              <a:t>die Unterschiede</a:t>
            </a:r>
            <a:br>
              <a:rPr lang="de-DE" sz="900" b="1" dirty="0">
                <a:solidFill>
                  <a:schemeClr val="accent1">
                    <a:lumMod val="50000"/>
                  </a:schemeClr>
                </a:solidFill>
              </a:rPr>
            </a:br>
            <a:r>
              <a:rPr lang="de-DE" sz="900" dirty="0">
                <a:solidFill>
                  <a:schemeClr val="accent1">
                    <a:lumMod val="50000"/>
                  </a:schemeClr>
                </a:solidFill>
                <a:hlinkClick r:id="rId4">
                  <a:extLst>
                    <a:ext uri="{A12FA001-AC4F-418D-AE19-62706E023703}">
                      <ahyp:hlinkClr xmlns:ahyp="http://schemas.microsoft.com/office/drawing/2018/hyperlinkcolor" val="tx"/>
                    </a:ext>
                  </a:extLst>
                </a:hlinkClick>
              </a:rPr>
              <a:t>www.clinfo.eu/arzneimittelzulassung-nutzenbewertung/</a:t>
            </a:r>
            <a:endParaRPr lang="de-DE" sz="900" dirty="0">
              <a:solidFill>
                <a:schemeClr val="accent1">
                  <a:lumMod val="50000"/>
                </a:schemeClr>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C00000"/>
                </a:solidFill>
              </a:rPr>
              <a:t>Gesundheitsinformation.de - IQWiG</a:t>
            </a:r>
          </a:p>
          <a:p>
            <a:r>
              <a:rPr lang="de-DE" sz="2400" dirty="0">
                <a:solidFill>
                  <a:srgbClr val="C00000"/>
                </a:solidFill>
                <a:latin typeface="Arial Black" panose="020B0A04020102020204" pitchFamily="34" charset="0"/>
              </a:rPr>
              <a:t>„Off-Label-Use“</a:t>
            </a:r>
          </a:p>
          <a:p>
            <a:r>
              <a:rPr lang="de-DE" sz="1600" dirty="0">
                <a:solidFill>
                  <a:srgbClr val="C00000"/>
                </a:solidFill>
                <a:latin typeface="Arial Black" panose="020B0A04020102020204" pitchFamily="34" charset="0"/>
              </a:rPr>
              <a:t>Worauf muss man achten?</a:t>
            </a:r>
          </a:p>
          <a:p>
            <a:r>
              <a:rPr lang="de-DE" sz="900" dirty="0">
                <a:solidFill>
                  <a:srgbClr val="C00000"/>
                </a:solidFill>
                <a:hlinkClick r:id="rId5">
                  <a:extLst>
                    <a:ext uri="{A12FA001-AC4F-418D-AE19-62706E023703}">
                      <ahyp:hlinkClr xmlns:ahyp="http://schemas.microsoft.com/office/drawing/2018/hyperlinkcolor" val="tx"/>
                    </a:ext>
                  </a:extLst>
                </a:hlinkClick>
              </a:rPr>
              <a:t>https://www.gesundheitsinformation.de/off-label-use-worauf-muss-man-achten.html</a:t>
            </a:r>
            <a:endParaRPr lang="de-DE" sz="900" dirty="0">
              <a:solidFill>
                <a:srgbClr val="C00000"/>
              </a:solidFill>
            </a:endParaRPr>
          </a:p>
        </p:txBody>
      </p:sp>
      <p:sp>
        <p:nvSpPr>
          <p:cNvPr id="4" name="Textfeld 3">
            <a:extLst>
              <a:ext uri="{FF2B5EF4-FFF2-40B4-BE49-F238E27FC236}">
                <a16:creationId xmlns:a16="http://schemas.microsoft.com/office/drawing/2014/main" id="{ACFD2643-84CD-BB8E-967C-1CD9D8A28933}"/>
              </a:ext>
            </a:extLst>
          </p:cNvPr>
          <p:cNvSpPr txBox="1"/>
          <p:nvPr/>
        </p:nvSpPr>
        <p:spPr>
          <a:xfrm>
            <a:off x="413378" y="679383"/>
            <a:ext cx="5473071" cy="3062377"/>
          </a:xfrm>
          <a:prstGeom prst="rect">
            <a:avLst/>
          </a:prstGeom>
          <a:noFill/>
        </p:spPr>
        <p:txBody>
          <a:bodyPr wrap="square" rtlCol="0">
            <a:spAutoFit/>
          </a:bodyPr>
          <a:lstStyle/>
          <a:p>
            <a:r>
              <a:rPr lang="de-DE" sz="900" dirty="0" err="1">
                <a:solidFill>
                  <a:srgbClr val="C00000"/>
                </a:solidFill>
              </a:rPr>
              <a:t>vfa</a:t>
            </a:r>
            <a:r>
              <a:rPr lang="de-DE" sz="900" dirty="0">
                <a:solidFill>
                  <a:srgbClr val="C00000"/>
                </a:solidFill>
              </a:rPr>
              <a:t>  |  Die forschenden Pharma-Unternehmen </a:t>
            </a:r>
            <a:br>
              <a:rPr lang="de-DE" sz="900" dirty="0">
                <a:solidFill>
                  <a:srgbClr val="C00000"/>
                </a:solidFill>
              </a:rPr>
            </a:br>
            <a:r>
              <a:rPr lang="de-DE" sz="1600" dirty="0">
                <a:solidFill>
                  <a:srgbClr val="C00000"/>
                </a:solidFill>
                <a:latin typeface="Arial Black" panose="020B0A04020102020204" pitchFamily="34" charset="0"/>
              </a:rPr>
              <a:t>So entsteht</a:t>
            </a:r>
          </a:p>
          <a:p>
            <a:r>
              <a:rPr lang="de-DE" sz="2400" dirty="0">
                <a:solidFill>
                  <a:srgbClr val="C00000"/>
                </a:solidFill>
                <a:latin typeface="Arial Black" panose="020B0A04020102020204" pitchFamily="34" charset="0"/>
              </a:rPr>
              <a:t>ein neues Medikament</a:t>
            </a:r>
          </a:p>
          <a:p>
            <a:r>
              <a:rPr lang="de-DE" sz="900" dirty="0">
                <a:solidFill>
                  <a:srgbClr val="C00000"/>
                </a:solidFill>
                <a:hlinkClick r:id="rId6">
                  <a:extLst>
                    <a:ext uri="{A12FA001-AC4F-418D-AE19-62706E023703}">
                      <ahyp:hlinkClr xmlns:ahyp="http://schemas.microsoft.com/office/drawing/2018/hyperlinkcolor" val="tx"/>
                    </a:ext>
                  </a:extLst>
                </a:hlinkClick>
              </a:rPr>
              <a:t>www.vfa.de/de/arzneimittel-forschung/so-funktioniert-pharmaforschung/so-entsteht-ein-medikament.html</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50000"/>
                </a:schemeClr>
              </a:solidFill>
            </a:endParaRPr>
          </a:p>
          <a:p>
            <a:r>
              <a:rPr lang="de-DE" sz="900" dirty="0">
                <a:solidFill>
                  <a:srgbClr val="F29400"/>
                </a:solidFill>
              </a:rPr>
              <a:t>01.07.2020</a:t>
            </a:r>
            <a:br>
              <a:rPr lang="de-DE" sz="900" dirty="0">
                <a:solidFill>
                  <a:srgbClr val="F29400"/>
                </a:solidFill>
              </a:rPr>
            </a:br>
            <a:r>
              <a:rPr lang="de-DE" sz="900" dirty="0">
                <a:solidFill>
                  <a:srgbClr val="F29400"/>
                </a:solidFill>
              </a:rPr>
              <a:t>MedMedia</a:t>
            </a:r>
            <a:br>
              <a:rPr lang="de-DE" sz="900" dirty="0">
                <a:solidFill>
                  <a:srgbClr val="F29400"/>
                </a:solidFill>
              </a:rPr>
            </a:br>
            <a:r>
              <a:rPr lang="de-DE" sz="2400" dirty="0">
                <a:solidFill>
                  <a:srgbClr val="F29400"/>
                </a:solidFill>
                <a:latin typeface="Arial Black" panose="020B0A04020102020204" pitchFamily="34" charset="0"/>
              </a:rPr>
              <a:t>10 Jahre im Überblick</a:t>
            </a:r>
            <a:br>
              <a:rPr lang="de-DE" sz="2400" dirty="0">
                <a:solidFill>
                  <a:srgbClr val="F29400"/>
                </a:solidFill>
                <a:latin typeface="Arial Black" panose="020B0A04020102020204" pitchFamily="34" charset="0"/>
              </a:rPr>
            </a:br>
            <a:r>
              <a:rPr lang="de-DE" sz="1200" dirty="0">
                <a:solidFill>
                  <a:srgbClr val="F29400"/>
                </a:solidFill>
                <a:latin typeface="Arial Black" panose="020B0A04020102020204" pitchFamily="34" charset="0"/>
              </a:rPr>
              <a:t>Diagnostik und Therapie des Prostatakarzinoms</a:t>
            </a:r>
            <a:br>
              <a:rPr lang="de-DE" sz="900" b="1"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www.medmedia.at/spectrum-urologie/10-jahre-im-ueberblick-diagnostik-und-therapie-des-prostatakarzinoms/</a:t>
            </a:r>
            <a:r>
              <a:rPr lang="de-DE" sz="900" dirty="0">
                <a:solidFill>
                  <a:srgbClr val="F29400"/>
                </a:solidFill>
              </a:rPr>
              <a:t> </a:t>
            </a:r>
            <a:br>
              <a:rPr lang="de-DE" sz="900" dirty="0"/>
            </a:br>
            <a:endParaRPr lang="de-DE" sz="900" dirty="0"/>
          </a:p>
          <a:p>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11835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27BF67B-0753-EF06-D767-B1A448DF0EA8}"/>
              </a:ext>
            </a:extLst>
          </p:cNvPr>
          <p:cNvSpPr txBox="1"/>
          <p:nvPr/>
        </p:nvSpPr>
        <p:spPr>
          <a:xfrm>
            <a:off x="324366" y="113126"/>
            <a:ext cx="3247053" cy="769441"/>
          </a:xfrm>
          <a:prstGeom prst="rect">
            <a:avLst/>
          </a:prstGeom>
          <a:noFill/>
        </p:spPr>
        <p:txBody>
          <a:bodyPr wrap="square">
            <a:spAutoFit/>
          </a:bodyPr>
          <a:lstStyle/>
          <a:p>
            <a:r>
              <a:rPr lang="de-DE" sz="2000" b="1" dirty="0">
                <a:solidFill>
                  <a:schemeClr val="accent1">
                    <a:lumMod val="50000"/>
                  </a:schemeClr>
                </a:solidFill>
                <a:latin typeface="Arial Black" panose="020B0A04020102020204" pitchFamily="34" charset="0"/>
              </a:rPr>
              <a:t>Abkürzungen &amp;</a:t>
            </a:r>
          </a:p>
          <a:p>
            <a:r>
              <a:rPr lang="de-DE" sz="2400" b="1" dirty="0">
                <a:solidFill>
                  <a:schemeClr val="accent1">
                    <a:lumMod val="50000"/>
                  </a:schemeClr>
                </a:solidFill>
                <a:latin typeface="Arial Black" panose="020B0A04020102020204" pitchFamily="34" charset="0"/>
              </a:rPr>
              <a:t>Fachbegriffe</a:t>
            </a:r>
          </a:p>
        </p:txBody>
      </p:sp>
      <p:sp>
        <p:nvSpPr>
          <p:cNvPr id="3" name="Ellipse 2">
            <a:hlinkClick r:id="rId2"/>
            <a:extLst>
              <a:ext uri="{FF2B5EF4-FFF2-40B4-BE49-F238E27FC236}">
                <a16:creationId xmlns:a16="http://schemas.microsoft.com/office/drawing/2014/main" id="{A1D30B93-F597-9DF7-DE8D-BFF8E04326C2}"/>
              </a:ext>
            </a:extLst>
          </p:cNvPr>
          <p:cNvSpPr/>
          <p:nvPr/>
        </p:nvSpPr>
        <p:spPr>
          <a:xfrm>
            <a:off x="324366" y="1131741"/>
            <a:ext cx="1980000" cy="1980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dirty="0">
                <a:solidFill>
                  <a:schemeClr val="bg1"/>
                </a:solidFill>
              </a:rPr>
              <a:t>Deutsche Krebshilfe</a:t>
            </a:r>
          </a:p>
          <a:p>
            <a:pPr algn="ctr"/>
            <a:endParaRPr lang="de-DE" sz="1100" dirty="0">
              <a:solidFill>
                <a:schemeClr val="bg1"/>
              </a:solidFill>
              <a:latin typeface="Arial Black" panose="020B0A04020102020204" pitchFamily="34" charset="0"/>
            </a:endParaRPr>
          </a:p>
          <a:p>
            <a:pPr algn="ctr"/>
            <a:r>
              <a:rPr lang="de-DE" sz="1100" dirty="0">
                <a:solidFill>
                  <a:schemeClr val="bg1"/>
                </a:solidFill>
                <a:latin typeface="Arial Black" panose="020B0A04020102020204" pitchFamily="34" charset="0"/>
              </a:rPr>
              <a:t>Krebs Wörterbuch</a:t>
            </a:r>
          </a:p>
          <a:p>
            <a:pPr algn="ctr"/>
            <a:r>
              <a:rPr lang="de-DE" sz="1100" dirty="0">
                <a:solidFill>
                  <a:schemeClr val="bg1"/>
                </a:solidFill>
                <a:latin typeface="Arial Black" panose="020B0A04020102020204" pitchFamily="34" charset="0"/>
              </a:rPr>
              <a:t>der Deutschen Krebshilfe</a:t>
            </a:r>
          </a:p>
        </p:txBody>
      </p:sp>
      <p:sp>
        <p:nvSpPr>
          <p:cNvPr id="4" name="Textfeld 3">
            <a:extLst>
              <a:ext uri="{FF2B5EF4-FFF2-40B4-BE49-F238E27FC236}">
                <a16:creationId xmlns:a16="http://schemas.microsoft.com/office/drawing/2014/main" id="{70A57B8D-7EAB-5BE1-607F-CEC7635CF360}"/>
              </a:ext>
            </a:extLst>
          </p:cNvPr>
          <p:cNvSpPr txBox="1"/>
          <p:nvPr/>
        </p:nvSpPr>
        <p:spPr>
          <a:xfrm>
            <a:off x="6095999" y="209028"/>
            <a:ext cx="5780037" cy="9248686"/>
          </a:xfrm>
          <a:prstGeom prst="rect">
            <a:avLst/>
          </a:prstGeom>
          <a:noFill/>
        </p:spPr>
        <p:txBody>
          <a:bodyPr wrap="square" rtlCol="0">
            <a:spAutoFit/>
          </a:bodyPr>
          <a:lstStyle/>
          <a:p>
            <a:r>
              <a:rPr lang="de-DE" sz="1000" b="1" dirty="0">
                <a:solidFill>
                  <a:schemeClr val="accent1">
                    <a:lumMod val="75000"/>
                  </a:schemeClr>
                </a:solidFill>
              </a:rPr>
              <a:t>Kurativ</a:t>
            </a:r>
            <a:r>
              <a:rPr lang="de-DE" sz="1000" dirty="0">
                <a:solidFill>
                  <a:schemeClr val="accent1">
                    <a:lumMod val="75000"/>
                  </a:schemeClr>
                </a:solidFill>
              </a:rPr>
              <a:t> = eine kurative Therapie (auch </a:t>
            </a:r>
            <a:r>
              <a:rPr lang="de-DE" sz="1000" b="1" dirty="0">
                <a:solidFill>
                  <a:schemeClr val="accent1">
                    <a:lumMod val="75000"/>
                  </a:schemeClr>
                </a:solidFill>
              </a:rPr>
              <a:t>Kuration</a:t>
            </a:r>
            <a:r>
              <a:rPr lang="de-DE" sz="1000" dirty="0">
                <a:solidFill>
                  <a:schemeClr val="accent1">
                    <a:lumMod val="75000"/>
                  </a:schemeClr>
                </a:solidFill>
              </a:rPr>
              <a:t>) zielt auf die Heilung einer Erkrankung bzw. auf eine vollständige Wiederherstellung der Gesundheit („restitutio ad integrum“) eines Patienten ab.    </a:t>
            </a:r>
          </a:p>
          <a:p>
            <a:endParaRPr lang="de-DE" sz="1000" dirty="0">
              <a:solidFill>
                <a:schemeClr val="accent1">
                  <a:lumMod val="75000"/>
                </a:schemeClr>
              </a:solidFill>
            </a:endParaRPr>
          </a:p>
          <a:p>
            <a:r>
              <a:rPr lang="de-DE" sz="1000" b="1" dirty="0">
                <a:solidFill>
                  <a:schemeClr val="accent1">
                    <a:lumMod val="75000"/>
                  </a:schemeClr>
                </a:solidFill>
              </a:rPr>
              <a:t>Palliativ</a:t>
            </a:r>
            <a:r>
              <a:rPr lang="de-DE" sz="1000" dirty="0">
                <a:solidFill>
                  <a:schemeClr val="accent1">
                    <a:lumMod val="75000"/>
                  </a:schemeClr>
                </a:solidFill>
              </a:rPr>
              <a:t> = eine palliative Therapie (auch </a:t>
            </a:r>
            <a:r>
              <a:rPr lang="de-DE" sz="1000" b="1" dirty="0">
                <a:solidFill>
                  <a:schemeClr val="accent1">
                    <a:lumMod val="75000"/>
                  </a:schemeClr>
                </a:solidFill>
              </a:rPr>
              <a:t>Palliation</a:t>
            </a:r>
            <a:r>
              <a:rPr lang="de-DE" sz="1000" dirty="0">
                <a:solidFill>
                  <a:schemeClr val="accent1">
                    <a:lumMod val="75000"/>
                  </a:schemeClr>
                </a:solidFill>
              </a:rPr>
              <a:t>) oder </a:t>
            </a:r>
            <a:r>
              <a:rPr lang="de-DE" sz="1000" b="1" dirty="0">
                <a:solidFill>
                  <a:schemeClr val="accent1">
                    <a:lumMod val="75000"/>
                  </a:schemeClr>
                </a:solidFill>
                <a:hlinkClick r:id="rId3">
                  <a:extLst>
                    <a:ext uri="{A12FA001-AC4F-418D-AE19-62706E023703}">
                      <ahyp:hlinkClr xmlns:ahyp="http://schemas.microsoft.com/office/drawing/2018/hyperlinkcolor" val="tx"/>
                    </a:ext>
                  </a:extLst>
                </a:hlinkClick>
              </a:rPr>
              <a:t>Palliativmedizin</a:t>
            </a:r>
            <a:r>
              <a:rPr lang="de-DE" sz="1000" dirty="0">
                <a:solidFill>
                  <a:schemeClr val="accent1">
                    <a:lumMod val="75000"/>
                  </a:schemeClr>
                </a:solidFill>
              </a:rPr>
              <a:t> wird als medizinische Behandlung bezeichnet, die nicht auf die Heilung einer Erkrankung abzielt, sondern darauf, die Symptome zu lindern oder sonstige nachteilige Folgen zu reduzieren um die Lebensqualität zu verbessern oder das Leben zu verlängern.</a:t>
            </a:r>
          </a:p>
          <a:p>
            <a:endParaRPr lang="de-DE" sz="1000" dirty="0">
              <a:solidFill>
                <a:schemeClr val="accent1">
                  <a:lumMod val="75000"/>
                </a:schemeClr>
              </a:solidFill>
            </a:endParaRPr>
          </a:p>
          <a:p>
            <a:endParaRPr lang="de-DE" sz="1000" dirty="0">
              <a:solidFill>
                <a:schemeClr val="accent1">
                  <a:lumMod val="75000"/>
                </a:schemeClr>
              </a:solidFill>
            </a:endParaRPr>
          </a:p>
          <a:p>
            <a:r>
              <a:rPr lang="de-DE" sz="1000" b="1" dirty="0">
                <a:solidFill>
                  <a:schemeClr val="accent1">
                    <a:lumMod val="75000"/>
                  </a:schemeClr>
                </a:solidFill>
              </a:rPr>
              <a:t>Metastasierungsausdehnung:</a:t>
            </a:r>
          </a:p>
          <a:p>
            <a:r>
              <a:rPr lang="de-DE" sz="1000" b="1" dirty="0">
                <a:solidFill>
                  <a:schemeClr val="accent1">
                    <a:lumMod val="75000"/>
                  </a:schemeClr>
                </a:solidFill>
              </a:rPr>
              <a:t>Unifokale Metastasierung	</a:t>
            </a:r>
            <a:r>
              <a:rPr lang="de-DE" sz="1000" dirty="0">
                <a:solidFill>
                  <a:schemeClr val="accent1">
                    <a:lumMod val="75000"/>
                  </a:schemeClr>
                </a:solidFill>
              </a:rPr>
              <a:t>= 1 Metastase</a:t>
            </a:r>
          </a:p>
          <a:p>
            <a:r>
              <a:rPr lang="de-DE" sz="1000" b="1" dirty="0">
                <a:solidFill>
                  <a:schemeClr val="accent1">
                    <a:lumMod val="75000"/>
                  </a:schemeClr>
                </a:solidFill>
              </a:rPr>
              <a:t>Oligo-Metastasierung	</a:t>
            </a:r>
            <a:r>
              <a:rPr lang="de-DE" sz="1000" dirty="0">
                <a:solidFill>
                  <a:schemeClr val="accent1">
                    <a:lumMod val="75000"/>
                  </a:schemeClr>
                </a:solidFill>
              </a:rPr>
              <a:t>= Unter einem oligometastasierten Prostatakarzinom wird ein Tumor </a:t>
            </a:r>
          </a:p>
          <a:p>
            <a:r>
              <a:rPr lang="de-DE" sz="1000" dirty="0">
                <a:solidFill>
                  <a:schemeClr val="accent1">
                    <a:lumMod val="75000"/>
                  </a:schemeClr>
                </a:solidFill>
              </a:rPr>
              <a:t>		   mit maximal 4 in konventioneller Bildgebung (Skelettszintigraphie</a:t>
            </a:r>
          </a:p>
          <a:p>
            <a:r>
              <a:rPr lang="de-DE" sz="1000" dirty="0">
                <a:solidFill>
                  <a:schemeClr val="accent1">
                    <a:lumMod val="75000"/>
                  </a:schemeClr>
                </a:solidFill>
              </a:rPr>
              <a:t>		   und CT oder MRT) nachweisbaren Knochenmetastasen ohne 	    </a:t>
            </a:r>
          </a:p>
          <a:p>
            <a:r>
              <a:rPr lang="de-DE" sz="1000" dirty="0">
                <a:solidFill>
                  <a:schemeClr val="accent1">
                    <a:lumMod val="75000"/>
                  </a:schemeClr>
                </a:solidFill>
              </a:rPr>
              <a:t>                                                                    extraossäre viszerale Metastasen verstanden (Oligometastatisch) </a:t>
            </a:r>
          </a:p>
          <a:p>
            <a:r>
              <a:rPr lang="de-DE" sz="1000" b="1" dirty="0">
                <a:solidFill>
                  <a:schemeClr val="accent1">
                    <a:lumMod val="75000"/>
                  </a:schemeClr>
                </a:solidFill>
              </a:rPr>
              <a:t>Poly-Metastasierung 	</a:t>
            </a:r>
            <a:r>
              <a:rPr lang="de-DE" sz="1000" dirty="0">
                <a:solidFill>
                  <a:schemeClr val="accent1">
                    <a:lumMod val="75000"/>
                  </a:schemeClr>
                </a:solidFill>
              </a:rPr>
              <a:t>= variiert meist ≥4 Metastase  (Multiple Metastasierung)</a:t>
            </a:r>
          </a:p>
          <a:p>
            <a:r>
              <a:rPr lang="de-DE" sz="1000" b="1" dirty="0">
                <a:solidFill>
                  <a:schemeClr val="accent1">
                    <a:lumMod val="75000"/>
                  </a:schemeClr>
                </a:solidFill>
              </a:rPr>
              <a:t>Solitäre Metastase 	</a:t>
            </a:r>
            <a:r>
              <a:rPr lang="de-DE" sz="1000" dirty="0">
                <a:solidFill>
                  <a:schemeClr val="accent1">
                    <a:lumMod val="75000"/>
                  </a:schemeClr>
                </a:solidFill>
              </a:rPr>
              <a:t>= Eine einzelne Metastase, neben der keine anderen Metastasen </a:t>
            </a:r>
          </a:p>
          <a:p>
            <a:r>
              <a:rPr lang="de-DE" sz="1000" dirty="0">
                <a:solidFill>
                  <a:schemeClr val="accent1">
                    <a:lumMod val="75000"/>
                  </a:schemeClr>
                </a:solidFill>
              </a:rPr>
              <a:t>		    im gleichen Organ und auch keine in anderen Organen vorliegen.</a:t>
            </a:r>
          </a:p>
          <a:p>
            <a:r>
              <a:rPr lang="de-DE" sz="1000" b="1" dirty="0">
                <a:solidFill>
                  <a:schemeClr val="accent1">
                    <a:lumMod val="75000"/>
                  </a:schemeClr>
                </a:solidFill>
              </a:rPr>
              <a:t>Singuläre Metastase 	</a:t>
            </a:r>
            <a:r>
              <a:rPr lang="de-DE" sz="1000" dirty="0">
                <a:solidFill>
                  <a:schemeClr val="accent1">
                    <a:lumMod val="75000"/>
                  </a:schemeClr>
                </a:solidFill>
              </a:rPr>
              <a:t>= Eine einzelne Metastase bzw. einzelne Tumorabsiedlungen, </a:t>
            </a:r>
          </a:p>
          <a:p>
            <a:r>
              <a:rPr lang="de-DE" sz="1000" dirty="0">
                <a:solidFill>
                  <a:schemeClr val="accent1">
                    <a:lumMod val="75000"/>
                  </a:schemeClr>
                </a:solidFill>
              </a:rPr>
              <a:t>		    neben der keine anderen Metastasen im gleichen Organ </a:t>
            </a:r>
          </a:p>
          <a:p>
            <a:r>
              <a:rPr lang="de-DE" sz="1000" dirty="0">
                <a:solidFill>
                  <a:schemeClr val="accent1">
                    <a:lumMod val="75000"/>
                  </a:schemeClr>
                </a:solidFill>
              </a:rPr>
              <a:t>                                                                    aber Metastasen in anderen Organen vorliegen.</a:t>
            </a:r>
          </a:p>
          <a:p>
            <a:endParaRPr lang="de-DE" sz="1000" dirty="0">
              <a:solidFill>
                <a:schemeClr val="accent1">
                  <a:lumMod val="75000"/>
                </a:schemeClr>
              </a:solidFill>
            </a:endParaRPr>
          </a:p>
          <a:p>
            <a:endParaRPr lang="de-DE" sz="1000" dirty="0">
              <a:solidFill>
                <a:schemeClr val="accent1">
                  <a:lumMod val="75000"/>
                </a:schemeClr>
              </a:solidFill>
            </a:endParaRPr>
          </a:p>
          <a:p>
            <a:r>
              <a:rPr lang="de-DE" sz="1000" b="1" dirty="0">
                <a:solidFill>
                  <a:schemeClr val="accent1">
                    <a:lumMod val="75000"/>
                  </a:schemeClr>
                </a:solidFill>
              </a:rPr>
              <a:t>Metastasierungszeitpunkt:</a:t>
            </a:r>
          </a:p>
          <a:p>
            <a:r>
              <a:rPr lang="de-DE" sz="1000" b="1" dirty="0">
                <a:solidFill>
                  <a:schemeClr val="accent1">
                    <a:lumMod val="75000"/>
                  </a:schemeClr>
                </a:solidFill>
                <a:hlinkClick r:id="rId4">
                  <a:extLst>
                    <a:ext uri="{A12FA001-AC4F-418D-AE19-62706E023703}">
                      <ahyp:hlinkClr xmlns:ahyp="http://schemas.microsoft.com/office/drawing/2018/hyperlinkcolor" val="tx"/>
                    </a:ext>
                  </a:extLst>
                </a:hlinkClick>
              </a:rPr>
              <a:t>Synchrone</a:t>
            </a:r>
            <a:r>
              <a:rPr lang="de-DE" sz="1000" b="1" dirty="0">
                <a:solidFill>
                  <a:schemeClr val="accent1">
                    <a:lumMod val="75000"/>
                  </a:schemeClr>
                </a:solidFill>
              </a:rPr>
              <a:t> Metastasierung 	</a:t>
            </a:r>
            <a:r>
              <a:rPr lang="de-DE" sz="1000" dirty="0">
                <a:solidFill>
                  <a:schemeClr val="accent1">
                    <a:lumMod val="75000"/>
                  </a:schemeClr>
                </a:solidFill>
              </a:rPr>
              <a:t>= auch als auch als </a:t>
            </a:r>
            <a:r>
              <a:rPr lang="de-DE" sz="1000" b="1" dirty="0">
                <a:solidFill>
                  <a:schemeClr val="accent1">
                    <a:lumMod val="75000"/>
                  </a:schemeClr>
                </a:solidFill>
              </a:rPr>
              <a:t>primäre</a:t>
            </a:r>
            <a:r>
              <a:rPr lang="de-DE" sz="1000" dirty="0">
                <a:solidFill>
                  <a:schemeClr val="accent1">
                    <a:lumMod val="75000"/>
                  </a:schemeClr>
                </a:solidFill>
              </a:rPr>
              <a:t> oder</a:t>
            </a:r>
            <a:r>
              <a:rPr lang="de-DE" sz="1000" b="1" dirty="0">
                <a:solidFill>
                  <a:schemeClr val="accent1">
                    <a:lumMod val="75000"/>
                  </a:schemeClr>
                </a:solidFill>
              </a:rPr>
              <a:t> de-novo </a:t>
            </a:r>
            <a:r>
              <a:rPr lang="de-DE" sz="1000" dirty="0">
                <a:solidFill>
                  <a:schemeClr val="accent1">
                    <a:lumMod val="75000"/>
                  </a:schemeClr>
                </a:solidFill>
              </a:rPr>
              <a:t>Metastasierung</a:t>
            </a:r>
            <a:r>
              <a:rPr lang="de-DE" sz="1000" b="1" dirty="0">
                <a:solidFill>
                  <a:schemeClr val="accent1">
                    <a:lumMod val="75000"/>
                  </a:schemeClr>
                </a:solidFill>
              </a:rPr>
              <a:t> </a:t>
            </a:r>
            <a:r>
              <a:rPr lang="de-DE" sz="1000" dirty="0">
                <a:solidFill>
                  <a:schemeClr val="accent1">
                    <a:lumMod val="75000"/>
                  </a:schemeClr>
                </a:solidFill>
              </a:rPr>
              <a:t>bezeichnet;</a:t>
            </a:r>
          </a:p>
          <a:p>
            <a:r>
              <a:rPr lang="de-DE" sz="1000" dirty="0">
                <a:solidFill>
                  <a:schemeClr val="accent1">
                    <a:lumMod val="75000"/>
                  </a:schemeClr>
                </a:solidFill>
              </a:rPr>
              <a:t>                                                                   Metastasen werden gleichzeitig mit dem primären Prostatatumor 	    </a:t>
            </a:r>
          </a:p>
          <a:p>
            <a:r>
              <a:rPr lang="de-DE" sz="1000" dirty="0">
                <a:solidFill>
                  <a:schemeClr val="accent1">
                    <a:lumMod val="75000"/>
                  </a:schemeClr>
                </a:solidFill>
              </a:rPr>
              <a:t>	                                   festgestellt bzw. </a:t>
            </a:r>
            <a:r>
              <a:rPr lang="de-DE" sz="1000" dirty="0">
                <a:solidFill>
                  <a:schemeClr val="accent1">
                    <a:lumMod val="75000"/>
                  </a:schemeClr>
                </a:solidFill>
                <a:hlinkClick r:id="rId5">
                  <a:extLst>
                    <a:ext uri="{A12FA001-AC4F-418D-AE19-62706E023703}">
                      <ahyp:hlinkClr xmlns:ahyp="http://schemas.microsoft.com/office/drawing/2018/hyperlinkcolor" val="tx"/>
                    </a:ext>
                  </a:extLst>
                </a:hlinkClick>
              </a:rPr>
              <a:t>die innerhalb von 92 Tagen nach der Erstdiagnose </a:t>
            </a:r>
            <a:r>
              <a:rPr lang="de-DE" sz="1000" dirty="0">
                <a:solidFill>
                  <a:schemeClr val="accent1">
                    <a:lumMod val="75000"/>
                  </a:schemeClr>
                </a:solidFill>
              </a:rPr>
              <a:t>	 	                                  </a:t>
            </a:r>
            <a:r>
              <a:rPr lang="de-DE" sz="1000" dirty="0">
                <a:solidFill>
                  <a:schemeClr val="accent1">
                    <a:lumMod val="75000"/>
                  </a:schemeClr>
                </a:solidFill>
                <a:hlinkClick r:id="rId5">
                  <a:extLst>
                    <a:ext uri="{A12FA001-AC4F-418D-AE19-62706E023703}">
                      <ahyp:hlinkClr xmlns:ahyp="http://schemas.microsoft.com/office/drawing/2018/hyperlinkcolor" val="tx"/>
                    </a:ext>
                  </a:extLst>
                </a:hlinkClick>
              </a:rPr>
              <a:t>des Primärtumors auftreten</a:t>
            </a:r>
            <a:r>
              <a:rPr lang="de-DE" sz="1000" dirty="0">
                <a:solidFill>
                  <a:schemeClr val="accent1">
                    <a:lumMod val="75000"/>
                  </a:schemeClr>
                </a:solidFill>
              </a:rPr>
              <a:t>. </a:t>
            </a:r>
          </a:p>
          <a:p>
            <a:r>
              <a:rPr lang="de-DE" sz="1000" b="1" dirty="0" err="1">
                <a:solidFill>
                  <a:schemeClr val="accent1">
                    <a:lumMod val="75000"/>
                  </a:schemeClr>
                </a:solidFill>
                <a:hlinkClick r:id="rId6">
                  <a:extLst>
                    <a:ext uri="{A12FA001-AC4F-418D-AE19-62706E023703}">
                      <ahyp:hlinkClr xmlns:ahyp="http://schemas.microsoft.com/office/drawing/2018/hyperlinkcolor" val="tx"/>
                    </a:ext>
                  </a:extLst>
                </a:hlinkClick>
              </a:rPr>
              <a:t>Metachrone</a:t>
            </a:r>
            <a:r>
              <a:rPr lang="de-DE" sz="1000" b="1" dirty="0">
                <a:solidFill>
                  <a:schemeClr val="accent1">
                    <a:lumMod val="75000"/>
                  </a:schemeClr>
                </a:solidFill>
              </a:rPr>
              <a:t> Metastasierung 	</a:t>
            </a:r>
            <a:r>
              <a:rPr lang="de-DE" sz="1000" dirty="0">
                <a:solidFill>
                  <a:schemeClr val="accent1">
                    <a:lumMod val="75000"/>
                  </a:schemeClr>
                </a:solidFill>
              </a:rPr>
              <a:t>= auch als auch als </a:t>
            </a:r>
            <a:r>
              <a:rPr lang="de-DE" sz="1000" b="1" dirty="0">
                <a:solidFill>
                  <a:schemeClr val="accent1">
                    <a:lumMod val="75000"/>
                  </a:schemeClr>
                </a:solidFill>
              </a:rPr>
              <a:t>sekundäre</a:t>
            </a:r>
            <a:r>
              <a:rPr lang="de-DE" sz="1000" dirty="0">
                <a:solidFill>
                  <a:schemeClr val="accent1">
                    <a:lumMod val="75000"/>
                  </a:schemeClr>
                </a:solidFill>
              </a:rPr>
              <a:t> oder </a:t>
            </a:r>
            <a:r>
              <a:rPr lang="de-DE" sz="1000" b="1" dirty="0">
                <a:solidFill>
                  <a:schemeClr val="accent1">
                    <a:lumMod val="75000"/>
                  </a:schemeClr>
                </a:solidFill>
              </a:rPr>
              <a:t>rezidivierte</a:t>
            </a:r>
            <a:r>
              <a:rPr lang="de-DE" sz="1000" dirty="0">
                <a:solidFill>
                  <a:schemeClr val="accent1">
                    <a:lumMod val="75000"/>
                  </a:schemeClr>
                </a:solidFill>
              </a:rPr>
              <a:t> Metastasierung</a:t>
            </a:r>
            <a:r>
              <a:rPr lang="de-DE" sz="1000" b="1" dirty="0">
                <a:solidFill>
                  <a:schemeClr val="accent1">
                    <a:lumMod val="75000"/>
                  </a:schemeClr>
                </a:solidFill>
              </a:rPr>
              <a:t> </a:t>
            </a:r>
            <a:r>
              <a:rPr lang="de-DE" sz="1000" dirty="0">
                <a:solidFill>
                  <a:schemeClr val="accent1">
                    <a:lumMod val="75000"/>
                  </a:schemeClr>
                </a:solidFill>
              </a:rPr>
              <a:t>benannt;</a:t>
            </a:r>
          </a:p>
          <a:p>
            <a:r>
              <a:rPr lang="de-DE" sz="1000" dirty="0">
                <a:solidFill>
                  <a:schemeClr val="accent1">
                    <a:lumMod val="75000"/>
                  </a:schemeClr>
                </a:solidFill>
              </a:rPr>
              <a:t>                                                                   Metastasen  die zum Zeitpunkt der Diagnose und/oder der 	 	                                   operativen Entfernung des Primärtumors noch nicht diagnostiziert </a:t>
            </a:r>
          </a:p>
          <a:p>
            <a:r>
              <a:rPr lang="de-DE" sz="1000" dirty="0">
                <a:solidFill>
                  <a:schemeClr val="accent1">
                    <a:lumMod val="75000"/>
                  </a:schemeClr>
                </a:solidFill>
              </a:rPr>
              <a:t>		    wurden.</a:t>
            </a:r>
          </a:p>
          <a:p>
            <a:endParaRPr lang="de-DE" sz="1400" b="1" dirty="0">
              <a:solidFill>
                <a:schemeClr val="accent1">
                  <a:lumMod val="75000"/>
                </a:schemeClr>
              </a:solidFill>
            </a:endParaRPr>
          </a:p>
          <a:p>
            <a:r>
              <a:rPr lang="de-DE" sz="1000" b="1" dirty="0">
                <a:solidFill>
                  <a:schemeClr val="accent1">
                    <a:lumMod val="75000"/>
                  </a:schemeClr>
                </a:solidFill>
              </a:rPr>
              <a:t>Primärtumor</a:t>
            </a:r>
            <a:r>
              <a:rPr lang="de-DE" sz="1000" dirty="0">
                <a:solidFill>
                  <a:schemeClr val="accent1">
                    <a:lumMod val="75000"/>
                  </a:schemeClr>
                </a:solidFill>
              </a:rPr>
              <a:t> (</a:t>
            </a:r>
            <a:r>
              <a:rPr lang="de-DE" sz="1000" b="1" dirty="0">
                <a:solidFill>
                  <a:schemeClr val="accent1">
                    <a:lumMod val="75000"/>
                  </a:schemeClr>
                </a:solidFill>
              </a:rPr>
              <a:t>Primarius</a:t>
            </a:r>
            <a:r>
              <a:rPr lang="de-DE" sz="1000" dirty="0">
                <a:solidFill>
                  <a:schemeClr val="accent1">
                    <a:lumMod val="75000"/>
                  </a:schemeClr>
                </a:solidFill>
              </a:rPr>
              <a:t>)                   = ein bösartiger, metastasierter Tumor (z.B. das Prostatakarzinom) von          </a:t>
            </a:r>
          </a:p>
          <a:p>
            <a:r>
              <a:rPr lang="de-DE" sz="1000" dirty="0">
                <a:solidFill>
                  <a:schemeClr val="accent1">
                    <a:lumMod val="75000"/>
                  </a:schemeClr>
                </a:solidFill>
              </a:rPr>
              <a:t>                                                                   dem die Metastasen (</a:t>
            </a:r>
            <a:r>
              <a:rPr lang="de-DE" sz="1000" dirty="0" err="1">
                <a:solidFill>
                  <a:schemeClr val="accent1">
                    <a:lumMod val="75000"/>
                  </a:schemeClr>
                </a:solidFill>
              </a:rPr>
              <a:t>Filiae</a:t>
            </a:r>
            <a:r>
              <a:rPr lang="de-DE" sz="1000" dirty="0">
                <a:solidFill>
                  <a:schemeClr val="accent1">
                    <a:lumMod val="75000"/>
                  </a:schemeClr>
                </a:solidFill>
              </a:rPr>
              <a:t>) ausgegangen sind.</a:t>
            </a:r>
          </a:p>
          <a:p>
            <a:endParaRPr lang="de-DE" sz="1000" dirty="0">
              <a:solidFill>
                <a:schemeClr val="accent1">
                  <a:lumMod val="75000"/>
                </a:schemeClr>
              </a:solidFill>
            </a:endParaRPr>
          </a:p>
          <a:p>
            <a:r>
              <a:rPr lang="de-DE" sz="1000" b="1" dirty="0">
                <a:solidFill>
                  <a:schemeClr val="accent1">
                    <a:lumMod val="75000"/>
                  </a:schemeClr>
                </a:solidFill>
                <a:hlinkClick r:id="rId7">
                  <a:extLst>
                    <a:ext uri="{A12FA001-AC4F-418D-AE19-62706E023703}">
                      <ahyp:hlinkClr xmlns:ahyp="http://schemas.microsoft.com/office/drawing/2018/hyperlinkcolor" val="tx"/>
                    </a:ext>
                  </a:extLst>
                </a:hlinkClick>
              </a:rPr>
              <a:t>Unifokale Tumoren</a:t>
            </a:r>
            <a:r>
              <a:rPr lang="de-DE" sz="1000" dirty="0">
                <a:solidFill>
                  <a:schemeClr val="accent1">
                    <a:lumMod val="75000"/>
                  </a:schemeClr>
                </a:solidFill>
              </a:rPr>
              <a:t>                             = winzige (Primarius) Tumoren, definiert als unifokale Tumoren &lt; 1 mm </a:t>
            </a:r>
          </a:p>
          <a:p>
            <a:r>
              <a:rPr lang="de-DE" sz="1000" dirty="0">
                <a:solidFill>
                  <a:schemeClr val="accent1">
                    <a:lumMod val="75000"/>
                  </a:schemeClr>
                </a:solidFill>
              </a:rPr>
              <a:t>                                                                    (werden von der Leitliniengruppe als nicht behandlungsbedürftig </a:t>
            </a:r>
          </a:p>
          <a:p>
            <a:r>
              <a:rPr lang="de-DE" sz="1000" dirty="0">
                <a:solidFill>
                  <a:schemeClr val="accent1">
                    <a:lumMod val="75000"/>
                  </a:schemeClr>
                </a:solidFill>
              </a:rPr>
              <a:t>                                                                    eingestuft)</a:t>
            </a:r>
          </a:p>
          <a:p>
            <a:endParaRPr lang="de-DE" sz="1400" b="1" dirty="0">
              <a:solidFill>
                <a:schemeClr val="accent1">
                  <a:lumMod val="75000"/>
                </a:schemeClr>
              </a:solidFill>
            </a:endParaRPr>
          </a:p>
          <a:p>
            <a:endParaRPr lang="de-DE" sz="1400" dirty="0">
              <a:solidFill>
                <a:schemeClr val="accent1">
                  <a:lumMod val="75000"/>
                </a:schemeClr>
              </a:solidFill>
            </a:endParaRPr>
          </a:p>
          <a:p>
            <a:endParaRPr lang="de-DE" sz="1400" dirty="0">
              <a:solidFill>
                <a:schemeClr val="accent1">
                  <a:lumMod val="75000"/>
                </a:schemeClr>
              </a:solidFill>
            </a:endParaRPr>
          </a:p>
          <a:p>
            <a:endParaRPr lang="de-DE" sz="1400" dirty="0">
              <a:solidFill>
                <a:schemeClr val="accent1">
                  <a:lumMod val="75000"/>
                </a:schemeClr>
              </a:solidFill>
            </a:endParaRPr>
          </a:p>
          <a:p>
            <a:endParaRPr lang="de-DE" sz="1400" dirty="0">
              <a:solidFill>
                <a:schemeClr val="accent1">
                  <a:lumMod val="75000"/>
                </a:schemeClr>
              </a:solidFill>
            </a:endParaRPr>
          </a:p>
          <a:p>
            <a:endParaRPr lang="de-DE" sz="1400" dirty="0">
              <a:solidFill>
                <a:schemeClr val="accent1">
                  <a:lumMod val="75000"/>
                </a:schemeClr>
              </a:solidFill>
            </a:endParaRPr>
          </a:p>
          <a:p>
            <a:r>
              <a:rPr lang="de-DE" sz="1000" dirty="0">
                <a:solidFill>
                  <a:schemeClr val="accent1">
                    <a:lumMod val="75000"/>
                  </a:schemeClr>
                </a:solidFill>
              </a:rPr>
              <a:t>​</a:t>
            </a:r>
            <a:r>
              <a:rPr lang="de-DE" sz="1000" b="1" dirty="0">
                <a:solidFill>
                  <a:schemeClr val="accent1">
                    <a:lumMod val="75000"/>
                  </a:schemeClr>
                </a:solidFill>
              </a:rPr>
              <a:t>Adjuvante-Bestrahlung</a:t>
            </a:r>
            <a:r>
              <a:rPr lang="de-DE" sz="1000" dirty="0">
                <a:solidFill>
                  <a:schemeClr val="accent1">
                    <a:lumMod val="75000"/>
                  </a:schemeClr>
                </a:solidFill>
              </a:rPr>
              <a:t> =  Unterstützende Strahlentherapie (Adjuvant bedeutet "unterstützend" bzw. "begleitend") direkt nach der Operation zur Sicherheit um postoperativ evtl. verbliebene Tumorzellen zu beseitigen.     </a:t>
            </a:r>
          </a:p>
          <a:p>
            <a:endParaRPr lang="de-DE" sz="1000" dirty="0">
              <a:solidFill>
                <a:schemeClr val="accent1">
                  <a:lumMod val="75000"/>
                </a:schemeClr>
              </a:solidFill>
            </a:endParaRPr>
          </a:p>
          <a:p>
            <a:r>
              <a:rPr lang="de-DE" sz="1000" b="1" dirty="0">
                <a:solidFill>
                  <a:schemeClr val="accent1">
                    <a:lumMod val="75000"/>
                  </a:schemeClr>
                </a:solidFill>
              </a:rPr>
              <a:t>Salvage-Bestrahlung</a:t>
            </a:r>
            <a:r>
              <a:rPr lang="de-DE" sz="1000" dirty="0">
                <a:solidFill>
                  <a:schemeClr val="accent1">
                    <a:lumMod val="75000"/>
                  </a:schemeClr>
                </a:solidFill>
              </a:rPr>
              <a:t> = Strahlentherapie nach einer fehlgeschlagenen, kurativer Erstbehandlung oder falls es zu einem Rezidiv (Wiederauftreten des Tumors) gekommen ist zur „Rettung“ (engl. salvage = Bergung oder Rettung) der Behandlung. </a:t>
            </a:r>
          </a:p>
          <a:p>
            <a:endParaRPr lang="de-DE" sz="900" dirty="0">
              <a:solidFill>
                <a:schemeClr val="accent1">
                  <a:lumMod val="75000"/>
                </a:schemeClr>
              </a:solidFill>
            </a:endParaRPr>
          </a:p>
          <a:p>
            <a:endParaRPr lang="de-DE" sz="900" dirty="0">
              <a:solidFill>
                <a:schemeClr val="accent1">
                  <a:lumMod val="75000"/>
                </a:schemeClr>
              </a:solidFill>
            </a:endParaRPr>
          </a:p>
          <a:p>
            <a:endParaRPr lang="pt-BR" sz="900" dirty="0">
              <a:solidFill>
                <a:schemeClr val="accent1">
                  <a:lumMod val="75000"/>
                </a:schemeClr>
              </a:solidFill>
            </a:endParaRPr>
          </a:p>
        </p:txBody>
      </p:sp>
      <p:sp>
        <p:nvSpPr>
          <p:cNvPr id="5" name="Textfeld 4">
            <a:extLst>
              <a:ext uri="{FF2B5EF4-FFF2-40B4-BE49-F238E27FC236}">
                <a16:creationId xmlns:a16="http://schemas.microsoft.com/office/drawing/2014/main" id="{2C196859-A3A3-1D89-A1E7-7236854C9ECC}"/>
              </a:ext>
            </a:extLst>
          </p:cNvPr>
          <p:cNvSpPr txBox="1"/>
          <p:nvPr/>
        </p:nvSpPr>
        <p:spPr>
          <a:xfrm>
            <a:off x="315963" y="3311249"/>
            <a:ext cx="5179059" cy="3477875"/>
          </a:xfrm>
          <a:prstGeom prst="rect">
            <a:avLst/>
          </a:prstGeom>
          <a:noFill/>
        </p:spPr>
        <p:txBody>
          <a:bodyPr wrap="square" rtlCol="0">
            <a:spAutoFit/>
          </a:bodyPr>
          <a:lstStyle/>
          <a:p>
            <a:endParaRPr lang="de-DE" sz="1000" b="1" dirty="0">
              <a:solidFill>
                <a:schemeClr val="accent1">
                  <a:lumMod val="75000"/>
                </a:schemeClr>
              </a:solidFill>
            </a:endParaRPr>
          </a:p>
          <a:p>
            <a:r>
              <a:rPr lang="de-DE" sz="1000" b="1" dirty="0">
                <a:solidFill>
                  <a:schemeClr val="accent1">
                    <a:lumMod val="75000"/>
                  </a:schemeClr>
                </a:solidFill>
              </a:rPr>
              <a:t>CA</a:t>
            </a:r>
            <a:r>
              <a:rPr lang="de-DE" sz="1000" dirty="0">
                <a:solidFill>
                  <a:schemeClr val="accent1">
                    <a:lumMod val="75000"/>
                  </a:schemeClr>
                </a:solidFill>
              </a:rPr>
              <a:t> 	=  </a:t>
            </a:r>
            <a:r>
              <a:rPr lang="de-DE" sz="1000" b="1" dirty="0">
                <a:solidFill>
                  <a:schemeClr val="accent1">
                    <a:lumMod val="75000"/>
                  </a:schemeClr>
                </a:solidFill>
              </a:rPr>
              <a:t>Karzinom</a:t>
            </a:r>
            <a:r>
              <a:rPr lang="de-DE" sz="1000" dirty="0">
                <a:solidFill>
                  <a:schemeClr val="accent1">
                    <a:lumMod val="75000"/>
                  </a:schemeClr>
                </a:solidFill>
              </a:rPr>
              <a:t> (englisch </a:t>
            </a:r>
            <a:r>
              <a:rPr lang="de-DE" sz="1000" b="1" dirty="0">
                <a:solidFill>
                  <a:schemeClr val="accent1">
                    <a:lumMod val="75000"/>
                  </a:schemeClr>
                </a:solidFill>
              </a:rPr>
              <a:t>Carcinoma)</a:t>
            </a:r>
            <a:r>
              <a:rPr lang="de-DE" sz="1000" dirty="0">
                <a:solidFill>
                  <a:schemeClr val="accent1">
                    <a:lumMod val="75000"/>
                  </a:schemeClr>
                </a:solidFill>
              </a:rPr>
              <a:t> </a:t>
            </a:r>
            <a:r>
              <a:rPr lang="de-DE" sz="1000" b="1" dirty="0">
                <a:solidFill>
                  <a:schemeClr val="accent1">
                    <a:lumMod val="75000"/>
                  </a:schemeClr>
                </a:solidFill>
              </a:rPr>
              <a:t>     </a:t>
            </a:r>
            <a:br>
              <a:rPr lang="de-DE" sz="1000" dirty="0">
                <a:solidFill>
                  <a:schemeClr val="accent1">
                    <a:lumMod val="75000"/>
                  </a:schemeClr>
                </a:solidFill>
              </a:rPr>
            </a:br>
            <a:br>
              <a:rPr lang="de-DE" sz="1000" dirty="0">
                <a:solidFill>
                  <a:schemeClr val="accent1">
                    <a:lumMod val="75000"/>
                  </a:schemeClr>
                </a:solidFill>
              </a:rPr>
            </a:br>
            <a:r>
              <a:rPr lang="de-DE" sz="1000" b="1" dirty="0">
                <a:solidFill>
                  <a:schemeClr val="accent1">
                    <a:lumMod val="75000"/>
                  </a:schemeClr>
                </a:solidFill>
              </a:rPr>
              <a:t>PC </a:t>
            </a:r>
            <a:r>
              <a:rPr lang="de-DE" sz="1000" dirty="0">
                <a:solidFill>
                  <a:schemeClr val="accent1">
                    <a:lumMod val="75000"/>
                  </a:schemeClr>
                </a:solidFill>
              </a:rPr>
              <a:t>oder</a:t>
            </a:r>
            <a:r>
              <a:rPr lang="de-DE" sz="1000" b="1" dirty="0">
                <a:solidFill>
                  <a:schemeClr val="accent1">
                    <a:lumMod val="75000"/>
                  </a:schemeClr>
                </a:solidFill>
              </a:rPr>
              <a:t> PCa</a:t>
            </a:r>
            <a:r>
              <a:rPr lang="de-DE" sz="1000" dirty="0">
                <a:solidFill>
                  <a:schemeClr val="accent1">
                    <a:lumMod val="75000"/>
                  </a:schemeClr>
                </a:solidFill>
              </a:rPr>
              <a:t>​	= </a:t>
            </a:r>
            <a:r>
              <a:rPr lang="de-DE" sz="1000" b="1" dirty="0">
                <a:solidFill>
                  <a:schemeClr val="accent1">
                    <a:lumMod val="75000"/>
                  </a:schemeClr>
                </a:solidFill>
              </a:rPr>
              <a:t>Prostatakarzinom</a:t>
            </a:r>
            <a:r>
              <a:rPr lang="de-DE" sz="1000" dirty="0">
                <a:solidFill>
                  <a:schemeClr val="accent1">
                    <a:lumMod val="75000"/>
                  </a:schemeClr>
                </a:solidFill>
              </a:rPr>
              <a:t> bzw. Prostatakrebs ​(englisch: </a:t>
            </a:r>
            <a:r>
              <a:rPr lang="de-DE" sz="1000" b="1" dirty="0">
                <a:solidFill>
                  <a:schemeClr val="accent1">
                    <a:lumMod val="75000"/>
                  </a:schemeClr>
                </a:solidFill>
              </a:rPr>
              <a:t>P</a:t>
            </a:r>
            <a:r>
              <a:rPr lang="de-DE" sz="1000" dirty="0">
                <a:solidFill>
                  <a:schemeClr val="accent1">
                    <a:lumMod val="75000"/>
                  </a:schemeClr>
                </a:solidFill>
              </a:rPr>
              <a:t>rostata</a:t>
            </a:r>
            <a:r>
              <a:rPr lang="de-DE" sz="1000" b="1" dirty="0">
                <a:solidFill>
                  <a:schemeClr val="accent1">
                    <a:lumMod val="75000"/>
                  </a:schemeClr>
                </a:solidFill>
              </a:rPr>
              <a:t>-Ca</a:t>
            </a:r>
            <a:r>
              <a:rPr lang="de-DE" sz="1000" dirty="0">
                <a:solidFill>
                  <a:schemeClr val="accent1">
                    <a:lumMod val="75000"/>
                  </a:schemeClr>
                </a:solidFill>
              </a:rPr>
              <a:t>ncer)</a:t>
            </a:r>
          </a:p>
          <a:p>
            <a:endParaRPr lang="de-DE" sz="1000" b="1" dirty="0">
              <a:solidFill>
                <a:schemeClr val="accent1">
                  <a:lumMod val="75000"/>
                </a:schemeClr>
              </a:solidFill>
            </a:endParaRPr>
          </a:p>
          <a:p>
            <a:r>
              <a:rPr lang="de-DE" sz="1000" b="1" dirty="0" err="1">
                <a:solidFill>
                  <a:schemeClr val="accent1">
                    <a:lumMod val="75000"/>
                  </a:schemeClr>
                </a:solidFill>
              </a:rPr>
              <a:t>LPCa</a:t>
            </a:r>
            <a:r>
              <a:rPr lang="de-DE" sz="1000" b="1" dirty="0">
                <a:solidFill>
                  <a:schemeClr val="accent1">
                    <a:lumMod val="75000"/>
                  </a:schemeClr>
                </a:solidFill>
              </a:rPr>
              <a:t>  </a:t>
            </a:r>
            <a:r>
              <a:rPr lang="de-DE" sz="1000" dirty="0">
                <a:solidFill>
                  <a:schemeClr val="accent1">
                    <a:lumMod val="75000"/>
                  </a:schemeClr>
                </a:solidFill>
              </a:rPr>
              <a:t>                     = </a:t>
            </a:r>
            <a:r>
              <a:rPr lang="de-DE" sz="1000" b="1" dirty="0">
                <a:solidFill>
                  <a:schemeClr val="accent1">
                    <a:lumMod val="75000"/>
                  </a:schemeClr>
                </a:solidFill>
              </a:rPr>
              <a:t>lokalisiertes Prostatakarzinom </a:t>
            </a:r>
            <a:r>
              <a:rPr lang="de-DE" sz="1000" dirty="0">
                <a:solidFill>
                  <a:schemeClr val="accent1">
                    <a:lumMod val="75000"/>
                  </a:schemeClr>
                </a:solidFill>
              </a:rPr>
              <a:t>(ein auf dem Primärtumor beschränktes PC)</a:t>
            </a:r>
          </a:p>
          <a:p>
            <a:r>
              <a:rPr lang="de-DE" sz="1000" dirty="0" err="1">
                <a:solidFill>
                  <a:schemeClr val="accent1">
                    <a:lumMod val="75000"/>
                  </a:schemeClr>
                </a:solidFill>
              </a:rPr>
              <a:t>laPC</a:t>
            </a:r>
            <a:r>
              <a:rPr lang="de-DE" sz="1000" dirty="0">
                <a:solidFill>
                  <a:schemeClr val="accent1">
                    <a:lumMod val="75000"/>
                  </a:schemeClr>
                </a:solidFill>
              </a:rPr>
              <a:t>                        = </a:t>
            </a:r>
            <a:r>
              <a:rPr lang="de-DE" sz="1000" b="1" dirty="0">
                <a:solidFill>
                  <a:schemeClr val="accent1">
                    <a:lumMod val="75000"/>
                  </a:schemeClr>
                </a:solidFill>
              </a:rPr>
              <a:t>lokal fortgeschrittenes Prostatakarzinom </a:t>
            </a:r>
            <a:br>
              <a:rPr lang="de-DE" sz="1000" dirty="0">
                <a:solidFill>
                  <a:schemeClr val="accent1">
                    <a:lumMod val="75000"/>
                  </a:schemeClr>
                </a:solidFill>
              </a:rPr>
            </a:br>
            <a:endParaRPr lang="de-DE" sz="1000" dirty="0">
              <a:solidFill>
                <a:schemeClr val="accent1">
                  <a:lumMod val="75000"/>
                </a:schemeClr>
              </a:solidFill>
            </a:endParaRPr>
          </a:p>
          <a:p>
            <a:r>
              <a:rPr lang="de-DE" sz="1000" b="1" dirty="0">
                <a:solidFill>
                  <a:schemeClr val="accent1">
                    <a:lumMod val="75000"/>
                  </a:schemeClr>
                </a:solidFill>
              </a:rPr>
              <a:t>HSPC	</a:t>
            </a:r>
            <a:r>
              <a:rPr lang="de-DE" sz="1000" dirty="0">
                <a:solidFill>
                  <a:schemeClr val="accent1">
                    <a:lumMod val="75000"/>
                  </a:schemeClr>
                </a:solidFill>
              </a:rPr>
              <a:t>= </a:t>
            </a:r>
            <a:r>
              <a:rPr lang="de-DE" sz="1000" b="1" dirty="0">
                <a:solidFill>
                  <a:schemeClr val="accent1">
                    <a:lumMod val="75000"/>
                  </a:schemeClr>
                </a:solidFill>
              </a:rPr>
              <a:t>hormonsensitives Prostatakarzinom   </a:t>
            </a:r>
            <a:br>
              <a:rPr lang="de-DE" sz="1000" dirty="0">
                <a:solidFill>
                  <a:schemeClr val="accent1">
                    <a:lumMod val="75000"/>
                  </a:schemeClr>
                </a:solidFill>
              </a:rPr>
            </a:br>
            <a:r>
              <a:rPr lang="de-DE" sz="1000" dirty="0">
                <a:solidFill>
                  <a:schemeClr val="accent1">
                    <a:lumMod val="75000"/>
                  </a:schemeClr>
                </a:solidFill>
              </a:rPr>
              <a:t>   </a:t>
            </a:r>
            <a:r>
              <a:rPr lang="de-DE" sz="1000" b="1" dirty="0">
                <a:solidFill>
                  <a:schemeClr val="accent1">
                    <a:lumMod val="75000"/>
                  </a:schemeClr>
                </a:solidFill>
              </a:rPr>
              <a:t>nmHSPC</a:t>
            </a:r>
            <a:r>
              <a:rPr lang="de-DE" sz="1000" dirty="0">
                <a:solidFill>
                  <a:schemeClr val="accent1">
                    <a:lumMod val="75000"/>
                  </a:schemeClr>
                </a:solidFill>
              </a:rPr>
              <a:t> 	= nicht-metastasiertes, hormonsensitives Prostatakarzinom</a:t>
            </a:r>
          </a:p>
          <a:p>
            <a:r>
              <a:rPr lang="de-DE" sz="1000" dirty="0">
                <a:solidFill>
                  <a:schemeClr val="accent1">
                    <a:lumMod val="75000"/>
                  </a:schemeClr>
                </a:solidFill>
              </a:rPr>
              <a:t>   </a:t>
            </a:r>
            <a:r>
              <a:rPr lang="de-DE" sz="1000" b="1" dirty="0">
                <a:solidFill>
                  <a:schemeClr val="accent1">
                    <a:lumMod val="75000"/>
                  </a:schemeClr>
                </a:solidFill>
              </a:rPr>
              <a:t>mHSPC</a:t>
            </a:r>
            <a:r>
              <a:rPr lang="de-DE" sz="1000" dirty="0">
                <a:solidFill>
                  <a:schemeClr val="accent1">
                    <a:lumMod val="75000"/>
                  </a:schemeClr>
                </a:solidFill>
              </a:rPr>
              <a:t>​ 	= metastasiertes, hormonsensitives Prostatakarzinom   </a:t>
            </a:r>
          </a:p>
          <a:p>
            <a:r>
              <a:rPr lang="de-DE" sz="1000" b="1" dirty="0">
                <a:solidFill>
                  <a:schemeClr val="accent1">
                    <a:lumMod val="75000"/>
                  </a:schemeClr>
                </a:solidFill>
              </a:rPr>
              <a:t>      omHSPC</a:t>
            </a:r>
            <a:r>
              <a:rPr lang="de-DE" sz="1000" dirty="0">
                <a:solidFill>
                  <a:schemeClr val="accent1">
                    <a:lumMod val="75000"/>
                  </a:schemeClr>
                </a:solidFill>
              </a:rPr>
              <a:t> 	= oligo-metastasiertes, hormonsensitives Prostatakarzinom </a:t>
            </a:r>
          </a:p>
          <a:p>
            <a:r>
              <a:rPr lang="de-DE" sz="1000" b="1" dirty="0">
                <a:solidFill>
                  <a:schemeClr val="accent1">
                    <a:lumMod val="75000"/>
                  </a:schemeClr>
                </a:solidFill>
              </a:rPr>
              <a:t>      pmHSPC</a:t>
            </a:r>
            <a:r>
              <a:rPr lang="de-DE" sz="1000" dirty="0">
                <a:solidFill>
                  <a:schemeClr val="accent1">
                    <a:lumMod val="75000"/>
                  </a:schemeClr>
                </a:solidFill>
              </a:rPr>
              <a:t> 	= poly-metastasiertes, hormonsensitives Prostatakarzinom        </a:t>
            </a:r>
          </a:p>
          <a:p>
            <a:r>
              <a:rPr lang="de-DE" sz="1000" dirty="0">
                <a:solidFill>
                  <a:schemeClr val="accent1">
                    <a:lumMod val="75000"/>
                  </a:schemeClr>
                </a:solidFill>
              </a:rPr>
              <a:t>​</a:t>
            </a:r>
            <a:br>
              <a:rPr lang="de-DE" sz="1000" dirty="0">
                <a:solidFill>
                  <a:schemeClr val="accent1">
                    <a:lumMod val="75000"/>
                  </a:schemeClr>
                </a:solidFill>
              </a:rPr>
            </a:br>
            <a:r>
              <a:rPr lang="de-DE" sz="1000" b="1" dirty="0">
                <a:solidFill>
                  <a:schemeClr val="accent1">
                    <a:lumMod val="75000"/>
                  </a:schemeClr>
                </a:solidFill>
              </a:rPr>
              <a:t>CRPC</a:t>
            </a:r>
            <a:r>
              <a:rPr lang="de-DE" sz="1000" dirty="0">
                <a:solidFill>
                  <a:schemeClr val="accent1">
                    <a:lumMod val="75000"/>
                  </a:schemeClr>
                </a:solidFill>
              </a:rPr>
              <a:t> 	= </a:t>
            </a:r>
            <a:r>
              <a:rPr lang="de-DE" sz="1000" b="1" dirty="0">
                <a:solidFill>
                  <a:schemeClr val="accent1">
                    <a:lumMod val="75000"/>
                  </a:schemeClr>
                </a:solidFill>
              </a:rPr>
              <a:t>kastrationsresistentes Prostatakarzinom</a:t>
            </a:r>
            <a:br>
              <a:rPr lang="de-DE" sz="1000" dirty="0">
                <a:solidFill>
                  <a:schemeClr val="accent1">
                    <a:lumMod val="75000"/>
                  </a:schemeClr>
                </a:solidFill>
              </a:rPr>
            </a:br>
            <a:r>
              <a:rPr lang="de-DE" sz="1000" dirty="0">
                <a:solidFill>
                  <a:schemeClr val="accent1">
                    <a:lumMod val="75000"/>
                  </a:schemeClr>
                </a:solidFill>
              </a:rPr>
              <a:t>    </a:t>
            </a:r>
            <a:r>
              <a:rPr lang="de-DE" sz="1000" b="1" dirty="0">
                <a:solidFill>
                  <a:schemeClr val="accent1">
                    <a:lumMod val="75000"/>
                  </a:schemeClr>
                </a:solidFill>
              </a:rPr>
              <a:t>nmCRPC</a:t>
            </a:r>
            <a:r>
              <a:rPr lang="de-DE" sz="1000" dirty="0">
                <a:solidFill>
                  <a:schemeClr val="accent1">
                    <a:lumMod val="75000"/>
                  </a:schemeClr>
                </a:solidFill>
              </a:rPr>
              <a:t> 	= nicht-metastasiertes, kastrationsresistentes Prostatakarzinom</a:t>
            </a:r>
          </a:p>
          <a:p>
            <a:r>
              <a:rPr lang="de-DE" sz="1000" dirty="0">
                <a:solidFill>
                  <a:schemeClr val="accent1">
                    <a:lumMod val="75000"/>
                  </a:schemeClr>
                </a:solidFill>
              </a:rPr>
              <a:t>    </a:t>
            </a:r>
            <a:r>
              <a:rPr lang="de-DE" sz="1000" b="1" dirty="0">
                <a:solidFill>
                  <a:schemeClr val="accent1">
                    <a:lumMod val="75000"/>
                  </a:schemeClr>
                </a:solidFill>
              </a:rPr>
              <a:t>mCRPC</a:t>
            </a:r>
            <a:r>
              <a:rPr lang="de-DE" sz="1000" dirty="0">
                <a:solidFill>
                  <a:schemeClr val="accent1">
                    <a:lumMod val="75000"/>
                  </a:schemeClr>
                </a:solidFill>
              </a:rPr>
              <a:t> 	= metastasiertes, kastrationsresistentes Prostatakarzinom </a:t>
            </a:r>
            <a:r>
              <a:rPr lang="de-DE" sz="1000" b="1" dirty="0">
                <a:solidFill>
                  <a:schemeClr val="accent1">
                    <a:lumMod val="75000"/>
                  </a:schemeClr>
                </a:solidFill>
              </a:rPr>
              <a:t>   </a:t>
            </a:r>
          </a:p>
          <a:p>
            <a:r>
              <a:rPr lang="de-DE" sz="1000" b="1" dirty="0">
                <a:solidFill>
                  <a:schemeClr val="accent1">
                    <a:lumMod val="75000"/>
                  </a:schemeClr>
                </a:solidFill>
              </a:rPr>
              <a:t>      omCRPC</a:t>
            </a:r>
            <a:r>
              <a:rPr lang="de-DE" sz="1000" dirty="0">
                <a:solidFill>
                  <a:schemeClr val="accent1">
                    <a:lumMod val="75000"/>
                  </a:schemeClr>
                </a:solidFill>
              </a:rPr>
              <a:t> 	= oligo-metastasiertes, kastrationsresistentes Prostatakarzinom</a:t>
            </a:r>
          </a:p>
          <a:p>
            <a:r>
              <a:rPr lang="de-DE" sz="1000" dirty="0">
                <a:solidFill>
                  <a:schemeClr val="accent1">
                    <a:lumMod val="75000"/>
                  </a:schemeClr>
                </a:solidFill>
              </a:rPr>
              <a:t>      </a:t>
            </a:r>
            <a:r>
              <a:rPr lang="de-DE" sz="1000" b="1" dirty="0">
                <a:solidFill>
                  <a:schemeClr val="accent1">
                    <a:lumMod val="75000"/>
                  </a:schemeClr>
                </a:solidFill>
              </a:rPr>
              <a:t>pmCRPC</a:t>
            </a:r>
            <a:r>
              <a:rPr lang="de-DE" sz="1000" dirty="0">
                <a:solidFill>
                  <a:schemeClr val="accent1">
                    <a:lumMod val="75000"/>
                  </a:schemeClr>
                </a:solidFill>
              </a:rPr>
              <a:t> 	= poly-metastasiertes, kastrationsresistentes Prostatakarzinom     </a:t>
            </a:r>
            <a:br>
              <a:rPr lang="de-DE" sz="1000" dirty="0">
                <a:solidFill>
                  <a:schemeClr val="accent1">
                    <a:lumMod val="75000"/>
                  </a:schemeClr>
                </a:solidFill>
              </a:rPr>
            </a:br>
            <a:br>
              <a:rPr lang="de-DE" sz="1000" dirty="0">
                <a:solidFill>
                  <a:schemeClr val="accent1">
                    <a:lumMod val="75000"/>
                  </a:schemeClr>
                </a:solidFill>
              </a:rPr>
            </a:br>
            <a:r>
              <a:rPr lang="de-DE" sz="1000" b="1" dirty="0">
                <a:solidFill>
                  <a:schemeClr val="accent1">
                    <a:lumMod val="75000"/>
                  </a:schemeClr>
                </a:solidFill>
              </a:rPr>
              <a:t>bmCRPC</a:t>
            </a:r>
            <a:r>
              <a:rPr lang="de-DE" sz="1000" dirty="0">
                <a:solidFill>
                  <a:schemeClr val="accent1">
                    <a:lumMod val="75000"/>
                  </a:schemeClr>
                </a:solidFill>
              </a:rPr>
              <a:t> 	= </a:t>
            </a:r>
            <a:r>
              <a:rPr lang="de-DE" sz="1000" b="1" dirty="0">
                <a:solidFill>
                  <a:schemeClr val="accent1">
                    <a:lumMod val="75000"/>
                  </a:schemeClr>
                </a:solidFill>
              </a:rPr>
              <a:t>Knochen-metastasiertes, kastrationsresistentes Prostatakarzinom </a:t>
            </a:r>
            <a:br>
              <a:rPr lang="de-DE" sz="1000" dirty="0">
                <a:solidFill>
                  <a:schemeClr val="accent1">
                    <a:lumMod val="75000"/>
                  </a:schemeClr>
                </a:solidFill>
              </a:rPr>
            </a:br>
            <a:r>
              <a:rPr lang="de-DE" sz="1000" b="1" dirty="0">
                <a:solidFill>
                  <a:schemeClr val="accent1">
                    <a:lumMod val="75000"/>
                  </a:schemeClr>
                </a:solidFill>
              </a:rPr>
              <a:t>PCBM</a:t>
            </a:r>
            <a:r>
              <a:rPr lang="de-DE" sz="1000" dirty="0">
                <a:solidFill>
                  <a:schemeClr val="accent1">
                    <a:lumMod val="75000"/>
                  </a:schemeClr>
                </a:solidFill>
              </a:rPr>
              <a:t> 	= </a:t>
            </a:r>
            <a:r>
              <a:rPr lang="de-DE" sz="1000" b="1" dirty="0">
                <a:solidFill>
                  <a:schemeClr val="accent1">
                    <a:lumMod val="75000"/>
                  </a:schemeClr>
                </a:solidFill>
              </a:rPr>
              <a:t>Hirn-metastasierendes Prostatakarzinom </a:t>
            </a:r>
            <a:endParaRPr lang="de-DE" sz="1000" dirty="0">
              <a:solidFill>
                <a:schemeClr val="accent1">
                  <a:lumMod val="75000"/>
                </a:schemeClr>
              </a:solidFill>
            </a:endParaRPr>
          </a:p>
        </p:txBody>
      </p:sp>
      <p:sp>
        <p:nvSpPr>
          <p:cNvPr id="23" name="Textfeld 22">
            <a:extLst>
              <a:ext uri="{FF2B5EF4-FFF2-40B4-BE49-F238E27FC236}">
                <a16:creationId xmlns:a16="http://schemas.microsoft.com/office/drawing/2014/main" id="{1426246D-31DE-96A6-A01F-E065A7E127D5}"/>
              </a:ext>
            </a:extLst>
          </p:cNvPr>
          <p:cNvSpPr txBox="1"/>
          <p:nvPr/>
        </p:nvSpPr>
        <p:spPr>
          <a:xfrm>
            <a:off x="2570159" y="216313"/>
            <a:ext cx="3406692" cy="2600712"/>
          </a:xfrm>
          <a:prstGeom prst="rect">
            <a:avLst/>
          </a:prstGeom>
          <a:noFill/>
        </p:spPr>
        <p:txBody>
          <a:bodyPr wrap="square" rtlCol="0">
            <a:spAutoFit/>
          </a:bodyPr>
          <a:lstStyle/>
          <a:p>
            <a:endParaRPr lang="de-DE" sz="1200" b="1" dirty="0">
              <a:solidFill>
                <a:schemeClr val="accent1">
                  <a:lumMod val="75000"/>
                </a:schemeClr>
              </a:solidFill>
            </a:endParaRPr>
          </a:p>
          <a:p>
            <a:endParaRPr lang="de-DE" sz="1200" b="1" dirty="0">
              <a:solidFill>
                <a:schemeClr val="accent1">
                  <a:lumMod val="75000"/>
                </a:schemeClr>
              </a:solidFill>
            </a:endParaRPr>
          </a:p>
          <a:p>
            <a:endParaRPr lang="de-DE" sz="1200" b="1" dirty="0">
              <a:solidFill>
                <a:schemeClr val="accent1">
                  <a:lumMod val="75000"/>
                </a:schemeClr>
              </a:solidFill>
            </a:endParaRPr>
          </a:p>
          <a:p>
            <a:endParaRPr lang="de-DE" sz="1200" b="1" dirty="0">
              <a:solidFill>
                <a:schemeClr val="accent1">
                  <a:lumMod val="75000"/>
                </a:schemeClr>
              </a:solidFill>
            </a:endParaRPr>
          </a:p>
          <a:p>
            <a:endParaRPr lang="de-DE" sz="1200" b="1" dirty="0">
              <a:solidFill>
                <a:schemeClr val="accent1">
                  <a:lumMod val="75000"/>
                </a:schemeClr>
              </a:solidFill>
            </a:endParaRPr>
          </a:p>
          <a:p>
            <a:endParaRPr lang="de-DE" sz="1200" b="1" dirty="0">
              <a:solidFill>
                <a:schemeClr val="accent1">
                  <a:lumMod val="75000"/>
                </a:schemeClr>
              </a:solidFill>
            </a:endParaRPr>
          </a:p>
          <a:p>
            <a:endParaRPr lang="de-DE" sz="1200" b="1" dirty="0">
              <a:solidFill>
                <a:schemeClr val="accent1">
                  <a:lumMod val="75000"/>
                </a:schemeClr>
              </a:solidFill>
            </a:endParaRPr>
          </a:p>
          <a:p>
            <a:r>
              <a:rPr lang="de-DE" sz="900" dirty="0">
                <a:solidFill>
                  <a:srgbClr val="FFC000"/>
                </a:solidFill>
              </a:rPr>
              <a:t>Deutsche Krebshilfe</a:t>
            </a:r>
          </a:p>
          <a:p>
            <a:r>
              <a:rPr lang="de-DE" sz="2500" b="1" dirty="0">
                <a:solidFill>
                  <a:srgbClr val="FFC000"/>
                </a:solidFill>
                <a:latin typeface="Arial Black" panose="020B0A04020102020204" pitchFamily="34" charset="0"/>
              </a:rPr>
              <a:t>Krebs Wörterbuch</a:t>
            </a:r>
          </a:p>
          <a:p>
            <a:r>
              <a:rPr lang="de-DE" b="1" dirty="0">
                <a:solidFill>
                  <a:srgbClr val="FFC000"/>
                </a:solidFill>
                <a:latin typeface="Arial Black" panose="020B0A04020102020204" pitchFamily="34" charset="0"/>
              </a:rPr>
              <a:t>der Deutschen Krebshilfe</a:t>
            </a:r>
            <a:br>
              <a:rPr lang="de-DE" sz="900" dirty="0">
                <a:solidFill>
                  <a:srgbClr val="FFC000"/>
                </a:solidFill>
              </a:rPr>
            </a:br>
            <a:r>
              <a:rPr lang="de-DE" sz="900" dirty="0">
                <a:solidFill>
                  <a:srgbClr val="FFC000"/>
                </a:solidFill>
                <a:hlinkClick r:id="rId2">
                  <a:extLst>
                    <a:ext uri="{A12FA001-AC4F-418D-AE19-62706E023703}">
                      <ahyp:hlinkClr xmlns:ahyp="http://schemas.microsoft.com/office/drawing/2018/hyperlinkcolor" val="tx"/>
                    </a:ext>
                  </a:extLst>
                </a:hlinkClick>
              </a:rPr>
              <a:t>www.krebshilfe.de/infomaterial/Blaue_Ratgeber/Krebswoerterbuch_BlaueRatgeber_DeutscheKrebshilfe.pdf</a:t>
            </a:r>
            <a:endParaRPr lang="de-DE" sz="900" dirty="0">
              <a:solidFill>
                <a:srgbClr val="FFC000"/>
              </a:solidFill>
            </a:endParaRPr>
          </a:p>
          <a:p>
            <a:endParaRPr lang="de-DE" sz="900" dirty="0">
              <a:solidFill>
                <a:schemeClr val="accent1">
                  <a:lumMod val="50000"/>
                </a:schemeClr>
              </a:solidFill>
            </a:endParaRPr>
          </a:p>
        </p:txBody>
      </p:sp>
    </p:spTree>
    <p:extLst>
      <p:ext uri="{BB962C8B-B14F-4D97-AF65-F5344CB8AC3E}">
        <p14:creationId xmlns:p14="http://schemas.microsoft.com/office/powerpoint/2010/main" val="270417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2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27BF67B-0753-EF06-D767-B1A448DF0EA8}"/>
              </a:ext>
            </a:extLst>
          </p:cNvPr>
          <p:cNvSpPr txBox="1"/>
          <p:nvPr/>
        </p:nvSpPr>
        <p:spPr>
          <a:xfrm>
            <a:off x="324366" y="113126"/>
            <a:ext cx="3247053" cy="769441"/>
          </a:xfrm>
          <a:prstGeom prst="rect">
            <a:avLst/>
          </a:prstGeom>
          <a:noFill/>
        </p:spPr>
        <p:txBody>
          <a:bodyPr wrap="square">
            <a:spAutoFit/>
          </a:bodyPr>
          <a:lstStyle/>
          <a:p>
            <a:r>
              <a:rPr lang="de-DE" sz="2000" b="1" dirty="0">
                <a:solidFill>
                  <a:schemeClr val="accent1">
                    <a:lumMod val="50000"/>
                  </a:schemeClr>
                </a:solidFill>
                <a:latin typeface="Arial Black" panose="020B0A04020102020204" pitchFamily="34" charset="0"/>
              </a:rPr>
              <a:t>Abkürzungen &amp;</a:t>
            </a:r>
          </a:p>
          <a:p>
            <a:r>
              <a:rPr lang="de-DE" sz="2400" b="1" dirty="0">
                <a:solidFill>
                  <a:schemeClr val="accent1">
                    <a:lumMod val="50000"/>
                  </a:schemeClr>
                </a:solidFill>
                <a:latin typeface="Arial Black" panose="020B0A04020102020204" pitchFamily="34" charset="0"/>
              </a:rPr>
              <a:t>Fachbegriffe</a:t>
            </a:r>
          </a:p>
        </p:txBody>
      </p:sp>
      <p:sp>
        <p:nvSpPr>
          <p:cNvPr id="4" name="Textfeld 3">
            <a:extLst>
              <a:ext uri="{FF2B5EF4-FFF2-40B4-BE49-F238E27FC236}">
                <a16:creationId xmlns:a16="http://schemas.microsoft.com/office/drawing/2014/main" id="{70A57B8D-7EAB-5BE1-607F-CEC7635CF360}"/>
              </a:ext>
            </a:extLst>
          </p:cNvPr>
          <p:cNvSpPr txBox="1"/>
          <p:nvPr/>
        </p:nvSpPr>
        <p:spPr>
          <a:xfrm>
            <a:off x="6096000" y="209028"/>
            <a:ext cx="5699760" cy="1585049"/>
          </a:xfrm>
          <a:prstGeom prst="rect">
            <a:avLst/>
          </a:prstGeom>
          <a:noFill/>
        </p:spPr>
        <p:txBody>
          <a:bodyPr wrap="square" rtlCol="0">
            <a:spAutoFit/>
          </a:bodyPr>
          <a:lstStyle/>
          <a:p>
            <a:r>
              <a:rPr lang="de-DE" sz="1000" dirty="0">
                <a:solidFill>
                  <a:schemeClr val="accent1">
                    <a:lumMod val="75000"/>
                  </a:schemeClr>
                </a:solidFill>
              </a:rPr>
              <a:t>​</a:t>
            </a:r>
            <a:r>
              <a:rPr lang="de-DE" sz="1000" b="1" dirty="0">
                <a:solidFill>
                  <a:schemeClr val="accent1">
                    <a:lumMod val="75000"/>
                  </a:schemeClr>
                </a:solidFill>
              </a:rPr>
              <a:t>Adjuvante-Bestrahlung</a:t>
            </a:r>
            <a:r>
              <a:rPr lang="de-DE" sz="1000" dirty="0">
                <a:solidFill>
                  <a:schemeClr val="accent1">
                    <a:lumMod val="75000"/>
                  </a:schemeClr>
                </a:solidFill>
              </a:rPr>
              <a:t> =  Unterstützende Strahlentherapie (Adjuvant bedeutet "unterstützend" bzw. "begleitend") direkt nach der Operation zur Sicherheit um postoperativ evtl. verbliebene Tumorzellen zu beseitigen.     </a:t>
            </a:r>
          </a:p>
          <a:p>
            <a:endParaRPr lang="de-DE" sz="1000" dirty="0">
              <a:solidFill>
                <a:schemeClr val="accent1">
                  <a:lumMod val="75000"/>
                </a:schemeClr>
              </a:solidFill>
            </a:endParaRPr>
          </a:p>
          <a:p>
            <a:r>
              <a:rPr lang="de-DE" sz="1000" b="1" dirty="0">
                <a:solidFill>
                  <a:schemeClr val="accent1">
                    <a:lumMod val="75000"/>
                  </a:schemeClr>
                </a:solidFill>
              </a:rPr>
              <a:t>Salvage-Bestrahlung</a:t>
            </a:r>
            <a:r>
              <a:rPr lang="de-DE" sz="1000" dirty="0">
                <a:solidFill>
                  <a:schemeClr val="accent1">
                    <a:lumMod val="75000"/>
                  </a:schemeClr>
                </a:solidFill>
              </a:rPr>
              <a:t> = Strahlentherapie nach einer fehlgeschlagenen, kurativer Erstbehandlung oder falls es zu einem Rezidiv (Wiederauftreten des Tumors) gekommen ist zur „Rettung“ (engl. salvage = Bergung oder Rettung) der Behandlung. </a:t>
            </a:r>
          </a:p>
          <a:p>
            <a:endParaRPr lang="de-DE" sz="900" dirty="0">
              <a:solidFill>
                <a:schemeClr val="accent1">
                  <a:lumMod val="75000"/>
                </a:schemeClr>
              </a:solidFill>
            </a:endParaRPr>
          </a:p>
          <a:p>
            <a:endParaRPr lang="de-DE" sz="900" dirty="0">
              <a:solidFill>
                <a:schemeClr val="accent1">
                  <a:lumMod val="75000"/>
                </a:schemeClr>
              </a:solidFill>
            </a:endParaRPr>
          </a:p>
          <a:p>
            <a:endParaRPr lang="pt-BR" sz="900" dirty="0">
              <a:solidFill>
                <a:schemeClr val="accent1">
                  <a:lumMod val="75000"/>
                </a:schemeClr>
              </a:solidFill>
            </a:endParaRPr>
          </a:p>
        </p:txBody>
      </p:sp>
      <p:sp>
        <p:nvSpPr>
          <p:cNvPr id="5" name="Textfeld 4">
            <a:extLst>
              <a:ext uri="{FF2B5EF4-FFF2-40B4-BE49-F238E27FC236}">
                <a16:creationId xmlns:a16="http://schemas.microsoft.com/office/drawing/2014/main" id="{2C196859-A3A3-1D89-A1E7-7236854C9ECC}"/>
              </a:ext>
            </a:extLst>
          </p:cNvPr>
          <p:cNvSpPr txBox="1"/>
          <p:nvPr/>
        </p:nvSpPr>
        <p:spPr>
          <a:xfrm>
            <a:off x="396240" y="987149"/>
            <a:ext cx="5179059" cy="1015663"/>
          </a:xfrm>
          <a:prstGeom prst="rect">
            <a:avLst/>
          </a:prstGeom>
          <a:noFill/>
        </p:spPr>
        <p:txBody>
          <a:bodyPr wrap="square" rtlCol="0">
            <a:spAutoFit/>
          </a:bodyPr>
          <a:lstStyle/>
          <a:p>
            <a:r>
              <a:rPr lang="de-DE" sz="1000" b="1" dirty="0">
                <a:solidFill>
                  <a:schemeClr val="accent1">
                    <a:lumMod val="75000"/>
                  </a:schemeClr>
                </a:solidFill>
              </a:rPr>
              <a:t>Standard of care </a:t>
            </a:r>
            <a:r>
              <a:rPr lang="de-DE" sz="1000" dirty="0">
                <a:solidFill>
                  <a:schemeClr val="accent1">
                    <a:lumMod val="75000"/>
                  </a:schemeClr>
                </a:solidFill>
              </a:rPr>
              <a:t>(englisch kurz </a:t>
            </a:r>
            <a:r>
              <a:rPr lang="de-DE" sz="1000" b="1" dirty="0">
                <a:solidFill>
                  <a:schemeClr val="accent1">
                    <a:lumMod val="75000"/>
                  </a:schemeClr>
                </a:solidFill>
              </a:rPr>
              <a:t>SOC</a:t>
            </a:r>
            <a:r>
              <a:rPr lang="de-DE" sz="1000" dirty="0">
                <a:solidFill>
                  <a:schemeClr val="accent1">
                    <a:lumMod val="75000"/>
                  </a:schemeClr>
                </a:solidFill>
              </a:rPr>
              <a:t>) = </a:t>
            </a:r>
            <a:r>
              <a:rPr lang="de-DE" sz="1000" b="1" dirty="0">
                <a:solidFill>
                  <a:schemeClr val="accent1">
                    <a:lumMod val="75000"/>
                  </a:schemeClr>
                </a:solidFill>
              </a:rPr>
              <a:t>Behandlungsstandard</a:t>
            </a:r>
            <a:r>
              <a:rPr lang="de-DE" sz="1000" dirty="0">
                <a:solidFill>
                  <a:schemeClr val="accent1">
                    <a:lumMod val="75000"/>
                  </a:schemeClr>
                </a:solidFill>
              </a:rPr>
              <a:t> seltener </a:t>
            </a:r>
            <a:r>
              <a:rPr lang="de-DE" sz="1000" b="1" dirty="0">
                <a:solidFill>
                  <a:schemeClr val="accent1">
                    <a:lumMod val="75000"/>
                  </a:schemeClr>
                </a:solidFill>
              </a:rPr>
              <a:t>Pflegestandard</a:t>
            </a:r>
          </a:p>
          <a:p>
            <a:endParaRPr lang="de-DE" sz="1000" dirty="0">
              <a:solidFill>
                <a:schemeClr val="accent1">
                  <a:lumMod val="75000"/>
                </a:schemeClr>
              </a:solidFill>
            </a:endParaRPr>
          </a:p>
          <a:p>
            <a:r>
              <a:rPr lang="de-DE" sz="1000" b="1" dirty="0">
                <a:solidFill>
                  <a:schemeClr val="accent1">
                    <a:lumMod val="75000"/>
                  </a:schemeClr>
                </a:solidFill>
              </a:rPr>
              <a:t>Best Supportive Care  </a:t>
            </a:r>
            <a:r>
              <a:rPr lang="de-DE" sz="1000" dirty="0">
                <a:solidFill>
                  <a:schemeClr val="accent1">
                    <a:lumMod val="75000"/>
                  </a:schemeClr>
                </a:solidFill>
              </a:rPr>
              <a:t>(englisch kurz </a:t>
            </a:r>
            <a:r>
              <a:rPr lang="de-DE" sz="1000" b="1" dirty="0">
                <a:solidFill>
                  <a:schemeClr val="accent1">
                    <a:lumMod val="75000"/>
                  </a:schemeClr>
                </a:solidFill>
              </a:rPr>
              <a:t>BSC)</a:t>
            </a:r>
            <a:r>
              <a:rPr lang="de-DE" sz="1000" dirty="0">
                <a:solidFill>
                  <a:schemeClr val="accent1">
                    <a:lumMod val="75000"/>
                  </a:schemeClr>
                </a:solidFill>
              </a:rPr>
              <a:t> = „</a:t>
            </a:r>
            <a:r>
              <a:rPr lang="de-DE" sz="1000" b="1" dirty="0">
                <a:solidFill>
                  <a:schemeClr val="accent1">
                    <a:lumMod val="75000"/>
                  </a:schemeClr>
                </a:solidFill>
              </a:rPr>
              <a:t>Bestmögliche unterstützende Behandlung</a:t>
            </a:r>
            <a:r>
              <a:rPr lang="de-DE" sz="1000" dirty="0">
                <a:solidFill>
                  <a:schemeClr val="accent1">
                    <a:lumMod val="75000"/>
                  </a:schemeClr>
                </a:solidFill>
              </a:rPr>
              <a:t>")</a:t>
            </a:r>
          </a:p>
          <a:p>
            <a:r>
              <a:rPr lang="de-DE" sz="1000" dirty="0">
                <a:solidFill>
                  <a:schemeClr val="accent1">
                    <a:lumMod val="75000"/>
                  </a:schemeClr>
                </a:solidFill>
              </a:rPr>
              <a:t>eine Behandlung  die das Ziel hat, die Symptome einer schweren Erkrankung zu lindern und damit eine möglichst gute Lebensqualität zu erreichen. Die Behandlung bekämpft also nicht die Erkrankung, sondern mildert deren Symptome und Folgen.       </a:t>
            </a:r>
          </a:p>
        </p:txBody>
      </p:sp>
      <p:sp>
        <p:nvSpPr>
          <p:cNvPr id="8" name="Textfeld 7">
            <a:extLst>
              <a:ext uri="{FF2B5EF4-FFF2-40B4-BE49-F238E27FC236}">
                <a16:creationId xmlns:a16="http://schemas.microsoft.com/office/drawing/2014/main" id="{621FDAF3-2D20-23C3-D56D-AE814BE80BFD}"/>
              </a:ext>
            </a:extLst>
          </p:cNvPr>
          <p:cNvSpPr txBox="1"/>
          <p:nvPr/>
        </p:nvSpPr>
        <p:spPr>
          <a:xfrm>
            <a:off x="396240" y="5387088"/>
            <a:ext cx="11399520" cy="1308050"/>
          </a:xfrm>
          <a:prstGeom prst="rect">
            <a:avLst/>
          </a:prstGeom>
          <a:noFill/>
        </p:spPr>
        <p:txBody>
          <a:bodyPr wrap="square" rtlCol="0">
            <a:spAutoFit/>
          </a:bodyPr>
          <a:lstStyle/>
          <a:p>
            <a:r>
              <a:rPr lang="de-DE" sz="900" dirty="0">
                <a:solidFill>
                  <a:srgbClr val="F29400"/>
                </a:solidFill>
              </a:rPr>
              <a:t>Informationen der Selbsthilfe</a:t>
            </a:r>
          </a:p>
          <a:p>
            <a:r>
              <a:rPr lang="de-DE" sz="900" dirty="0">
                <a:solidFill>
                  <a:srgbClr val="F29400"/>
                </a:solidFill>
              </a:rPr>
              <a:t>zusammengestellt und mit Erläuterungen versehen von</a:t>
            </a:r>
          </a:p>
          <a:p>
            <a:r>
              <a:rPr lang="de-DE" sz="1200" b="1" dirty="0">
                <a:solidFill>
                  <a:srgbClr val="F29400"/>
                </a:solidFill>
              </a:rPr>
              <a:t>Ralf-Rainer Damm </a:t>
            </a:r>
            <a:r>
              <a:rPr lang="de-DE" sz="1200" dirty="0">
                <a:solidFill>
                  <a:srgbClr val="F29400"/>
                </a:solidFill>
              </a:rPr>
              <a:t>einem Betroffenen</a:t>
            </a:r>
          </a:p>
          <a:p>
            <a:r>
              <a:rPr lang="de-DE" sz="1600" b="1" dirty="0">
                <a:solidFill>
                  <a:srgbClr val="F29400"/>
                </a:solidFill>
                <a:latin typeface="Arial Black" panose="020B0A04020102020204" pitchFamily="34" charset="0"/>
              </a:rPr>
              <a:t>Prostatakrebs-bezogene</a:t>
            </a:r>
          </a:p>
          <a:p>
            <a:r>
              <a:rPr lang="de-DE" sz="2400" b="1" dirty="0">
                <a:solidFill>
                  <a:srgbClr val="F29400"/>
                </a:solidFill>
                <a:latin typeface="Arial Black" panose="020B0A04020102020204" pitchFamily="34" charset="0"/>
              </a:rPr>
              <a:t>Abkürzungen und Fachausdrücke </a:t>
            </a:r>
          </a:p>
          <a:p>
            <a:r>
              <a:rPr lang="de-DE" sz="900" dirty="0">
                <a:solidFill>
                  <a:srgbClr val="F29400"/>
                </a:solidFill>
                <a:hlinkClick r:id="rId2">
                  <a:extLst>
                    <a:ext uri="{A12FA001-AC4F-418D-AE19-62706E023703}">
                      <ahyp:hlinkClr xmlns:ahyp="http://schemas.microsoft.com/office/drawing/2018/hyperlinkcolor" val="tx"/>
                    </a:ext>
                  </a:extLst>
                </a:hlinkClick>
              </a:rPr>
              <a:t>www.prostatakrebse.de/informationen/pdf/abkuerzungen.pdf</a:t>
            </a:r>
            <a:endParaRPr lang="de-DE" sz="900" dirty="0">
              <a:solidFill>
                <a:srgbClr val="F29400"/>
              </a:solidFill>
            </a:endParaRPr>
          </a:p>
        </p:txBody>
      </p:sp>
    </p:spTree>
    <p:extLst>
      <p:ext uri="{BB962C8B-B14F-4D97-AF65-F5344CB8AC3E}">
        <p14:creationId xmlns:p14="http://schemas.microsoft.com/office/powerpoint/2010/main" val="293854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8E4C5CE-8BCC-78C1-C409-67FA9CAD78BC}"/>
              </a:ext>
            </a:extLst>
          </p:cNvPr>
          <p:cNvSpPr txBox="1"/>
          <p:nvPr/>
        </p:nvSpPr>
        <p:spPr>
          <a:xfrm>
            <a:off x="6211527" y="812869"/>
            <a:ext cx="5400000" cy="5678478"/>
          </a:xfrm>
          <a:prstGeom prst="rect">
            <a:avLst/>
          </a:prstGeom>
          <a:noFill/>
        </p:spPr>
        <p:txBody>
          <a:bodyPr wrap="square" rtlCol="0">
            <a:spAutoFit/>
          </a:bodyPr>
          <a:lstStyle/>
          <a:p>
            <a:pPr>
              <a:tabLst>
                <a:tab pos="717550" algn="l"/>
              </a:tabLst>
            </a:pPr>
            <a:r>
              <a:rPr lang="de-DE" sz="900" b="1" dirty="0">
                <a:solidFill>
                  <a:schemeClr val="accent1">
                    <a:lumMod val="75000"/>
                  </a:schemeClr>
                </a:solidFill>
              </a:rPr>
              <a:t>perkutan</a:t>
            </a:r>
            <a:r>
              <a:rPr lang="de-DE" sz="900" dirty="0">
                <a:solidFill>
                  <a:schemeClr val="accent1">
                    <a:lumMod val="75000"/>
                  </a:schemeClr>
                </a:solidFill>
              </a:rPr>
              <a:t> 	= durch die Haut.   </a:t>
            </a:r>
          </a:p>
          <a:p>
            <a:pPr>
              <a:tabLst>
                <a:tab pos="717550" algn="l"/>
              </a:tabLst>
            </a:pPr>
            <a:br>
              <a:rPr lang="de-DE" sz="900" dirty="0">
                <a:solidFill>
                  <a:schemeClr val="accent1">
                    <a:lumMod val="75000"/>
                  </a:schemeClr>
                </a:solidFill>
              </a:rPr>
            </a:br>
            <a:r>
              <a:rPr lang="de-DE" sz="900" b="1" dirty="0">
                <a:solidFill>
                  <a:schemeClr val="accent1">
                    <a:lumMod val="75000"/>
                  </a:schemeClr>
                </a:solidFill>
              </a:rPr>
              <a:t>subkutan</a:t>
            </a:r>
            <a:r>
              <a:rPr lang="de-DE" sz="900" dirty="0">
                <a:solidFill>
                  <a:schemeClr val="accent1">
                    <a:lumMod val="75000"/>
                  </a:schemeClr>
                </a:solidFill>
              </a:rPr>
              <a:t>	= unter die Haut über das Unterhautfettgewebe</a:t>
            </a:r>
          </a:p>
          <a:p>
            <a:pPr>
              <a:tabLst>
                <a:tab pos="717550" algn="l"/>
              </a:tabLst>
            </a:pPr>
            <a:r>
              <a:rPr lang="de-DE" sz="900" dirty="0">
                <a:solidFill>
                  <a:schemeClr val="accent1">
                    <a:lumMod val="75000"/>
                  </a:schemeClr>
                </a:solidFill>
              </a:rPr>
              <a:t>	    (Abkürzung "</a:t>
            </a:r>
            <a:r>
              <a:rPr lang="de-DE" sz="900" dirty="0" err="1">
                <a:solidFill>
                  <a:schemeClr val="accent1">
                    <a:lumMod val="75000"/>
                  </a:schemeClr>
                </a:solidFill>
              </a:rPr>
              <a:t>s.c</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sublingual</a:t>
            </a:r>
            <a:r>
              <a:rPr lang="de-DE" sz="900" dirty="0">
                <a:solidFill>
                  <a:schemeClr val="accent1">
                    <a:lumMod val="75000"/>
                  </a:schemeClr>
                </a:solidFill>
              </a:rPr>
              <a:t>	= bezeichnet entweder die anatomische Lage, alles was unter der Zunge liegt </a:t>
            </a:r>
          </a:p>
          <a:p>
            <a:pPr>
              <a:tabLst>
                <a:tab pos="717550" algn="l"/>
              </a:tabLst>
            </a:pPr>
            <a:r>
              <a:rPr lang="de-DE" sz="900" dirty="0">
                <a:solidFill>
                  <a:schemeClr val="accent1">
                    <a:lumMod val="75000"/>
                  </a:schemeClr>
                </a:solidFill>
              </a:rPr>
              <a:t>                                oder </a:t>
            </a:r>
            <a:r>
              <a:rPr lang="de-DE" sz="900" dirty="0" err="1">
                <a:solidFill>
                  <a:schemeClr val="accent1">
                    <a:lumMod val="75000"/>
                  </a:schemeClr>
                </a:solidFill>
              </a:rPr>
              <a:t>oder</a:t>
            </a:r>
            <a:r>
              <a:rPr lang="de-DE" sz="900" dirty="0">
                <a:solidFill>
                  <a:schemeClr val="accent1">
                    <a:lumMod val="75000"/>
                  </a:schemeClr>
                </a:solidFill>
              </a:rPr>
              <a:t> die Applikationsart. (von lateinischen "</a:t>
            </a:r>
            <a:r>
              <a:rPr lang="de-DE" sz="900" dirty="0" err="1">
                <a:solidFill>
                  <a:schemeClr val="accent1">
                    <a:lumMod val="75000"/>
                  </a:schemeClr>
                </a:solidFill>
              </a:rPr>
              <a:t>sub</a:t>
            </a:r>
            <a:r>
              <a:rPr lang="de-DE" sz="900" dirty="0">
                <a:solidFill>
                  <a:schemeClr val="accent1">
                    <a:lumMod val="75000"/>
                  </a:schemeClr>
                </a:solidFill>
              </a:rPr>
              <a:t>" = unter + "</a:t>
            </a:r>
            <a:r>
              <a:rPr lang="de-DE" sz="900" dirty="0" err="1">
                <a:solidFill>
                  <a:schemeClr val="accent1">
                    <a:lumMod val="75000"/>
                  </a:schemeClr>
                </a:solidFill>
              </a:rPr>
              <a:t>lingua</a:t>
            </a:r>
            <a:r>
              <a:rPr lang="de-DE" sz="900" dirty="0">
                <a:solidFill>
                  <a:schemeClr val="accent1">
                    <a:lumMod val="75000"/>
                  </a:schemeClr>
                </a:solidFill>
              </a:rPr>
              <a:t>" = Zunge).     </a:t>
            </a:r>
            <a:br>
              <a:rPr lang="de-DE" sz="900" dirty="0">
                <a:solidFill>
                  <a:schemeClr val="accent1">
                    <a:lumMod val="75000"/>
                  </a:schemeClr>
                </a:solidFill>
              </a:rPr>
            </a:br>
            <a:br>
              <a:rPr lang="de-DE" sz="900" dirty="0">
                <a:solidFill>
                  <a:schemeClr val="accent1">
                    <a:lumMod val="75000"/>
                  </a:schemeClr>
                </a:solidFill>
              </a:rPr>
            </a:br>
            <a:r>
              <a:rPr lang="de-DE" sz="900" dirty="0" err="1">
                <a:solidFill>
                  <a:schemeClr val="accent1">
                    <a:lumMod val="75000"/>
                  </a:schemeClr>
                </a:solidFill>
              </a:rPr>
              <a:t>t</a:t>
            </a:r>
            <a:r>
              <a:rPr lang="de-DE" sz="900" b="1" dirty="0" err="1">
                <a:solidFill>
                  <a:schemeClr val="accent1">
                    <a:lumMod val="75000"/>
                  </a:schemeClr>
                </a:solidFill>
              </a:rPr>
              <a:t>opisch</a:t>
            </a:r>
            <a:r>
              <a:rPr lang="de-DE" sz="900" dirty="0">
                <a:solidFill>
                  <a:schemeClr val="accent1">
                    <a:lumMod val="75000"/>
                  </a:schemeClr>
                </a:solidFill>
              </a:rPr>
              <a:t>	= Medikamente und Arzneimittel die nicht geschluckt oder injiziert werden </a:t>
            </a:r>
          </a:p>
          <a:p>
            <a:pPr>
              <a:tabLst>
                <a:tab pos="717550" algn="l"/>
              </a:tabLst>
            </a:pPr>
            <a:r>
              <a:rPr lang="de-DE" sz="900" dirty="0">
                <a:solidFill>
                  <a:schemeClr val="accent1">
                    <a:lumMod val="75000"/>
                  </a:schemeClr>
                </a:solidFill>
              </a:rPr>
              <a:t>                                sondern lokal angewendet werden. Beispielsweise Salben zur äußerlichen Anwendung, 	    Augentropfen, Nasentropfen oder Gurgellösungen.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transdermal</a:t>
            </a:r>
            <a:r>
              <a:rPr lang="de-DE" sz="900" dirty="0">
                <a:solidFill>
                  <a:schemeClr val="accent1">
                    <a:lumMod val="75000"/>
                  </a:schemeClr>
                </a:solidFill>
              </a:rPr>
              <a:t> 	= ein Wirkstoff bzw. Medikament wird zur Verabreichung auf die Haut zur Resorption 	    (Aufnahme), durch ein auf die Haut aufgeklebtes Pflaster, verabreicht.</a:t>
            </a:r>
          </a:p>
          <a:p>
            <a:pPr>
              <a:tabLst>
                <a:tab pos="717550" algn="l"/>
              </a:tabLst>
            </a:pPr>
            <a:r>
              <a:rPr lang="de-DE" sz="900" dirty="0">
                <a:solidFill>
                  <a:schemeClr val="accent1">
                    <a:lumMod val="75000"/>
                  </a:schemeClr>
                </a:solidFill>
              </a:rPr>
              <a:t>	    (von lateinischen  "trans" = durch, hindurch und griech. "</a:t>
            </a:r>
            <a:r>
              <a:rPr lang="de-DE" sz="900" dirty="0" err="1">
                <a:solidFill>
                  <a:schemeClr val="accent1">
                    <a:lumMod val="75000"/>
                  </a:schemeClr>
                </a:solidFill>
              </a:rPr>
              <a:t>derma</a:t>
            </a:r>
            <a:r>
              <a:rPr lang="de-DE" sz="900" dirty="0">
                <a:solidFill>
                  <a:schemeClr val="accent1">
                    <a:lumMod val="75000"/>
                  </a:schemeClr>
                </a:solidFill>
              </a:rPr>
              <a:t>" = Haut)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transurethral</a:t>
            </a:r>
            <a:r>
              <a:rPr lang="de-DE" sz="900" dirty="0">
                <a:solidFill>
                  <a:schemeClr val="accent1">
                    <a:lumMod val="75000"/>
                  </a:schemeClr>
                </a:solidFill>
              </a:rPr>
              <a:t>	= durch die </a:t>
            </a:r>
            <a:r>
              <a:rPr lang="de-DE" sz="900" dirty="0" err="1">
                <a:solidFill>
                  <a:schemeClr val="accent1">
                    <a:lumMod val="75000"/>
                  </a:schemeClr>
                </a:solidFill>
              </a:rPr>
              <a:t>Harnröhre</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900" b="1" dirty="0" err="1">
                <a:solidFill>
                  <a:schemeClr val="accent1">
                    <a:lumMod val="75000"/>
                  </a:schemeClr>
                </a:solidFill>
              </a:rPr>
              <a:t>transmukosa</a:t>
            </a:r>
            <a:r>
              <a:rPr lang="de-DE" sz="900" dirty="0" err="1">
                <a:solidFill>
                  <a:schemeClr val="accent1">
                    <a:lumMod val="75000"/>
                  </a:schemeClr>
                </a:solidFill>
              </a:rPr>
              <a:t>l</a:t>
            </a:r>
            <a:r>
              <a:rPr lang="de-DE" sz="900" dirty="0">
                <a:solidFill>
                  <a:schemeClr val="accent1">
                    <a:lumMod val="75000"/>
                  </a:schemeClr>
                </a:solidFill>
              </a:rPr>
              <a:t>	= ein Wirkstoff bzw. Medikament wird über die Mundschleimhaut aufgenommen.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rektal	=</a:t>
            </a:r>
            <a:r>
              <a:rPr lang="de-DE" sz="900" dirty="0">
                <a:solidFill>
                  <a:schemeClr val="accent1">
                    <a:lumMod val="75000"/>
                  </a:schemeClr>
                </a:solidFill>
              </a:rPr>
              <a:t> Verabreichung über den Anus (Austrittsöffnung des Darmkanals)</a:t>
            </a:r>
          </a:p>
          <a:p>
            <a:pPr>
              <a:tabLst>
                <a:tab pos="717550" algn="l"/>
              </a:tabLst>
            </a:pPr>
            <a:endParaRPr lang="de-DE" sz="900" dirty="0">
              <a:solidFill>
                <a:srgbClr val="C00000"/>
              </a:solidFill>
            </a:endParaRPr>
          </a:p>
          <a:p>
            <a:pPr>
              <a:tabLst>
                <a:tab pos="717550" algn="l"/>
              </a:tabLst>
            </a:pPr>
            <a:endParaRPr lang="de-DE" sz="900" dirty="0">
              <a:solidFill>
                <a:srgbClr val="C00000"/>
              </a:solidFill>
            </a:endParaRPr>
          </a:p>
          <a:p>
            <a:pPr>
              <a:tabLst>
                <a:tab pos="717550" algn="l"/>
              </a:tabLst>
            </a:pPr>
            <a:endParaRPr lang="de-DE" sz="900" dirty="0">
              <a:solidFill>
                <a:srgbClr val="C00000"/>
              </a:solidFill>
            </a:endParaRPr>
          </a:p>
          <a:p>
            <a:pPr>
              <a:tabLst>
                <a:tab pos="717550" algn="l"/>
              </a:tabLst>
            </a:pPr>
            <a:endParaRPr lang="de-DE" sz="900" dirty="0">
              <a:solidFill>
                <a:srgbClr val="C00000"/>
              </a:solidFill>
            </a:endParaRPr>
          </a:p>
          <a:p>
            <a:pPr>
              <a:tabLst>
                <a:tab pos="717550" algn="l"/>
              </a:tabLst>
            </a:pPr>
            <a:r>
              <a:rPr lang="de-DE" sz="900" dirty="0">
                <a:solidFill>
                  <a:srgbClr val="C00000"/>
                </a:solidFill>
              </a:rPr>
              <a:t>netdoktor.at</a:t>
            </a:r>
            <a:br>
              <a:rPr lang="de-DE" sz="900" dirty="0">
                <a:solidFill>
                  <a:srgbClr val="C00000"/>
                </a:solidFill>
              </a:rPr>
            </a:br>
            <a:r>
              <a:rPr lang="de-DE" sz="1600" b="1" dirty="0">
                <a:solidFill>
                  <a:srgbClr val="C00000"/>
                </a:solidFill>
              </a:rPr>
              <a:t>Darreichungsformen von Arzneimitteln</a:t>
            </a:r>
            <a:br>
              <a:rPr lang="de-DE" sz="1200" b="1"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www.netdoktor.at/therapie/darreichungsformen-von-arzneimitteln-8744</a:t>
            </a:r>
            <a:br>
              <a:rPr lang="de-DE" sz="900" dirty="0">
                <a:solidFill>
                  <a:srgbClr val="C00000"/>
                </a:solidFill>
              </a:rPr>
            </a:br>
            <a:br>
              <a:rPr lang="de-DE" sz="900" dirty="0">
                <a:solidFill>
                  <a:srgbClr val="C00000"/>
                </a:solidFill>
              </a:rPr>
            </a:br>
            <a:br>
              <a:rPr lang="de-DE" sz="900" dirty="0">
                <a:solidFill>
                  <a:srgbClr val="C00000"/>
                </a:solidFill>
              </a:rPr>
            </a:br>
            <a:r>
              <a:rPr lang="de-DE" sz="900" dirty="0">
                <a:solidFill>
                  <a:srgbClr val="C00000"/>
                </a:solidFill>
              </a:rPr>
              <a:t>senioren-ratgeber.de</a:t>
            </a:r>
            <a:br>
              <a:rPr lang="de-DE" sz="900" dirty="0">
                <a:solidFill>
                  <a:srgbClr val="C00000"/>
                </a:solidFill>
              </a:rPr>
            </a:br>
            <a:r>
              <a:rPr lang="de-DE" sz="1600" b="1" dirty="0">
                <a:solidFill>
                  <a:srgbClr val="C00000"/>
                </a:solidFill>
              </a:rPr>
              <a:t>So nehmen Sie Medikamente richtig ein</a:t>
            </a:r>
            <a:br>
              <a:rPr lang="de-DE" sz="900"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www.senioren-ratgeber.de/Medikamente</a:t>
            </a:r>
            <a:br>
              <a:rPr lang="de-DE" sz="900" dirty="0">
                <a:solidFill>
                  <a:srgbClr val="C00000"/>
                </a:solidFill>
              </a:rPr>
            </a:br>
            <a:br>
              <a:rPr lang="de-DE" sz="900" dirty="0">
                <a:solidFill>
                  <a:srgbClr val="C00000"/>
                </a:solidFill>
              </a:rPr>
            </a:br>
            <a:br>
              <a:rPr lang="de-DE" sz="900" dirty="0">
                <a:solidFill>
                  <a:srgbClr val="C00000"/>
                </a:solidFill>
              </a:rPr>
            </a:br>
            <a:r>
              <a:rPr lang="de-DE" sz="900" dirty="0">
                <a:solidFill>
                  <a:srgbClr val="C00000"/>
                </a:solidFill>
              </a:rPr>
              <a:t>wikipedia.org</a:t>
            </a:r>
            <a:br>
              <a:rPr lang="de-DE" sz="900" dirty="0">
                <a:solidFill>
                  <a:srgbClr val="C00000"/>
                </a:solidFill>
              </a:rPr>
            </a:br>
            <a:r>
              <a:rPr lang="de-DE" sz="1600" b="1" dirty="0">
                <a:solidFill>
                  <a:srgbClr val="C00000"/>
                </a:solidFill>
              </a:rPr>
              <a:t>Applikationsform</a:t>
            </a:r>
            <a:br>
              <a:rPr lang="de-DE" sz="900"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de.wikipedia.org/</a:t>
            </a:r>
            <a:r>
              <a:rPr lang="de-DE" sz="900" dirty="0" err="1">
                <a:solidFill>
                  <a:srgbClr val="C00000"/>
                </a:solidFill>
                <a:hlinkClick r:id="rId4">
                  <a:extLst>
                    <a:ext uri="{A12FA001-AC4F-418D-AE19-62706E023703}">
                      <ahyp:hlinkClr xmlns:ahyp="http://schemas.microsoft.com/office/drawing/2018/hyperlinkcolor" val="tx"/>
                    </a:ext>
                  </a:extLst>
                </a:hlinkClick>
              </a:rPr>
              <a:t>wiki</a:t>
            </a:r>
            <a:r>
              <a:rPr lang="de-DE" sz="900" dirty="0">
                <a:solidFill>
                  <a:srgbClr val="C00000"/>
                </a:solidFill>
                <a:hlinkClick r:id="rId4">
                  <a:extLst>
                    <a:ext uri="{A12FA001-AC4F-418D-AE19-62706E023703}">
                      <ahyp:hlinkClr xmlns:ahyp="http://schemas.microsoft.com/office/drawing/2018/hyperlinkcolor" val="tx"/>
                    </a:ext>
                  </a:extLst>
                </a:hlinkClick>
              </a:rPr>
              <a:t>/Applikationsform</a:t>
            </a:r>
            <a:endParaRPr lang="de-DE" sz="900" dirty="0">
              <a:solidFill>
                <a:srgbClr val="C00000"/>
              </a:solidFill>
            </a:endParaRPr>
          </a:p>
        </p:txBody>
      </p:sp>
      <p:sp>
        <p:nvSpPr>
          <p:cNvPr id="3" name="Textfeld 2">
            <a:extLst>
              <a:ext uri="{FF2B5EF4-FFF2-40B4-BE49-F238E27FC236}">
                <a16:creationId xmlns:a16="http://schemas.microsoft.com/office/drawing/2014/main" id="{D52D835B-E5C7-98B7-CEBC-B933360C8AA8}"/>
              </a:ext>
            </a:extLst>
          </p:cNvPr>
          <p:cNvSpPr txBox="1"/>
          <p:nvPr/>
        </p:nvSpPr>
        <p:spPr>
          <a:xfrm>
            <a:off x="461892" y="811664"/>
            <a:ext cx="5400000" cy="6324808"/>
          </a:xfrm>
          <a:prstGeom prst="rect">
            <a:avLst/>
          </a:prstGeom>
          <a:noFill/>
        </p:spPr>
        <p:txBody>
          <a:bodyPr wrap="square" rtlCol="0">
            <a:spAutoFit/>
          </a:bodyPr>
          <a:lstStyle/>
          <a:p>
            <a:pPr>
              <a:tabLst>
                <a:tab pos="717550" algn="l"/>
              </a:tabLst>
            </a:pPr>
            <a:r>
              <a:rPr lang="de-DE" sz="900" b="1" dirty="0">
                <a:solidFill>
                  <a:schemeClr val="accent1">
                    <a:lumMod val="75000"/>
                  </a:schemeClr>
                </a:solidFill>
              </a:rPr>
              <a:t>​Darreichungsform</a:t>
            </a:r>
            <a:r>
              <a:rPr lang="de-DE" sz="900" dirty="0">
                <a:solidFill>
                  <a:schemeClr val="accent1">
                    <a:lumMod val="75000"/>
                  </a:schemeClr>
                </a:solidFill>
              </a:rPr>
              <a:t> = Die Arzneiform eines Medikamentes, wie sie vom Patienten verwendet werden soll. Tablette, Spritze, Pflaster, Saft, </a:t>
            </a:r>
            <a:r>
              <a:rPr lang="de-DE" sz="900" dirty="0" err="1">
                <a:solidFill>
                  <a:schemeClr val="accent1">
                    <a:lumMod val="75000"/>
                  </a:schemeClr>
                </a:solidFill>
              </a:rPr>
              <a:t>Dragèe</a:t>
            </a:r>
            <a:r>
              <a:rPr lang="de-DE" sz="900" dirty="0">
                <a:solidFill>
                  <a:schemeClr val="accent1">
                    <a:lumMod val="75000"/>
                  </a:schemeClr>
                </a:solidFill>
              </a:rPr>
              <a:t>, Kapsel oder Zäpfchen.    </a:t>
            </a:r>
            <a:endParaRPr lang="de-DE" sz="900" b="1" dirty="0">
              <a:solidFill>
                <a:schemeClr val="accent1">
                  <a:lumMod val="75000"/>
                </a:schemeClr>
              </a:solidFill>
            </a:endParaRPr>
          </a:p>
          <a:p>
            <a:pPr>
              <a:tabLst>
                <a:tab pos="717550" algn="l"/>
              </a:tabLst>
            </a:pPr>
            <a:endParaRPr lang="de-DE" sz="900" b="1" dirty="0">
              <a:solidFill>
                <a:schemeClr val="accent1">
                  <a:lumMod val="75000"/>
                </a:schemeClr>
              </a:solidFill>
            </a:endParaRP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applikation</a:t>
            </a:r>
            <a:r>
              <a:rPr lang="de-DE" sz="900" dirty="0">
                <a:solidFill>
                  <a:schemeClr val="accent1">
                    <a:lumMod val="75000"/>
                  </a:schemeClr>
                </a:solidFill>
              </a:rPr>
              <a:t>	= die Verabreichung bzw. die Gabe von Medikamenten.     </a:t>
            </a:r>
            <a:br>
              <a:rPr lang="de-DE" sz="900" dirty="0">
                <a:solidFill>
                  <a:schemeClr val="accent1">
                    <a:lumMod val="75000"/>
                  </a:schemeClr>
                </a:solidFill>
              </a:rPr>
            </a:br>
            <a:br>
              <a:rPr lang="de-DE" sz="900" dirty="0">
                <a:solidFill>
                  <a:schemeClr val="accent1">
                    <a:lumMod val="75000"/>
                  </a:schemeClr>
                </a:solidFill>
              </a:rPr>
            </a:br>
            <a:r>
              <a:rPr lang="de-DE" sz="900" b="1" dirty="0" err="1">
                <a:solidFill>
                  <a:schemeClr val="accent1">
                    <a:lumMod val="75000"/>
                  </a:schemeClr>
                </a:solidFill>
              </a:rPr>
              <a:t>buccal</a:t>
            </a:r>
            <a:r>
              <a:rPr lang="de-DE" sz="900" dirty="0">
                <a:solidFill>
                  <a:schemeClr val="accent1">
                    <a:lumMod val="75000"/>
                  </a:schemeClr>
                </a:solidFill>
              </a:rPr>
              <a:t>   	= Aufnahme bzw. Verabreichung eines Wirkstoffes bzw. Medikaments über die Mund-	    </a:t>
            </a:r>
            <a:r>
              <a:rPr lang="de-DE" sz="900" dirty="0" err="1">
                <a:solidFill>
                  <a:schemeClr val="accent1">
                    <a:lumMod val="75000"/>
                  </a:schemeClr>
                </a:solidFill>
              </a:rPr>
              <a:t>schleimhaut</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dermal</a:t>
            </a:r>
            <a:r>
              <a:rPr lang="de-DE" sz="900" dirty="0">
                <a:solidFill>
                  <a:schemeClr val="accent1">
                    <a:lumMod val="75000"/>
                  </a:schemeClr>
                </a:solidFill>
              </a:rPr>
              <a:t>	= Aufnahme eines Wirkstoffes oder eines Medikaments über die Haut.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intravenös</a:t>
            </a:r>
            <a:r>
              <a:rPr lang="de-DE" sz="900" dirty="0">
                <a:solidFill>
                  <a:schemeClr val="accent1">
                    <a:lumMod val="75000"/>
                  </a:schemeClr>
                </a:solidFill>
              </a:rPr>
              <a:t>	=  Aufnahme eines Wirkstoffes oder eines Medikaments über eine Vene. </a:t>
            </a:r>
          </a:p>
          <a:p>
            <a:pPr>
              <a:tabLst>
                <a:tab pos="717550" algn="l"/>
              </a:tabLst>
            </a:pPr>
            <a:r>
              <a:rPr lang="de-DE" sz="900" dirty="0">
                <a:solidFill>
                  <a:schemeClr val="accent1">
                    <a:lumMod val="75000"/>
                  </a:schemeClr>
                </a:solidFill>
              </a:rPr>
              <a:t>	    (Abkürzung "</a:t>
            </a:r>
            <a:r>
              <a:rPr lang="de-DE" sz="900" dirty="0" err="1">
                <a:solidFill>
                  <a:schemeClr val="accent1">
                    <a:lumMod val="75000"/>
                  </a:schemeClr>
                </a:solidFill>
              </a:rPr>
              <a:t>i.v.</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intraarteriell 	=</a:t>
            </a:r>
            <a:r>
              <a:rPr lang="de-DE" sz="900" dirty="0">
                <a:solidFill>
                  <a:schemeClr val="accent1">
                    <a:lumMod val="75000"/>
                  </a:schemeClr>
                </a:solidFill>
              </a:rPr>
              <a:t> Aufnahme eines Wirkstoffes oder eines Medikaments über eine Arterie. </a:t>
            </a:r>
            <a:br>
              <a:rPr lang="de-DE" sz="900" dirty="0">
                <a:solidFill>
                  <a:schemeClr val="accent1">
                    <a:lumMod val="75000"/>
                  </a:schemeClr>
                </a:solidFill>
              </a:rPr>
            </a:br>
            <a:r>
              <a:rPr lang="de-DE" sz="900" dirty="0">
                <a:solidFill>
                  <a:schemeClr val="accent1">
                    <a:lumMod val="75000"/>
                  </a:schemeClr>
                </a:solidFill>
              </a:rPr>
              <a:t>	    (Abkürzung "</a:t>
            </a:r>
            <a:r>
              <a:rPr lang="de-DE" sz="900" dirty="0" err="1">
                <a:solidFill>
                  <a:schemeClr val="accent1">
                    <a:lumMod val="75000"/>
                  </a:schemeClr>
                </a:solidFill>
              </a:rPr>
              <a:t>i.a</a:t>
            </a:r>
            <a:r>
              <a:rPr lang="de-DE" sz="900" dirty="0">
                <a:solidFill>
                  <a:schemeClr val="accent1">
                    <a:lumMod val="75000"/>
                  </a:schemeClr>
                </a:solidFill>
              </a:rPr>
              <a:t>").    </a:t>
            </a:r>
            <a:br>
              <a:rPr lang="de-DE" sz="900" dirty="0">
                <a:solidFill>
                  <a:schemeClr val="accent1">
                    <a:lumMod val="75000"/>
                  </a:schemeClr>
                </a:solidFill>
              </a:rPr>
            </a:br>
            <a:endParaRPr lang="de-DE" sz="900" dirty="0">
              <a:solidFill>
                <a:schemeClr val="accent1">
                  <a:lumMod val="75000"/>
                </a:schemeClr>
              </a:solidFill>
            </a:endParaRPr>
          </a:p>
          <a:p>
            <a:pPr>
              <a:tabLst>
                <a:tab pos="717550" algn="l"/>
              </a:tabLst>
            </a:pPr>
            <a:r>
              <a:rPr lang="de-DE" sz="900" b="1" dirty="0">
                <a:solidFill>
                  <a:schemeClr val="accent1">
                    <a:lumMod val="75000"/>
                  </a:schemeClr>
                </a:solidFill>
              </a:rPr>
              <a:t>perkutan</a:t>
            </a:r>
            <a:r>
              <a:rPr lang="de-DE" sz="900" dirty="0">
                <a:solidFill>
                  <a:schemeClr val="accent1">
                    <a:lumMod val="75000"/>
                  </a:schemeClr>
                </a:solidFill>
              </a:rPr>
              <a:t> 	= durch die Haut.   </a:t>
            </a:r>
          </a:p>
          <a:p>
            <a:pPr>
              <a:tabLst>
                <a:tab pos="717550" algn="l"/>
              </a:tabLst>
            </a:pPr>
            <a:br>
              <a:rPr lang="de-DE" sz="900" dirty="0">
                <a:solidFill>
                  <a:schemeClr val="accent1">
                    <a:lumMod val="75000"/>
                  </a:schemeClr>
                </a:solidFill>
              </a:rPr>
            </a:br>
            <a:r>
              <a:rPr lang="de-DE" sz="900" b="1" dirty="0">
                <a:solidFill>
                  <a:schemeClr val="accent1">
                    <a:lumMod val="75000"/>
                  </a:schemeClr>
                </a:solidFill>
              </a:rPr>
              <a:t>intramuskulär	</a:t>
            </a:r>
            <a:r>
              <a:rPr lang="de-DE" sz="900" dirty="0">
                <a:solidFill>
                  <a:schemeClr val="accent1">
                    <a:lumMod val="75000"/>
                  </a:schemeClr>
                </a:solidFill>
              </a:rPr>
              <a:t>= Aufnahme eines Wirkstoffes oder eines Medikaments über die Muskulatur. </a:t>
            </a:r>
          </a:p>
          <a:p>
            <a:pPr>
              <a:tabLst>
                <a:tab pos="717550" algn="l"/>
              </a:tabLst>
            </a:pPr>
            <a:r>
              <a:rPr lang="de-DE" sz="900" dirty="0">
                <a:solidFill>
                  <a:schemeClr val="accent1">
                    <a:lumMod val="75000"/>
                  </a:schemeClr>
                </a:solidFill>
              </a:rPr>
              <a:t>	     (Abkürzung "</a:t>
            </a:r>
            <a:r>
              <a:rPr lang="de-DE" sz="900" dirty="0" err="1">
                <a:solidFill>
                  <a:schemeClr val="accent1">
                    <a:lumMod val="75000"/>
                  </a:schemeClr>
                </a:solidFill>
              </a:rPr>
              <a:t>i.m</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900" dirty="0" err="1">
                <a:solidFill>
                  <a:schemeClr val="accent1">
                    <a:lumMod val="75000"/>
                  </a:schemeClr>
                </a:solidFill>
              </a:rPr>
              <a:t>i</a:t>
            </a:r>
            <a:r>
              <a:rPr lang="de-DE" sz="900" b="1" dirty="0" err="1">
                <a:solidFill>
                  <a:schemeClr val="accent1">
                    <a:lumMod val="75000"/>
                  </a:schemeClr>
                </a:solidFill>
              </a:rPr>
              <a:t>ntraneura</a:t>
            </a:r>
            <a:r>
              <a:rPr lang="de-DE" sz="900" dirty="0">
                <a:solidFill>
                  <a:schemeClr val="accent1">
                    <a:lumMod val="75000"/>
                  </a:schemeClr>
                </a:solidFill>
              </a:rPr>
              <a:t>	 = Aufnahme eines Wirkstoffes oder eines Medikaments über einen Nerv.</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r>
              <a:rPr lang="de-DE" sz="900" b="1" dirty="0">
                <a:solidFill>
                  <a:schemeClr val="accent1">
                    <a:lumMod val="75000"/>
                  </a:schemeClr>
                </a:solidFill>
              </a:rPr>
              <a:t>invasiv</a:t>
            </a:r>
            <a:r>
              <a:rPr lang="de-DE" sz="900" dirty="0">
                <a:solidFill>
                  <a:schemeClr val="accent1">
                    <a:lumMod val="75000"/>
                  </a:schemeClr>
                </a:solidFill>
              </a:rPr>
              <a:t>  	= (von lateinisch </a:t>
            </a:r>
            <a:r>
              <a:rPr lang="de-DE" sz="900" dirty="0" err="1">
                <a:solidFill>
                  <a:schemeClr val="accent1">
                    <a:lumMod val="75000"/>
                  </a:schemeClr>
                </a:solidFill>
              </a:rPr>
              <a:t>invadere</a:t>
            </a:r>
            <a:r>
              <a:rPr lang="de-DE" sz="900" dirty="0">
                <a:solidFill>
                  <a:schemeClr val="accent1">
                    <a:lumMod val="75000"/>
                  </a:schemeClr>
                </a:solidFill>
              </a:rPr>
              <a:t> = "einbrechen" bzw. "einfallen" bzw. "eindringen")  </a:t>
            </a:r>
          </a:p>
          <a:p>
            <a:pPr>
              <a:tabLst>
                <a:tab pos="717550" algn="l"/>
              </a:tabLst>
            </a:pPr>
            <a:r>
              <a:rPr lang="de-DE" sz="900" dirty="0">
                <a:solidFill>
                  <a:schemeClr val="accent1">
                    <a:lumMod val="75000"/>
                  </a:schemeClr>
                </a:solidFill>
              </a:rPr>
              <a:t>	    Invasiv hat verschiedene medizinische Bedeutungen: </a:t>
            </a:r>
            <a:br>
              <a:rPr lang="de-DE" sz="900" dirty="0">
                <a:solidFill>
                  <a:schemeClr val="accent1">
                    <a:lumMod val="75000"/>
                  </a:schemeClr>
                </a:solidFill>
              </a:rPr>
            </a:br>
            <a:r>
              <a:rPr lang="de-DE" sz="900" dirty="0">
                <a:solidFill>
                  <a:schemeClr val="accent1">
                    <a:lumMod val="75000"/>
                  </a:schemeClr>
                </a:solidFill>
              </a:rPr>
              <a:t>	    = Das gewebeverletzende </a:t>
            </a:r>
            <a:r>
              <a:rPr lang="de-DE" sz="900" dirty="0" err="1">
                <a:solidFill>
                  <a:schemeClr val="accent1">
                    <a:lumMod val="75000"/>
                  </a:schemeClr>
                </a:solidFill>
              </a:rPr>
              <a:t>Eindingen</a:t>
            </a:r>
            <a:r>
              <a:rPr lang="de-DE" sz="900" dirty="0">
                <a:solidFill>
                  <a:schemeClr val="accent1">
                    <a:lumMod val="75000"/>
                  </a:schemeClr>
                </a:solidFill>
              </a:rPr>
              <a:t> (zum Beispiel durch eine Biopsie) in den Körper </a:t>
            </a:r>
          </a:p>
          <a:p>
            <a:pPr>
              <a:tabLst>
                <a:tab pos="717550" algn="l"/>
              </a:tabLst>
            </a:pPr>
            <a:r>
              <a:rPr lang="de-DE" sz="900" dirty="0">
                <a:solidFill>
                  <a:schemeClr val="accent1">
                    <a:lumMod val="75000"/>
                  </a:schemeClr>
                </a:solidFill>
              </a:rPr>
              <a:t>                                    durch medizinische Diagnostik oder Therapeutik.  </a:t>
            </a:r>
            <a:br>
              <a:rPr lang="de-DE" sz="900" dirty="0">
                <a:solidFill>
                  <a:schemeClr val="accent1">
                    <a:lumMod val="75000"/>
                  </a:schemeClr>
                </a:solidFill>
              </a:rPr>
            </a:br>
            <a:r>
              <a:rPr lang="de-DE" sz="900" dirty="0">
                <a:solidFill>
                  <a:schemeClr val="accent1">
                    <a:lumMod val="75000"/>
                  </a:schemeClr>
                </a:solidFill>
              </a:rPr>
              <a:t>	    = Das Eindringen eines Tumors in das umgebende Gewebe bzw. Organ. </a:t>
            </a:r>
            <a:br>
              <a:rPr lang="de-DE" sz="900" dirty="0">
                <a:solidFill>
                  <a:schemeClr val="accent1">
                    <a:lumMod val="75000"/>
                  </a:schemeClr>
                </a:solidFill>
              </a:rPr>
            </a:br>
            <a:r>
              <a:rPr lang="de-DE" sz="900" dirty="0">
                <a:solidFill>
                  <a:schemeClr val="accent1">
                    <a:lumMod val="75000"/>
                  </a:schemeClr>
                </a:solidFill>
              </a:rPr>
              <a:t>	    = Das Eindringen von Krankheitserreger in den Körper.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nasal</a:t>
            </a:r>
            <a:r>
              <a:rPr lang="de-DE" sz="900" dirty="0">
                <a:solidFill>
                  <a:schemeClr val="accent1">
                    <a:lumMod val="75000"/>
                  </a:schemeClr>
                </a:solidFill>
              </a:rPr>
              <a:t>	= mit der Nase in Zusammenhang stehend; </a:t>
            </a:r>
          </a:p>
          <a:p>
            <a:pPr>
              <a:tabLst>
                <a:tab pos="717550" algn="l"/>
              </a:tabLst>
            </a:pPr>
            <a:r>
              <a:rPr lang="de-DE" sz="900" dirty="0">
                <a:solidFill>
                  <a:schemeClr val="accent1">
                    <a:lumMod val="75000"/>
                  </a:schemeClr>
                </a:solidFill>
              </a:rPr>
              <a:t>	    ein Wirkstoff bzw. Medikament wird über die Nase verabreicht.     </a:t>
            </a:r>
          </a:p>
          <a:p>
            <a:pPr>
              <a:tabLst>
                <a:tab pos="717550" algn="l"/>
              </a:tabLst>
            </a:pPr>
            <a:endParaRPr lang="de-DE" sz="900" dirty="0">
              <a:solidFill>
                <a:schemeClr val="accent1">
                  <a:lumMod val="75000"/>
                </a:schemeClr>
              </a:solidFill>
            </a:endParaRPr>
          </a:p>
          <a:p>
            <a:pPr>
              <a:tabLst>
                <a:tab pos="717550" algn="l"/>
              </a:tabLst>
            </a:pPr>
            <a:r>
              <a:rPr lang="de-DE" sz="900" b="1" dirty="0">
                <a:solidFill>
                  <a:schemeClr val="accent1">
                    <a:lumMod val="75000"/>
                  </a:schemeClr>
                </a:solidFill>
              </a:rPr>
              <a:t>parenteral</a:t>
            </a:r>
            <a:r>
              <a:rPr lang="de-DE" sz="900" dirty="0">
                <a:solidFill>
                  <a:schemeClr val="accent1">
                    <a:lumMod val="75000"/>
                  </a:schemeClr>
                </a:solidFill>
              </a:rPr>
              <a:t>	= die Aufnahme eines Medikaments unter Umgehung des Verdauungsweges </a:t>
            </a:r>
          </a:p>
          <a:p>
            <a:pPr>
              <a:tabLst>
                <a:tab pos="717550" algn="l"/>
              </a:tabLst>
            </a:pPr>
            <a:r>
              <a:rPr lang="de-DE" sz="900" dirty="0">
                <a:solidFill>
                  <a:schemeClr val="accent1">
                    <a:lumMod val="75000"/>
                  </a:schemeClr>
                </a:solidFill>
              </a:rPr>
              <a:t>                                oder wörtlich am „am Darm vorbei“, „unter Umgehung des Darmes“.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peroral</a:t>
            </a:r>
            <a:r>
              <a:rPr lang="de-DE" sz="900" dirty="0">
                <a:solidFill>
                  <a:schemeClr val="accent1">
                    <a:lumMod val="75000"/>
                  </a:schemeClr>
                </a:solidFill>
              </a:rPr>
              <a:t>	= die Aufnahme eines Medikaments durch den Mund</a:t>
            </a:r>
          </a:p>
          <a:p>
            <a:pPr>
              <a:tabLst>
                <a:tab pos="717550" algn="l"/>
              </a:tabLst>
            </a:pPr>
            <a:r>
              <a:rPr lang="de-DE" sz="900" dirty="0">
                <a:solidFill>
                  <a:schemeClr val="accent1">
                    <a:lumMod val="75000"/>
                  </a:schemeClr>
                </a:solidFill>
              </a:rPr>
              <a:t>	    ​(von lateinisch per „durch, über“ und </a:t>
            </a:r>
            <a:r>
              <a:rPr lang="de-DE" sz="900" dirty="0" err="1">
                <a:solidFill>
                  <a:schemeClr val="accent1">
                    <a:lumMod val="75000"/>
                  </a:schemeClr>
                </a:solidFill>
              </a:rPr>
              <a:t>os</a:t>
            </a:r>
            <a:r>
              <a:rPr lang="de-DE" sz="900" dirty="0">
                <a:solidFill>
                  <a:schemeClr val="accent1">
                    <a:lumMod val="75000"/>
                  </a:schemeClr>
                </a:solidFill>
              </a:rPr>
              <a:t>, </a:t>
            </a:r>
            <a:r>
              <a:rPr lang="de-DE" sz="900" dirty="0" err="1">
                <a:solidFill>
                  <a:schemeClr val="accent1">
                    <a:lumMod val="75000"/>
                  </a:schemeClr>
                </a:solidFill>
              </a:rPr>
              <a:t>oris</a:t>
            </a:r>
            <a:r>
              <a:rPr lang="de-DE" sz="900" dirty="0">
                <a:solidFill>
                  <a:schemeClr val="accent1">
                    <a:lumMod val="75000"/>
                  </a:schemeClr>
                </a:solidFill>
              </a:rPr>
              <a:t> „Mund“) abgekürzt p. o. oder PO  - </a:t>
            </a:r>
          </a:p>
          <a:p>
            <a:pPr>
              <a:tabLst>
                <a:tab pos="717550" algn="l"/>
              </a:tabLst>
            </a:pPr>
            <a:r>
              <a:rPr lang="de-DE" sz="900" dirty="0">
                <a:solidFill>
                  <a:schemeClr val="accent1">
                    <a:lumMod val="75000"/>
                  </a:schemeClr>
                </a:solidFill>
              </a:rPr>
              <a:t>                                Gabe von Arzneimitteln über den Mund, auch Orale Gabe.    </a:t>
            </a:r>
          </a:p>
          <a:p>
            <a:pPr>
              <a:tabLst>
                <a:tab pos="717550" algn="l"/>
              </a:tabLst>
            </a:pPr>
            <a:endParaRPr lang="de-DE" sz="900" dirty="0">
              <a:solidFill>
                <a:schemeClr val="accent1">
                  <a:lumMod val="75000"/>
                </a:schemeClr>
              </a:solidFill>
            </a:endParaRPr>
          </a:p>
          <a:p>
            <a:pPr>
              <a:tabLst>
                <a:tab pos="717550" algn="l"/>
              </a:tabLst>
            </a:pPr>
            <a:endParaRPr lang="de-DE" sz="900" dirty="0">
              <a:solidFill>
                <a:schemeClr val="accent1">
                  <a:lumMod val="75000"/>
                </a:schemeClr>
              </a:solidFill>
            </a:endParaRPr>
          </a:p>
          <a:p>
            <a:pPr>
              <a:tabLst>
                <a:tab pos="717550" algn="l"/>
              </a:tabLst>
            </a:pPr>
            <a:br>
              <a:rPr lang="de-DE" sz="900" dirty="0"/>
            </a:br>
            <a:br>
              <a:rPr lang="de-DE" sz="900" dirty="0"/>
            </a:br>
            <a:endParaRPr lang="de-DE" sz="900" dirty="0">
              <a:solidFill>
                <a:schemeClr val="accent1">
                  <a:lumMod val="75000"/>
                </a:schemeClr>
              </a:solidFill>
            </a:endParaRPr>
          </a:p>
        </p:txBody>
      </p:sp>
      <p:sp>
        <p:nvSpPr>
          <p:cNvPr id="7" name="Textfeld 6">
            <a:extLst>
              <a:ext uri="{FF2B5EF4-FFF2-40B4-BE49-F238E27FC236}">
                <a16:creationId xmlns:a16="http://schemas.microsoft.com/office/drawing/2014/main" id="{6C6B5D4B-A7ED-3AD5-35E6-6CAF4911A2E5}"/>
              </a:ext>
            </a:extLst>
          </p:cNvPr>
          <p:cNvSpPr txBox="1"/>
          <p:nvPr/>
        </p:nvSpPr>
        <p:spPr>
          <a:xfrm>
            <a:off x="461892" y="275525"/>
            <a:ext cx="11149635" cy="369332"/>
          </a:xfrm>
          <a:prstGeom prst="rect">
            <a:avLst/>
          </a:prstGeom>
          <a:solidFill>
            <a:schemeClr val="accent1">
              <a:lumMod val="75000"/>
            </a:schemeClr>
          </a:solidFill>
        </p:spPr>
        <p:txBody>
          <a:bodyPr wrap="square" rtlCol="0">
            <a:spAutoFit/>
          </a:bodyPr>
          <a:lstStyle/>
          <a:p>
            <a:r>
              <a:rPr lang="de-DE" sz="1800" dirty="0">
                <a:solidFill>
                  <a:schemeClr val="bg1"/>
                </a:solidFill>
                <a:latin typeface="Arial Black" panose="020B0A04020102020204" pitchFamily="34" charset="0"/>
              </a:rPr>
              <a:t>Darreichungsformen von Arzneimitteln</a:t>
            </a:r>
            <a:endParaRPr lang="de-DE"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50700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8E4C5CE-8BCC-78C1-C409-67FA9CAD78BC}"/>
              </a:ext>
            </a:extLst>
          </p:cNvPr>
          <p:cNvSpPr txBox="1"/>
          <p:nvPr/>
        </p:nvSpPr>
        <p:spPr>
          <a:xfrm>
            <a:off x="6211527" y="812869"/>
            <a:ext cx="5400000" cy="4632037"/>
          </a:xfrm>
          <a:prstGeom prst="rect">
            <a:avLst/>
          </a:prstGeom>
          <a:noFill/>
        </p:spPr>
        <p:txBody>
          <a:bodyPr wrap="square" rtlCol="0">
            <a:spAutoFit/>
          </a:bodyPr>
          <a:lstStyle/>
          <a:p>
            <a:pPr>
              <a:tabLst>
                <a:tab pos="717550" algn="l"/>
              </a:tabLst>
            </a:pPr>
            <a:r>
              <a:rPr lang="de-DE" sz="900" b="1" dirty="0">
                <a:solidFill>
                  <a:schemeClr val="accent1">
                    <a:lumMod val="75000"/>
                  </a:schemeClr>
                </a:solidFill>
              </a:rPr>
              <a:t>lokal</a:t>
            </a:r>
            <a:r>
              <a:rPr lang="de-DE" sz="900" dirty="0">
                <a:solidFill>
                  <a:schemeClr val="accent1">
                    <a:lumMod val="75000"/>
                  </a:schemeClr>
                </a:solidFill>
              </a:rPr>
              <a:t>	= örtlich begrenzt oder auch auf einen Ort beschränkt. </a:t>
            </a:r>
          </a:p>
          <a:p>
            <a:pPr>
              <a:tabLst>
                <a:tab pos="717550" algn="l"/>
              </a:tabLst>
            </a:pPr>
            <a:r>
              <a:rPr lang="de-DE" sz="900" dirty="0">
                <a:solidFill>
                  <a:schemeClr val="accent1">
                    <a:lumMod val="75000"/>
                  </a:schemeClr>
                </a:solidFill>
              </a:rPr>
              <a:t>	    (von lateinisch "</a:t>
            </a:r>
            <a:r>
              <a:rPr lang="de-DE" sz="900" dirty="0" err="1">
                <a:solidFill>
                  <a:schemeClr val="accent1">
                    <a:lumMod val="75000"/>
                  </a:schemeClr>
                </a:solidFill>
              </a:rPr>
              <a:t>locus</a:t>
            </a:r>
            <a:r>
              <a:rPr lang="de-DE" sz="900" dirty="0">
                <a:solidFill>
                  <a:schemeClr val="accent1">
                    <a:lumMod val="75000"/>
                  </a:schemeClr>
                </a:solidFill>
              </a:rPr>
              <a:t>" = Ort | englisch "</a:t>
            </a:r>
            <a:r>
              <a:rPr lang="de-DE" sz="900" dirty="0" err="1">
                <a:solidFill>
                  <a:schemeClr val="accent1">
                    <a:lumMod val="75000"/>
                  </a:schemeClr>
                </a:solidFill>
              </a:rPr>
              <a:t>local</a:t>
            </a:r>
            <a:r>
              <a:rPr lang="de-DE" sz="900" dirty="0">
                <a:solidFill>
                  <a:schemeClr val="accent1">
                    <a:lumMod val="75000"/>
                  </a:schemeClr>
                </a:solidFill>
              </a:rPr>
              <a:t>" )     </a:t>
            </a:r>
          </a:p>
          <a:p>
            <a:pPr>
              <a:tabLst>
                <a:tab pos="717550" algn="l"/>
              </a:tabLst>
            </a:pPr>
            <a:r>
              <a:rPr lang="de-DE" sz="900" dirty="0">
                <a:solidFill>
                  <a:schemeClr val="accent1">
                    <a:lumMod val="75000"/>
                  </a:schemeClr>
                </a:solidFill>
              </a:rPr>
              <a:t>	    Das Gegenteil von lokal ist generalisiert.</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medial	</a:t>
            </a:r>
            <a:r>
              <a:rPr lang="de-DE" sz="900" dirty="0">
                <a:solidFill>
                  <a:schemeClr val="accent1">
                    <a:lumMod val="75000"/>
                  </a:schemeClr>
                </a:solidFill>
              </a:rPr>
              <a:t>= bedeutet "zur Mitte (des Körpers oder eines Organs) hin gelegen"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nasal	</a:t>
            </a:r>
            <a:r>
              <a:rPr lang="de-DE" sz="900" dirty="0">
                <a:solidFill>
                  <a:schemeClr val="accent1">
                    <a:lumMod val="75000"/>
                  </a:schemeClr>
                </a:solidFill>
              </a:rPr>
              <a:t>= verwendet man am Kopf, insbesondere am Auge "</a:t>
            </a:r>
            <a:r>
              <a:rPr lang="de-DE" sz="900" dirty="0" err="1">
                <a:solidFill>
                  <a:schemeClr val="accent1">
                    <a:lumMod val="75000"/>
                  </a:schemeClr>
                </a:solidFill>
              </a:rPr>
              <a:t>nasenwärts</a:t>
            </a:r>
            <a:r>
              <a:rPr lang="de-DE" sz="900" dirty="0">
                <a:solidFill>
                  <a:schemeClr val="accent1">
                    <a:lumMod val="75000"/>
                  </a:schemeClr>
                </a:solidFill>
              </a:rPr>
              <a:t>",</a:t>
            </a:r>
          </a:p>
          <a:p>
            <a:pPr>
              <a:tabLst>
                <a:tab pos="717550" algn="l"/>
              </a:tabLst>
            </a:pPr>
            <a:r>
              <a:rPr lang="de-DE" sz="900" dirty="0">
                <a:solidFill>
                  <a:schemeClr val="accent1">
                    <a:lumMod val="75000"/>
                  </a:schemeClr>
                </a:solidFill>
              </a:rPr>
              <a:t>	    bzw. "zur in der Mitte (medial) gelegenen Nase hin"  (lat. </a:t>
            </a:r>
            <a:r>
              <a:rPr lang="de-DE" sz="900" dirty="0" err="1">
                <a:solidFill>
                  <a:schemeClr val="accent1">
                    <a:lumMod val="75000"/>
                  </a:schemeClr>
                </a:solidFill>
              </a:rPr>
              <a:t>nasus</a:t>
            </a:r>
            <a:r>
              <a:rPr lang="de-DE" sz="900" dirty="0">
                <a:solidFill>
                  <a:schemeClr val="accent1">
                    <a:lumMod val="75000"/>
                  </a:schemeClr>
                </a:solidFill>
              </a:rPr>
              <a:t> = Nase)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oral	</a:t>
            </a:r>
            <a:r>
              <a:rPr lang="de-DE" sz="900" dirty="0">
                <a:solidFill>
                  <a:schemeClr val="accent1">
                    <a:lumMod val="75000"/>
                  </a:schemeClr>
                </a:solidFill>
              </a:rPr>
              <a:t>= "am Mund" oder "im Mund" bzw. "</a:t>
            </a:r>
            <a:r>
              <a:rPr lang="de-DE" sz="900" dirty="0" err="1">
                <a:solidFill>
                  <a:schemeClr val="accent1">
                    <a:lumMod val="75000"/>
                  </a:schemeClr>
                </a:solidFill>
              </a:rPr>
              <a:t>mundwärts</a:t>
            </a:r>
            <a:r>
              <a:rPr lang="de-DE" sz="900" dirty="0">
                <a:solidFill>
                  <a:schemeClr val="accent1">
                    <a:lumMod val="75000"/>
                  </a:schemeClr>
                </a:solidFill>
              </a:rPr>
              <a:t>" auch "den Mund betreffend" </a:t>
            </a:r>
          </a:p>
          <a:p>
            <a:pPr>
              <a:tabLst>
                <a:tab pos="717550" algn="l"/>
              </a:tabLst>
            </a:pPr>
            <a:r>
              <a:rPr lang="de-DE" sz="900" dirty="0">
                <a:solidFill>
                  <a:schemeClr val="accent1">
                    <a:lumMod val="75000"/>
                  </a:schemeClr>
                </a:solidFill>
              </a:rPr>
              <a:t>	    (lat. </a:t>
            </a:r>
            <a:r>
              <a:rPr lang="de-DE" sz="900" dirty="0" err="1">
                <a:solidFill>
                  <a:schemeClr val="accent1">
                    <a:lumMod val="75000"/>
                  </a:schemeClr>
                </a:solidFill>
              </a:rPr>
              <a:t>os</a:t>
            </a:r>
            <a:r>
              <a:rPr lang="de-DE" sz="900" dirty="0">
                <a:solidFill>
                  <a:schemeClr val="accent1">
                    <a:lumMod val="75000"/>
                  </a:schemeClr>
                </a:solidFill>
              </a:rPr>
              <a:t>  = Mund)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ossär	</a:t>
            </a:r>
            <a:r>
              <a:rPr lang="de-DE" sz="900" dirty="0">
                <a:solidFill>
                  <a:schemeClr val="accent1">
                    <a:lumMod val="75000"/>
                  </a:schemeClr>
                </a:solidFill>
              </a:rPr>
              <a:t>= die Knochen betreffend</a:t>
            </a:r>
            <a:r>
              <a:rPr lang="de-DE" sz="900" b="1" dirty="0">
                <a:solidFill>
                  <a:schemeClr val="accent1">
                    <a:lumMod val="75000"/>
                  </a:schemeClr>
                </a:solidFill>
              </a:rPr>
              <a:t>​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peripher</a:t>
            </a:r>
            <a:r>
              <a:rPr lang="de-DE" sz="900" dirty="0">
                <a:solidFill>
                  <a:schemeClr val="accent1">
                    <a:lumMod val="75000"/>
                  </a:schemeClr>
                </a:solidFill>
              </a:rPr>
              <a:t> 	= fern vom Körperstamm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proximal 	</a:t>
            </a:r>
            <a:r>
              <a:rPr lang="de-DE" sz="900" dirty="0">
                <a:solidFill>
                  <a:schemeClr val="accent1">
                    <a:lumMod val="75000"/>
                  </a:schemeClr>
                </a:solidFill>
              </a:rPr>
              <a:t>= zum Körperzentrum hin (lat. </a:t>
            </a:r>
            <a:r>
              <a:rPr lang="de-DE" sz="900" dirty="0" err="1">
                <a:solidFill>
                  <a:schemeClr val="accent1">
                    <a:lumMod val="75000"/>
                  </a:schemeClr>
                </a:solidFill>
              </a:rPr>
              <a:t>proximus</a:t>
            </a:r>
            <a:r>
              <a:rPr lang="de-DE" sz="900" dirty="0">
                <a:solidFill>
                  <a:schemeClr val="accent1">
                    <a:lumMod val="75000"/>
                  </a:schemeClr>
                </a:solidFill>
              </a:rPr>
              <a:t> = nächster)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​sinister 	</a:t>
            </a:r>
            <a:r>
              <a:rPr lang="de-DE" sz="900" dirty="0">
                <a:solidFill>
                  <a:schemeClr val="accent1">
                    <a:lumMod val="75000"/>
                  </a:schemeClr>
                </a:solidFill>
              </a:rPr>
              <a:t>= links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temporal 	</a:t>
            </a:r>
            <a:r>
              <a:rPr lang="de-DE" sz="900" dirty="0">
                <a:solidFill>
                  <a:schemeClr val="accent1">
                    <a:lumMod val="75000"/>
                  </a:schemeClr>
                </a:solidFill>
              </a:rPr>
              <a:t>= verwendet man am Kopf, insbesondere am Auge "</a:t>
            </a:r>
            <a:r>
              <a:rPr lang="de-DE" sz="900" dirty="0" err="1">
                <a:solidFill>
                  <a:schemeClr val="accent1">
                    <a:lumMod val="75000"/>
                  </a:schemeClr>
                </a:solidFill>
              </a:rPr>
              <a:t>schläfenwärts</a:t>
            </a:r>
            <a:r>
              <a:rPr lang="de-DE" sz="900" dirty="0">
                <a:solidFill>
                  <a:schemeClr val="accent1">
                    <a:lumMod val="75000"/>
                  </a:schemeClr>
                </a:solidFill>
              </a:rPr>
              <a:t>",</a:t>
            </a:r>
          </a:p>
          <a:p>
            <a:pPr>
              <a:tabLst>
                <a:tab pos="717550" algn="l"/>
              </a:tabLst>
            </a:pPr>
            <a:r>
              <a:rPr lang="de-DE" sz="900" dirty="0">
                <a:solidFill>
                  <a:schemeClr val="accent1">
                    <a:lumMod val="75000"/>
                  </a:schemeClr>
                </a:solidFill>
              </a:rPr>
              <a:t>	    </a:t>
            </a:r>
            <a:r>
              <a:rPr lang="de-DE" sz="900" dirty="0" err="1">
                <a:solidFill>
                  <a:schemeClr val="accent1">
                    <a:lumMod val="75000"/>
                  </a:schemeClr>
                </a:solidFill>
              </a:rPr>
              <a:t>bzw."seitlich</a:t>
            </a:r>
            <a:r>
              <a:rPr lang="de-DE" sz="900" dirty="0">
                <a:solidFill>
                  <a:schemeClr val="accent1">
                    <a:lumMod val="75000"/>
                  </a:schemeClr>
                </a:solidFill>
              </a:rPr>
              <a:t> (lateral) gelegen",   (lat. </a:t>
            </a:r>
            <a:r>
              <a:rPr lang="de-DE" sz="900" dirty="0" err="1">
                <a:solidFill>
                  <a:schemeClr val="accent1">
                    <a:lumMod val="75000"/>
                  </a:schemeClr>
                </a:solidFill>
              </a:rPr>
              <a:t>tempus</a:t>
            </a:r>
            <a:r>
              <a:rPr lang="de-DE" sz="900" dirty="0">
                <a:solidFill>
                  <a:schemeClr val="accent1">
                    <a:lumMod val="75000"/>
                  </a:schemeClr>
                </a:solidFill>
              </a:rPr>
              <a:t> = Schläfe)    </a:t>
            </a: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tibia</a:t>
            </a:r>
            <a:r>
              <a:rPr lang="de-DE" sz="900" b="1" dirty="0">
                <a:solidFill>
                  <a:schemeClr val="accent1">
                    <a:lumMod val="75000"/>
                  </a:schemeClr>
                </a:solidFill>
              </a:rPr>
              <a:t> 	</a:t>
            </a:r>
            <a:r>
              <a:rPr lang="de-DE" sz="900" dirty="0">
                <a:solidFill>
                  <a:schemeClr val="accent1">
                    <a:lumMod val="75000"/>
                  </a:schemeClr>
                </a:solidFill>
              </a:rPr>
              <a:t>= zum Schienbein (Tibia) hin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ventral 	</a:t>
            </a:r>
            <a:r>
              <a:rPr lang="de-DE" sz="900" dirty="0">
                <a:solidFill>
                  <a:schemeClr val="accent1">
                    <a:lumMod val="75000"/>
                  </a:schemeClr>
                </a:solidFill>
              </a:rPr>
              <a:t>= "vorne" bzw. "bauchseits" oder auch "am Bauch gelegen" (lat. </a:t>
            </a:r>
            <a:r>
              <a:rPr lang="de-DE" sz="900" dirty="0" err="1">
                <a:solidFill>
                  <a:schemeClr val="accent1">
                    <a:lumMod val="75000"/>
                  </a:schemeClr>
                </a:solidFill>
              </a:rPr>
              <a:t>venter</a:t>
            </a:r>
            <a:r>
              <a:rPr lang="de-DE" sz="900" dirty="0">
                <a:solidFill>
                  <a:schemeClr val="accent1">
                    <a:lumMod val="75000"/>
                  </a:schemeClr>
                </a:solidFill>
              </a:rPr>
              <a:t>  = Bauch)</a:t>
            </a:r>
          </a:p>
          <a:p>
            <a:pPr>
              <a:tabLst>
                <a:tab pos="717550" algn="l"/>
              </a:tabLst>
            </a:pPr>
            <a:endParaRPr lang="de-DE" sz="900" dirty="0">
              <a:solidFill>
                <a:schemeClr val="accent1">
                  <a:lumMod val="75000"/>
                </a:schemeClr>
              </a:solidFill>
            </a:endParaRPr>
          </a:p>
          <a:p>
            <a:pPr>
              <a:tabLst>
                <a:tab pos="717550" algn="l"/>
              </a:tabLst>
            </a:pPr>
            <a:endParaRPr lang="de-DE" sz="900" dirty="0">
              <a:solidFill>
                <a:schemeClr val="accent1">
                  <a:lumMod val="75000"/>
                </a:schemeClr>
              </a:solidFill>
            </a:endParaRPr>
          </a:p>
          <a:p>
            <a:pPr>
              <a:tabLst>
                <a:tab pos="717550" algn="l"/>
              </a:tabLst>
            </a:pPr>
            <a:endParaRPr lang="de-DE" sz="900" dirty="0">
              <a:solidFill>
                <a:schemeClr val="accent1">
                  <a:lumMod val="75000"/>
                </a:schemeClr>
              </a:solidFill>
            </a:endParaRPr>
          </a:p>
          <a:p>
            <a:pPr>
              <a:tabLst>
                <a:tab pos="717550" algn="l"/>
              </a:tabLst>
            </a:pPr>
            <a:r>
              <a:rPr lang="de-DE" sz="900" dirty="0">
                <a:solidFill>
                  <a:srgbClr val="C00000"/>
                </a:solidFill>
              </a:rPr>
              <a:t>mta-r.de</a:t>
            </a:r>
            <a:br>
              <a:rPr lang="de-DE" sz="900" dirty="0">
                <a:solidFill>
                  <a:srgbClr val="C00000"/>
                </a:solidFill>
              </a:rPr>
            </a:br>
            <a:r>
              <a:rPr lang="de-DE" sz="1600" b="1" dirty="0">
                <a:solidFill>
                  <a:srgbClr val="C00000"/>
                </a:solidFill>
              </a:rPr>
              <a:t>Anatomische Lage- und Richtungsbezeichnungen</a:t>
            </a:r>
            <a:br>
              <a:rPr lang="de-DE" sz="900"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www.mta-r.de/blog/anatomische-lage-und-richtungsbezeichnungen/</a:t>
            </a:r>
            <a:endParaRPr lang="de-DE" sz="900" dirty="0">
              <a:solidFill>
                <a:srgbClr val="C00000"/>
              </a:solidFill>
            </a:endParaRPr>
          </a:p>
        </p:txBody>
      </p:sp>
      <p:sp>
        <p:nvSpPr>
          <p:cNvPr id="3" name="Textfeld 2">
            <a:extLst>
              <a:ext uri="{FF2B5EF4-FFF2-40B4-BE49-F238E27FC236}">
                <a16:creationId xmlns:a16="http://schemas.microsoft.com/office/drawing/2014/main" id="{D52D835B-E5C7-98B7-CEBC-B933360C8AA8}"/>
              </a:ext>
            </a:extLst>
          </p:cNvPr>
          <p:cNvSpPr txBox="1"/>
          <p:nvPr/>
        </p:nvSpPr>
        <p:spPr>
          <a:xfrm>
            <a:off x="461892" y="811664"/>
            <a:ext cx="5400000" cy="5632311"/>
          </a:xfrm>
          <a:prstGeom prst="rect">
            <a:avLst/>
          </a:prstGeom>
          <a:noFill/>
        </p:spPr>
        <p:txBody>
          <a:bodyPr wrap="square" rtlCol="0">
            <a:spAutoFit/>
          </a:bodyPr>
          <a:lstStyle/>
          <a:p>
            <a:pPr>
              <a:tabLst>
                <a:tab pos="717550" algn="l"/>
              </a:tabLst>
            </a:pPr>
            <a:r>
              <a:rPr lang="de-DE" sz="900" b="1" dirty="0">
                <a:solidFill>
                  <a:schemeClr val="accent1">
                    <a:lumMod val="75000"/>
                  </a:schemeClr>
                </a:solidFill>
              </a:rPr>
              <a:t>​ basal	</a:t>
            </a:r>
            <a:r>
              <a:rPr lang="de-DE" sz="900" dirty="0">
                <a:solidFill>
                  <a:schemeClr val="accent1">
                    <a:lumMod val="75000"/>
                  </a:schemeClr>
                </a:solidFill>
              </a:rPr>
              <a:t>= "die Basis bildend" auch "am Grunde" oder "grundständig".    </a:t>
            </a: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corpus</a:t>
            </a:r>
            <a:r>
              <a:rPr lang="de-DE" sz="900" b="1" dirty="0">
                <a:solidFill>
                  <a:schemeClr val="accent1">
                    <a:lumMod val="75000"/>
                  </a:schemeClr>
                </a:solidFill>
              </a:rPr>
              <a:t>	</a:t>
            </a:r>
            <a:r>
              <a:rPr lang="de-DE" sz="900" dirty="0">
                <a:solidFill>
                  <a:schemeClr val="accent1">
                    <a:lumMod val="75000"/>
                  </a:schemeClr>
                </a:solidFill>
              </a:rPr>
              <a:t>= Körper    </a:t>
            </a: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dexter</a:t>
            </a:r>
            <a:r>
              <a:rPr lang="de-DE" sz="900" b="1" dirty="0">
                <a:solidFill>
                  <a:schemeClr val="accent1">
                    <a:lumMod val="75000"/>
                  </a:schemeClr>
                </a:solidFill>
              </a:rPr>
              <a:t> 	</a:t>
            </a:r>
            <a:r>
              <a:rPr lang="de-DE" sz="900" dirty="0">
                <a:solidFill>
                  <a:schemeClr val="accent1">
                    <a:lumMod val="75000"/>
                  </a:schemeClr>
                </a:solidFill>
              </a:rPr>
              <a:t>= rechts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distal	</a:t>
            </a:r>
            <a:r>
              <a:rPr lang="de-DE" sz="900" dirty="0">
                <a:solidFill>
                  <a:schemeClr val="accent1">
                    <a:lumMod val="75000"/>
                  </a:schemeClr>
                </a:solidFill>
              </a:rPr>
              <a:t>= von der Körpermitte entfernt (lat. </a:t>
            </a:r>
            <a:r>
              <a:rPr lang="de-DE" sz="900" dirty="0" err="1">
                <a:solidFill>
                  <a:schemeClr val="accent1">
                    <a:lumMod val="75000"/>
                  </a:schemeClr>
                </a:solidFill>
              </a:rPr>
              <a:t>distare</a:t>
            </a:r>
            <a:r>
              <a:rPr lang="de-DE" sz="900" dirty="0">
                <a:solidFill>
                  <a:schemeClr val="accent1">
                    <a:lumMod val="75000"/>
                  </a:schemeClr>
                </a:solidFill>
              </a:rPr>
              <a:t>  = entfernt sein)     </a:t>
            </a: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dorsa</a:t>
            </a:r>
            <a:r>
              <a:rPr lang="de-DE" sz="900" b="1" dirty="0">
                <a:solidFill>
                  <a:schemeClr val="accent1">
                    <a:lumMod val="75000"/>
                  </a:schemeClr>
                </a:solidFill>
              </a:rPr>
              <a:t>	</a:t>
            </a:r>
            <a:r>
              <a:rPr lang="de-DE" sz="900" dirty="0">
                <a:solidFill>
                  <a:schemeClr val="accent1">
                    <a:lumMod val="75000"/>
                  </a:schemeClr>
                </a:solidFill>
              </a:rPr>
              <a:t>= hinten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dorsal 	</a:t>
            </a:r>
            <a:r>
              <a:rPr lang="de-DE" sz="900" dirty="0">
                <a:solidFill>
                  <a:schemeClr val="accent1">
                    <a:lumMod val="75000"/>
                  </a:schemeClr>
                </a:solidFill>
              </a:rPr>
              <a:t>=  "rückenseits" bzw. "am Rücken gelegen" (lat. </a:t>
            </a:r>
            <a:r>
              <a:rPr lang="de-DE" sz="900" dirty="0" err="1">
                <a:solidFill>
                  <a:schemeClr val="accent1">
                    <a:lumMod val="75000"/>
                  </a:schemeClr>
                </a:solidFill>
              </a:rPr>
              <a:t>dorsum</a:t>
            </a:r>
            <a:r>
              <a:rPr lang="de-DE" sz="900" dirty="0">
                <a:solidFill>
                  <a:schemeClr val="accent1">
                    <a:lumMod val="75000"/>
                  </a:schemeClr>
                </a:solidFill>
              </a:rPr>
              <a:t> = Rücken)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ektop	</a:t>
            </a:r>
            <a:r>
              <a:rPr lang="de-DE" sz="900" dirty="0">
                <a:solidFill>
                  <a:schemeClr val="accent1">
                    <a:lumMod val="75000"/>
                  </a:schemeClr>
                </a:solidFill>
              </a:rPr>
              <a:t>= am falschen Ort gelegen bzw. nach außen verlagert (z. B. von Organen)    </a:t>
            </a:r>
          </a:p>
          <a:p>
            <a:pPr>
              <a:tabLst>
                <a:tab pos="717550" algn="l"/>
              </a:tabLst>
            </a:pPr>
            <a:endParaRPr lang="de-DE" sz="900" dirty="0">
              <a:solidFill>
                <a:schemeClr val="accent1">
                  <a:lumMod val="75000"/>
                </a:schemeClr>
              </a:solidFill>
            </a:endParaRPr>
          </a:p>
          <a:p>
            <a:pPr>
              <a:tabLst>
                <a:tab pos="717550" algn="l"/>
              </a:tabLst>
            </a:pPr>
            <a:r>
              <a:rPr lang="de-DE" sz="900" b="1" dirty="0">
                <a:solidFill>
                  <a:schemeClr val="accent1">
                    <a:lumMod val="75000"/>
                  </a:schemeClr>
                </a:solidFill>
              </a:rPr>
              <a:t>fibular	</a:t>
            </a:r>
            <a:r>
              <a:rPr lang="de-DE" sz="900" dirty="0">
                <a:solidFill>
                  <a:schemeClr val="accent1">
                    <a:lumMod val="75000"/>
                  </a:schemeClr>
                </a:solidFill>
              </a:rPr>
              <a:t>= zum Wadenbein (Fibula) hin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fokal 	</a:t>
            </a:r>
            <a:r>
              <a:rPr lang="de-DE" sz="900" dirty="0">
                <a:solidFill>
                  <a:schemeClr val="accent1">
                    <a:lumMod val="75000"/>
                  </a:schemeClr>
                </a:solidFill>
              </a:rPr>
              <a:t>= oder auch englisch </a:t>
            </a:r>
            <a:r>
              <a:rPr lang="de-DE" sz="900" dirty="0" err="1">
                <a:solidFill>
                  <a:schemeClr val="accent1">
                    <a:lumMod val="75000"/>
                  </a:schemeClr>
                </a:solidFill>
              </a:rPr>
              <a:t>focal</a:t>
            </a:r>
            <a:r>
              <a:rPr lang="de-DE" sz="900" dirty="0">
                <a:solidFill>
                  <a:schemeClr val="accent1">
                    <a:lumMod val="75000"/>
                  </a:schemeClr>
                </a:solidFill>
              </a:rPr>
              <a:t> (abgekürzt "</a:t>
            </a:r>
            <a:r>
              <a:rPr lang="de-DE" sz="900" dirty="0" err="1">
                <a:solidFill>
                  <a:schemeClr val="accent1">
                    <a:lumMod val="75000"/>
                  </a:schemeClr>
                </a:solidFill>
              </a:rPr>
              <a:t>foc</a:t>
            </a:r>
            <a:r>
              <a:rPr lang="de-DE" sz="900" dirty="0">
                <a:solidFill>
                  <a:schemeClr val="accent1">
                    <a:lumMod val="75000"/>
                  </a:schemeClr>
                </a:solidFill>
              </a:rPr>
              <a:t>") - vom Krankheitsherd ausgehend </a:t>
            </a:r>
          </a:p>
          <a:p>
            <a:pPr>
              <a:tabLst>
                <a:tab pos="717550" algn="l"/>
              </a:tabLst>
            </a:pPr>
            <a:r>
              <a:rPr lang="de-DE" sz="900" dirty="0">
                <a:solidFill>
                  <a:schemeClr val="accent1">
                    <a:lumMod val="75000"/>
                  </a:schemeClr>
                </a:solidFill>
              </a:rPr>
              <a:t>	    bzw. den Krankheitsherd betreffend bzw. zum Krankheitsherd gehörend. </a:t>
            </a:r>
          </a:p>
          <a:p>
            <a:pPr>
              <a:tabLst>
                <a:tab pos="717550" algn="l"/>
              </a:tabLst>
            </a:pPr>
            <a:r>
              <a:rPr lang="de-DE" sz="900" dirty="0">
                <a:solidFill>
                  <a:schemeClr val="accent1">
                    <a:lumMod val="75000"/>
                  </a:schemeClr>
                </a:solidFill>
              </a:rPr>
              <a:t>	    Beispiel: fokale​Therapie.    </a:t>
            </a: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fokus</a:t>
            </a:r>
            <a:r>
              <a:rPr lang="de-DE" sz="900" b="1" dirty="0">
                <a:solidFill>
                  <a:schemeClr val="accent1">
                    <a:lumMod val="75000"/>
                  </a:schemeClr>
                </a:solidFill>
              </a:rPr>
              <a:t> 	</a:t>
            </a:r>
            <a:r>
              <a:rPr lang="de-DE" sz="900" dirty="0">
                <a:solidFill>
                  <a:schemeClr val="accent1">
                    <a:lumMod val="75000"/>
                  </a:schemeClr>
                </a:solidFill>
              </a:rPr>
              <a:t>= Krankheitsherd oder auch Infektionsherd.  </a:t>
            </a:r>
          </a:p>
          <a:p>
            <a:pPr>
              <a:tabLst>
                <a:tab pos="717550" algn="l"/>
              </a:tabLst>
            </a:pPr>
            <a:r>
              <a:rPr lang="de-DE" sz="900" dirty="0">
                <a:solidFill>
                  <a:schemeClr val="accent1">
                    <a:lumMod val="75000"/>
                  </a:schemeClr>
                </a:solidFill>
              </a:rPr>
              <a:t>	   (von </a:t>
            </a:r>
            <a:r>
              <a:rPr lang="de-DE" sz="900" dirty="0" err="1">
                <a:solidFill>
                  <a:schemeClr val="accent1">
                    <a:lumMod val="75000"/>
                  </a:schemeClr>
                </a:solidFill>
              </a:rPr>
              <a:t>lateinisch"focus</a:t>
            </a:r>
            <a:r>
              <a:rPr lang="de-DE" sz="900" dirty="0">
                <a:solidFill>
                  <a:schemeClr val="accent1">
                    <a:lumMod val="75000"/>
                  </a:schemeClr>
                </a:solidFill>
              </a:rPr>
              <a:t>" = Brennpunkt | englisch "</a:t>
            </a:r>
            <a:r>
              <a:rPr lang="de-DE" sz="900" dirty="0" err="1">
                <a:solidFill>
                  <a:schemeClr val="accent1">
                    <a:lumMod val="75000"/>
                  </a:schemeClr>
                </a:solidFill>
              </a:rPr>
              <a:t>focus</a:t>
            </a:r>
            <a:r>
              <a:rPr lang="de-DE" sz="900" dirty="0">
                <a:solidFill>
                  <a:schemeClr val="accent1">
                    <a:lumMod val="75000"/>
                  </a:schemeClr>
                </a:solidFill>
              </a:rPr>
              <a:t>")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generalisiert 	</a:t>
            </a:r>
            <a:r>
              <a:rPr lang="de-DE" sz="900" dirty="0">
                <a:solidFill>
                  <a:schemeClr val="accent1">
                    <a:lumMod val="75000"/>
                  </a:schemeClr>
                </a:solidFill>
              </a:rPr>
              <a:t>=  den ganzen Körper betreffend bzw. über den ganzen Körper ausgebreitet.</a:t>
            </a:r>
          </a:p>
          <a:p>
            <a:pPr>
              <a:tabLst>
                <a:tab pos="717550" algn="l"/>
              </a:tabLst>
            </a:pPr>
            <a:r>
              <a:rPr lang="de-DE" sz="900" dirty="0">
                <a:solidFill>
                  <a:schemeClr val="accent1">
                    <a:lumMod val="75000"/>
                  </a:schemeClr>
                </a:solidFill>
              </a:rPr>
              <a:t>	    Das Gegenteil von generalisiert ist lokal.</a:t>
            </a: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Iliakal</a:t>
            </a:r>
            <a:r>
              <a:rPr lang="de-DE" sz="900" b="1" dirty="0">
                <a:solidFill>
                  <a:schemeClr val="accent1">
                    <a:lumMod val="75000"/>
                  </a:schemeClr>
                </a:solidFill>
              </a:rPr>
              <a:t>	</a:t>
            </a:r>
            <a:r>
              <a:rPr lang="de-DE" sz="900" dirty="0">
                <a:solidFill>
                  <a:schemeClr val="accent1">
                    <a:lumMod val="75000"/>
                  </a:schemeClr>
                </a:solidFill>
              </a:rPr>
              <a:t>= am Darmbein liegend bzw. das Darmbein (Os </a:t>
            </a:r>
            <a:r>
              <a:rPr lang="de-DE" sz="900" dirty="0" err="1">
                <a:solidFill>
                  <a:schemeClr val="accent1">
                    <a:lumMod val="75000"/>
                  </a:schemeClr>
                </a:solidFill>
              </a:rPr>
              <a:t>ilium</a:t>
            </a:r>
            <a:r>
              <a:rPr lang="de-DE" sz="900" dirty="0">
                <a:solidFill>
                  <a:schemeClr val="accent1">
                    <a:lumMod val="75000"/>
                  </a:schemeClr>
                </a:solidFill>
              </a:rPr>
              <a:t>) betreffend</a:t>
            </a:r>
          </a:p>
          <a:p>
            <a:pPr>
              <a:tabLst>
                <a:tab pos="717550" algn="l"/>
              </a:tabLst>
            </a:pPr>
            <a:endParaRPr lang="de-DE" sz="900" b="1" dirty="0">
              <a:solidFill>
                <a:schemeClr val="accent1">
                  <a:lumMod val="75000"/>
                </a:schemeClr>
              </a:solidFill>
            </a:endParaRPr>
          </a:p>
          <a:p>
            <a:pPr>
              <a:tabLst>
                <a:tab pos="717550" algn="l"/>
              </a:tabLst>
            </a:pPr>
            <a:r>
              <a:rPr lang="de-DE" sz="900" b="1" dirty="0" err="1">
                <a:solidFill>
                  <a:schemeClr val="accent1">
                    <a:lumMod val="75000"/>
                  </a:schemeClr>
                </a:solidFill>
              </a:rPr>
              <a:t>intrakorporal</a:t>
            </a:r>
            <a:r>
              <a:rPr lang="de-DE" sz="900" b="1" dirty="0">
                <a:solidFill>
                  <a:schemeClr val="accent1">
                    <a:lumMod val="75000"/>
                  </a:schemeClr>
                </a:solidFill>
              </a:rPr>
              <a:t> 	</a:t>
            </a:r>
            <a:r>
              <a:rPr lang="de-DE" sz="900" dirty="0">
                <a:solidFill>
                  <a:schemeClr val="accent1">
                    <a:lumMod val="75000"/>
                  </a:schemeClr>
                </a:solidFill>
              </a:rPr>
              <a:t>= innerhalb des Körpers (lat. </a:t>
            </a:r>
            <a:r>
              <a:rPr lang="de-DE" sz="900" dirty="0" err="1">
                <a:solidFill>
                  <a:schemeClr val="accent1">
                    <a:lumMod val="75000"/>
                  </a:schemeClr>
                </a:solidFill>
              </a:rPr>
              <a:t>intra</a:t>
            </a:r>
            <a:r>
              <a:rPr lang="de-DE" sz="900" dirty="0">
                <a:solidFill>
                  <a:schemeClr val="accent1">
                    <a:lumMod val="75000"/>
                  </a:schemeClr>
                </a:solidFill>
              </a:rPr>
              <a:t>  = innerhalb; </a:t>
            </a:r>
            <a:r>
              <a:rPr lang="de-DE" sz="900" dirty="0" err="1">
                <a:solidFill>
                  <a:schemeClr val="accent1">
                    <a:lumMod val="75000"/>
                  </a:schemeClr>
                </a:solidFill>
              </a:rPr>
              <a:t>corpus</a:t>
            </a:r>
            <a:r>
              <a:rPr lang="de-DE" sz="900" dirty="0">
                <a:solidFill>
                  <a:schemeClr val="accent1">
                    <a:lumMod val="75000"/>
                  </a:schemeClr>
                </a:solidFill>
              </a:rPr>
              <a:t> = Körper)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intrazerebral 	</a:t>
            </a:r>
            <a:r>
              <a:rPr lang="de-DE" sz="900" dirty="0">
                <a:solidFill>
                  <a:schemeClr val="accent1">
                    <a:lumMod val="75000"/>
                  </a:schemeClr>
                </a:solidFill>
              </a:rPr>
              <a:t>= innerhalb des Gehirns (Cerebrum) gelegen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kaudal  	</a:t>
            </a:r>
            <a:r>
              <a:rPr lang="de-DE" sz="900" dirty="0">
                <a:solidFill>
                  <a:schemeClr val="accent1">
                    <a:lumMod val="75000"/>
                  </a:schemeClr>
                </a:solidFill>
              </a:rPr>
              <a:t>= "</a:t>
            </a:r>
            <a:r>
              <a:rPr lang="de-DE" sz="900" dirty="0" err="1">
                <a:solidFill>
                  <a:schemeClr val="accent1">
                    <a:lumMod val="75000"/>
                  </a:schemeClr>
                </a:solidFill>
              </a:rPr>
              <a:t>schwanzwärts</a:t>
            </a:r>
            <a:r>
              <a:rPr lang="de-DE" sz="900" dirty="0">
                <a:solidFill>
                  <a:schemeClr val="accent1">
                    <a:lumMod val="75000"/>
                  </a:schemeClr>
                </a:solidFill>
              </a:rPr>
              <a:t>", daher zum Steißbein (Os </a:t>
            </a:r>
            <a:r>
              <a:rPr lang="de-DE" sz="900" dirty="0" err="1">
                <a:solidFill>
                  <a:schemeClr val="accent1">
                    <a:lumMod val="75000"/>
                  </a:schemeClr>
                </a:solidFill>
              </a:rPr>
              <a:t>coccygis</a:t>
            </a:r>
            <a:r>
              <a:rPr lang="de-DE" sz="900" dirty="0">
                <a:solidFill>
                  <a:schemeClr val="accent1">
                    <a:lumMod val="75000"/>
                  </a:schemeClr>
                </a:solidFill>
              </a:rPr>
              <a:t>) hin orientiert". </a:t>
            </a:r>
          </a:p>
          <a:p>
            <a:pPr>
              <a:tabLst>
                <a:tab pos="717550" algn="l"/>
              </a:tabLst>
            </a:pPr>
            <a:r>
              <a:rPr lang="de-DE" sz="900" b="1" dirty="0">
                <a:solidFill>
                  <a:schemeClr val="accent1">
                    <a:lumMod val="75000"/>
                  </a:schemeClr>
                </a:solidFill>
              </a:rPr>
              <a:t>oder caudal 	    </a:t>
            </a:r>
            <a:r>
              <a:rPr lang="de-DE" sz="900" dirty="0">
                <a:solidFill>
                  <a:schemeClr val="accent1">
                    <a:lumMod val="75000"/>
                  </a:schemeClr>
                </a:solidFill>
              </a:rPr>
              <a:t>(lat. </a:t>
            </a:r>
            <a:r>
              <a:rPr lang="de-DE" sz="900" dirty="0" err="1">
                <a:solidFill>
                  <a:schemeClr val="accent1">
                    <a:lumMod val="75000"/>
                  </a:schemeClr>
                </a:solidFill>
              </a:rPr>
              <a:t>cauda</a:t>
            </a:r>
            <a:r>
              <a:rPr lang="de-DE" sz="900" dirty="0">
                <a:solidFill>
                  <a:schemeClr val="accent1">
                    <a:lumMod val="75000"/>
                  </a:schemeClr>
                </a:solidFill>
              </a:rPr>
              <a:t> = Schwanz) Das Gegenteil von kaudal ist kranial.     </a:t>
            </a:r>
          </a:p>
          <a:p>
            <a:pPr>
              <a:tabLst>
                <a:tab pos="717550" algn="l"/>
              </a:tabLst>
            </a:pPr>
            <a:endParaRPr lang="de-DE" sz="900" b="1" dirty="0">
              <a:solidFill>
                <a:schemeClr val="accent1">
                  <a:lumMod val="75000"/>
                </a:schemeClr>
              </a:solidFill>
            </a:endParaRPr>
          </a:p>
          <a:p>
            <a:pPr>
              <a:tabLst>
                <a:tab pos="717550" algn="l"/>
              </a:tabLst>
            </a:pPr>
            <a:r>
              <a:rPr lang="de-DE" sz="900" b="1" dirty="0">
                <a:solidFill>
                  <a:schemeClr val="accent1">
                    <a:lumMod val="75000"/>
                  </a:schemeClr>
                </a:solidFill>
              </a:rPr>
              <a:t>kranial	</a:t>
            </a:r>
            <a:r>
              <a:rPr lang="de-DE" sz="900" dirty="0">
                <a:solidFill>
                  <a:schemeClr val="accent1">
                    <a:lumMod val="75000"/>
                  </a:schemeClr>
                </a:solidFill>
              </a:rPr>
              <a:t>= "zum Kopf hin" oder "nach oben hin". (lat. </a:t>
            </a:r>
            <a:r>
              <a:rPr lang="de-DE" sz="900" dirty="0" err="1">
                <a:solidFill>
                  <a:schemeClr val="accent1">
                    <a:lumMod val="75000"/>
                  </a:schemeClr>
                </a:solidFill>
              </a:rPr>
              <a:t>cranium</a:t>
            </a:r>
            <a:r>
              <a:rPr lang="de-DE" sz="900" dirty="0">
                <a:solidFill>
                  <a:schemeClr val="accent1">
                    <a:lumMod val="75000"/>
                  </a:schemeClr>
                </a:solidFill>
              </a:rPr>
              <a:t>  = Schädel) </a:t>
            </a:r>
          </a:p>
          <a:p>
            <a:pPr>
              <a:tabLst>
                <a:tab pos="717550" algn="l"/>
              </a:tabLst>
            </a:pPr>
            <a:r>
              <a:rPr lang="de-DE" sz="900" b="1" dirty="0">
                <a:solidFill>
                  <a:schemeClr val="accent1">
                    <a:lumMod val="75000"/>
                  </a:schemeClr>
                </a:solidFill>
              </a:rPr>
              <a:t>oder cranial 	    </a:t>
            </a:r>
            <a:r>
              <a:rPr lang="de-DE" sz="900" dirty="0">
                <a:solidFill>
                  <a:schemeClr val="accent1">
                    <a:lumMod val="75000"/>
                  </a:schemeClr>
                </a:solidFill>
              </a:rPr>
              <a:t>Das Gegenteil von kranial ist kaudal.     </a:t>
            </a:r>
          </a:p>
          <a:p>
            <a:pPr>
              <a:tabLst>
                <a:tab pos="717550" algn="l"/>
              </a:tabLst>
            </a:pPr>
            <a:endParaRPr lang="de-DE" sz="900" b="1" dirty="0">
              <a:solidFill>
                <a:schemeClr val="accent1">
                  <a:lumMod val="75000"/>
                </a:schemeClr>
              </a:solidFill>
            </a:endParaRPr>
          </a:p>
          <a:p>
            <a:pPr>
              <a:tabLst>
                <a:tab pos="717550" algn="l"/>
              </a:tabLst>
            </a:pPr>
            <a:br>
              <a:rPr lang="de-DE" sz="900" dirty="0"/>
            </a:br>
            <a:endParaRPr lang="de-DE" sz="900" dirty="0">
              <a:solidFill>
                <a:schemeClr val="accent1">
                  <a:lumMod val="75000"/>
                </a:schemeClr>
              </a:solidFill>
            </a:endParaRPr>
          </a:p>
        </p:txBody>
      </p:sp>
      <p:sp>
        <p:nvSpPr>
          <p:cNvPr id="7" name="Textfeld 6">
            <a:extLst>
              <a:ext uri="{FF2B5EF4-FFF2-40B4-BE49-F238E27FC236}">
                <a16:creationId xmlns:a16="http://schemas.microsoft.com/office/drawing/2014/main" id="{6C6B5D4B-A7ED-3AD5-35E6-6CAF4911A2E5}"/>
              </a:ext>
            </a:extLst>
          </p:cNvPr>
          <p:cNvSpPr txBox="1"/>
          <p:nvPr/>
        </p:nvSpPr>
        <p:spPr>
          <a:xfrm>
            <a:off x="461892" y="275525"/>
            <a:ext cx="11149635" cy="369332"/>
          </a:xfrm>
          <a:prstGeom prst="rect">
            <a:avLst/>
          </a:prstGeom>
          <a:solidFill>
            <a:schemeClr val="accent1">
              <a:lumMod val="75000"/>
            </a:schemeClr>
          </a:solidFill>
        </p:spPr>
        <p:txBody>
          <a:bodyPr wrap="square" rtlCol="0">
            <a:spAutoFit/>
          </a:bodyPr>
          <a:lstStyle/>
          <a:p>
            <a:r>
              <a:rPr lang="de-DE" sz="1800" dirty="0">
                <a:solidFill>
                  <a:schemeClr val="bg1"/>
                </a:solidFill>
                <a:latin typeface="Arial Black" panose="020B0A04020102020204" pitchFamily="34" charset="0"/>
              </a:rPr>
              <a:t>Anatomische Lage- und Richtungsbezeichnungen</a:t>
            </a:r>
            <a:endParaRPr lang="de-DE"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69526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5C9E8E1-FB44-0224-E9D0-7517995AFD49}"/>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dirty="0">
                <a:latin typeface="Arial Black" panose="020B0A04020102020204" pitchFamily="34" charset="0"/>
                <a:cs typeface="Arial" panose="020B0604020202020204" pitchFamily="34" charset="0"/>
              </a:rPr>
              <a:t>Personalisierte Krebsmedizin</a:t>
            </a:r>
          </a:p>
          <a:p>
            <a:r>
              <a:rPr lang="de-DE" sz="900" dirty="0">
                <a:latin typeface="Arial" panose="020B0604020202020204" pitchFamily="34" charset="0"/>
                <a:cs typeface="Arial" panose="020B0604020202020204" pitchFamily="34" charset="0"/>
              </a:rPr>
              <a:t>             oder auch Zielgerichtete Therapien (englisch: </a:t>
            </a:r>
            <a:r>
              <a:rPr lang="de-DE" sz="900" dirty="0" err="1">
                <a:latin typeface="Arial" panose="020B0604020202020204" pitchFamily="34" charset="0"/>
                <a:cs typeface="Arial" panose="020B0604020202020204" pitchFamily="34" charset="0"/>
              </a:rPr>
              <a:t>targeted</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therapies</a:t>
            </a:r>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ib´s</a:t>
            </a:r>
            <a:r>
              <a:rPr lang="de-DE" sz="900" dirty="0">
                <a:latin typeface="Arial" panose="020B0604020202020204" pitchFamily="34" charset="0"/>
                <a:cs typeface="Arial" panose="020B0604020202020204" pitchFamily="34" charset="0"/>
              </a:rPr>
              <a:t>)</a:t>
            </a:r>
          </a:p>
        </p:txBody>
      </p:sp>
      <p:sp>
        <p:nvSpPr>
          <p:cNvPr id="3" name="Rechteck 2">
            <a:extLst>
              <a:ext uri="{FF2B5EF4-FFF2-40B4-BE49-F238E27FC236}">
                <a16:creationId xmlns:a16="http://schemas.microsoft.com/office/drawing/2014/main" id="{F6DC3C2E-DECA-17C9-FAF0-C2FD62685C0D}"/>
              </a:ext>
            </a:extLst>
          </p:cNvPr>
          <p:cNvSpPr/>
          <p:nvPr/>
        </p:nvSpPr>
        <p:spPr>
          <a:xfrm>
            <a:off x="344098" y="753285"/>
            <a:ext cx="11520000"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PARP-Inhibitor</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bzw.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Parp-Hemmer</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000" dirty="0">
                <a:solidFill>
                  <a:srgbClr val="FFFFFF"/>
                </a:solidFill>
                <a:effectLst/>
                <a:latin typeface="Arial" panose="020B0604020202020204" pitchFamily="34" charset="0"/>
                <a:ea typeface="Calibri" panose="020F0502020204030204" pitchFamily="34" charset="0"/>
                <a:cs typeface="Arial" panose="020B0604020202020204" pitchFamily="34" charset="0"/>
              </a:rPr>
              <a:t>(…parib) </a:t>
            </a:r>
            <a:endParaRPr lang="de-DE" sz="1000" dirty="0">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53C1E3D7-B1E4-20D0-39E7-7AE5ACC8FA66}"/>
              </a:ext>
            </a:extLst>
          </p:cNvPr>
          <p:cNvSpPr/>
          <p:nvPr/>
        </p:nvSpPr>
        <p:spPr>
          <a:xfrm>
            <a:off x="344098" y="1035431"/>
            <a:ext cx="11520000" cy="88480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   </a:t>
            </a:r>
            <a:r>
              <a:rPr lang="de-DE" sz="1200" b="1" dirty="0">
                <a:solidFill>
                  <a:srgbClr val="C00000"/>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Olaparib</a:t>
            </a:r>
            <a:r>
              <a:rPr lang="de-DE" sz="1200" b="1" dirty="0">
                <a:solidFill>
                  <a:srgbClr val="C00000"/>
                </a:solidFill>
                <a:effectLst/>
                <a:ea typeface="Calibri" panose="020F0502020204030204" pitchFamily="34" charset="0"/>
                <a:cs typeface="Times New Roman" panose="02020603050405020304" pitchFamily="18" charset="0"/>
              </a:rPr>
              <a:t>	Lynparza®	</a:t>
            </a:r>
            <a:r>
              <a:rPr lang="de-DE" sz="1200" dirty="0">
                <a:solidFill>
                  <a:srgbClr val="C00000"/>
                </a:solidFill>
                <a:effectLst/>
                <a:ea typeface="Calibri" panose="020F0502020204030204" pitchFamily="34" charset="0"/>
                <a:cs typeface="Times New Roman" panose="02020603050405020304" pitchFamily="18" charset="0"/>
              </a:rPr>
              <a:t>Indikation: </a:t>
            </a:r>
            <a:r>
              <a:rPr lang="de-DE" sz="1200" dirty="0">
                <a:solidFill>
                  <a:srgbClr val="C00000"/>
                </a:solidFill>
                <a:ea typeface="Calibri" panose="020F0502020204030204" pitchFamily="34" charset="0"/>
                <a:cs typeface="Times New Roman" panose="02020603050405020304" pitchFamily="18" charset="0"/>
              </a:rPr>
              <a:t>	Lynparza wird angewendet als Monotherapie für die Behandlung von erwachsenen Patienten mit</a:t>
            </a:r>
          </a:p>
          <a:p>
            <a:pPr>
              <a:tabLst>
                <a:tab pos="1260475" algn="l"/>
              </a:tabLst>
            </a:pPr>
            <a:r>
              <a:rPr lang="de-DE" sz="1200" dirty="0">
                <a:solidFill>
                  <a:srgbClr val="C00000"/>
                </a:solidFill>
                <a:ea typeface="Calibri" panose="020F0502020204030204" pitchFamily="34" charset="0"/>
                <a:cs typeface="Times New Roman" panose="02020603050405020304" pitchFamily="18" charset="0"/>
              </a:rPr>
              <a:t>				metastasiertem kastrationsresistentem Prostatakarzinom (mCRPC) und </a:t>
            </a:r>
            <a:r>
              <a:rPr lang="de-DE" sz="1200" b="1" dirty="0">
                <a:solidFill>
                  <a:srgbClr val="C00000"/>
                </a:solidFill>
                <a:ea typeface="Calibri" panose="020F0502020204030204" pitchFamily="34" charset="0"/>
                <a:cs typeface="Times New Roman" panose="02020603050405020304" pitchFamily="18" charset="0"/>
              </a:rPr>
              <a:t>BRCA1/2-Mutationen</a:t>
            </a:r>
            <a:r>
              <a:rPr lang="de-DE" sz="1200" dirty="0">
                <a:solidFill>
                  <a:srgbClr val="C00000"/>
                </a:solidFill>
                <a:ea typeface="Calibri" panose="020F0502020204030204" pitchFamily="34" charset="0"/>
                <a:cs typeface="Times New Roman" panose="02020603050405020304" pitchFamily="18" charset="0"/>
              </a:rPr>
              <a:t> (in der Keimbahn</a:t>
            </a:r>
          </a:p>
          <a:p>
            <a:pPr>
              <a:tabLst>
                <a:tab pos="1260475" algn="l"/>
              </a:tabLst>
            </a:pPr>
            <a:r>
              <a:rPr lang="de-DE" sz="1200" dirty="0">
                <a:solidFill>
                  <a:srgbClr val="C00000"/>
                </a:solidFill>
                <a:ea typeface="Calibri" panose="020F0502020204030204" pitchFamily="34" charset="0"/>
                <a:cs typeface="Times New Roman" panose="02020603050405020304" pitchFamily="18" charset="0"/>
              </a:rPr>
              <a:t>				und/oder somatisch), deren Erkrankung nach vorheriger Behandlung, die eine neue hormonelle</a:t>
            </a:r>
          </a:p>
          <a:p>
            <a:pPr>
              <a:tabLst>
                <a:tab pos="1260475" algn="l"/>
              </a:tabLst>
            </a:pPr>
            <a:r>
              <a:rPr lang="de-DE" sz="1200" dirty="0">
                <a:solidFill>
                  <a:srgbClr val="C00000"/>
                </a:solidFill>
                <a:ea typeface="Calibri" panose="020F0502020204030204" pitchFamily="34" charset="0"/>
                <a:cs typeface="Times New Roman" panose="02020603050405020304" pitchFamily="18" charset="0"/>
              </a:rPr>
              <a:t>				Substanz (new hormonal agent) umfasste, progredient ist.</a:t>
            </a:r>
            <a:endParaRPr lang="de-DE" sz="1000" b="1" dirty="0">
              <a:solidFill>
                <a:srgbClr val="C00000"/>
              </a:solidFill>
              <a:ea typeface="Calibri" panose="020F0502020204030204" pitchFamily="34" charset="0"/>
              <a:cs typeface="Times New Roman" panose="02020603050405020304" pitchFamily="18" charset="0"/>
            </a:endParaRPr>
          </a:p>
        </p:txBody>
      </p:sp>
      <p:sp>
        <p:nvSpPr>
          <p:cNvPr id="22" name="Textfeld 21">
            <a:extLst>
              <a:ext uri="{FF2B5EF4-FFF2-40B4-BE49-F238E27FC236}">
                <a16:creationId xmlns:a16="http://schemas.microsoft.com/office/drawing/2014/main" id="{7D99535C-F71A-033A-6D75-A2100E65C236}"/>
              </a:ext>
            </a:extLst>
          </p:cNvPr>
          <p:cNvSpPr txBox="1"/>
          <p:nvPr/>
        </p:nvSpPr>
        <p:spPr>
          <a:xfrm>
            <a:off x="344098" y="2293430"/>
            <a:ext cx="5228027" cy="3693319"/>
          </a:xfrm>
          <a:prstGeom prst="rect">
            <a:avLst/>
          </a:prstGeom>
          <a:noFill/>
        </p:spPr>
        <p:txBody>
          <a:bodyPr wrap="square" rtlCol="0">
            <a:spAutoFit/>
          </a:bodyPr>
          <a:lstStyle/>
          <a:p>
            <a:r>
              <a:rPr lang="de-DE" sz="900" dirty="0">
                <a:solidFill>
                  <a:srgbClr val="C00000"/>
                </a:solidFill>
              </a:rPr>
              <a:t>04.05.2019</a:t>
            </a:r>
          </a:p>
          <a:p>
            <a:r>
              <a:rPr lang="de-DE" sz="900" dirty="0">
                <a:solidFill>
                  <a:srgbClr val="C00000"/>
                </a:solidFill>
              </a:rPr>
              <a:t>Krebsinformationsdienst | Deutsches Krebsforschungszentrum - dkfz</a:t>
            </a:r>
          </a:p>
          <a:p>
            <a:r>
              <a:rPr lang="de-DE" sz="2400" b="1" dirty="0">
                <a:solidFill>
                  <a:srgbClr val="C00000"/>
                </a:solidFill>
                <a:latin typeface="Arial Black" panose="020B0A04020102020204" pitchFamily="34" charset="0"/>
              </a:rPr>
              <a:t>Zielgerichtete Krebstherapie</a:t>
            </a:r>
          </a:p>
          <a:p>
            <a:r>
              <a:rPr lang="de-DE" sz="1600" b="1" dirty="0">
                <a:solidFill>
                  <a:srgbClr val="C00000"/>
                </a:solidFill>
                <a:latin typeface="Arial Black" panose="020B0A04020102020204" pitchFamily="34" charset="0"/>
              </a:rPr>
              <a:t>Das Tumorwachstum punktgenau hemmen</a:t>
            </a:r>
          </a:p>
          <a:p>
            <a:r>
              <a:rPr lang="de-DE" sz="1600" b="1" dirty="0">
                <a:solidFill>
                  <a:srgbClr val="C00000"/>
                </a:solidFill>
                <a:latin typeface="Arial Black" panose="020B0A04020102020204" pitchFamily="34" charset="0"/>
              </a:rPr>
              <a:t>Wie wirkt eine "</a:t>
            </a:r>
            <a:r>
              <a:rPr lang="de-DE" sz="1600" b="1" dirty="0" err="1">
                <a:solidFill>
                  <a:srgbClr val="C00000"/>
                </a:solidFill>
                <a:latin typeface="Arial Black" panose="020B0A04020102020204" pitchFamily="34" charset="0"/>
              </a:rPr>
              <a:t>targeted</a:t>
            </a:r>
            <a:r>
              <a:rPr lang="de-DE" sz="1600" b="1" dirty="0">
                <a:solidFill>
                  <a:srgbClr val="C00000"/>
                </a:solidFill>
                <a:latin typeface="Arial Black" panose="020B0A04020102020204" pitchFamily="34" charset="0"/>
              </a:rPr>
              <a:t> therapy"? </a:t>
            </a:r>
          </a:p>
          <a:p>
            <a:r>
              <a:rPr lang="de-DE" sz="1600" b="1" dirty="0">
                <a:solidFill>
                  <a:srgbClr val="C00000"/>
                </a:solidFill>
                <a:latin typeface="Arial Black" panose="020B0A04020102020204" pitchFamily="34" charset="0"/>
              </a:rPr>
              <a:t>Wem nützt sie?</a:t>
            </a:r>
          </a:p>
          <a:p>
            <a:r>
              <a:rPr lang="de-DE" sz="900" dirty="0">
                <a:solidFill>
                  <a:srgbClr val="C00000"/>
                </a:solidFill>
                <a:hlinkClick r:id="rId4">
                  <a:extLst>
                    <a:ext uri="{A12FA001-AC4F-418D-AE19-62706E023703}">
                      <ahyp:hlinkClr xmlns:ahyp="http://schemas.microsoft.com/office/drawing/2018/hyperlinkcolor" val="tx"/>
                    </a:ext>
                  </a:extLst>
                </a:hlinkClick>
              </a:rPr>
              <a:t>https://www.krebsinformationsdienst.de/behandlung/gezielte-krebstherapie.php</a:t>
            </a:r>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75000"/>
                </a:schemeClr>
              </a:solidFill>
            </a:endParaRPr>
          </a:p>
          <a:p>
            <a:r>
              <a:rPr lang="de-DE" sz="900" dirty="0">
                <a:solidFill>
                  <a:schemeClr val="accent1">
                    <a:lumMod val="75000"/>
                  </a:schemeClr>
                </a:solidFill>
              </a:rPr>
              <a:t>13.10.2022</a:t>
            </a:r>
          </a:p>
          <a:p>
            <a:r>
              <a:rPr lang="de-DE" sz="900" dirty="0">
                <a:solidFill>
                  <a:schemeClr val="accent1">
                    <a:lumMod val="75000"/>
                  </a:schemeClr>
                </a:solidFill>
              </a:rPr>
              <a:t>Biermann Medizin</a:t>
            </a:r>
            <a:br>
              <a:rPr lang="de-DE" sz="900" dirty="0">
                <a:solidFill>
                  <a:schemeClr val="accent1">
                    <a:lumMod val="75000"/>
                  </a:schemeClr>
                </a:solidFill>
              </a:rPr>
            </a:br>
            <a:r>
              <a:rPr lang="de-DE" sz="1600" b="1" dirty="0">
                <a:solidFill>
                  <a:schemeClr val="accent1">
                    <a:lumMod val="75000"/>
                  </a:schemeClr>
                </a:solidFill>
              </a:rPr>
              <a:t>Profil von Keimbahnmutationen der DNA-</a:t>
            </a:r>
            <a:r>
              <a:rPr lang="de-DE" sz="1600" b="1" dirty="0" err="1">
                <a:solidFill>
                  <a:schemeClr val="accent1">
                    <a:lumMod val="75000"/>
                  </a:schemeClr>
                </a:solidFill>
              </a:rPr>
              <a:t>Reparaturgene</a:t>
            </a:r>
            <a:endParaRPr lang="de-DE" sz="1600" b="1" dirty="0">
              <a:solidFill>
                <a:schemeClr val="accent1">
                  <a:lumMod val="75000"/>
                </a:schemeClr>
              </a:solidFill>
            </a:endParaRPr>
          </a:p>
          <a:p>
            <a:r>
              <a:rPr lang="de-DE" sz="1200" b="1" dirty="0">
                <a:solidFill>
                  <a:schemeClr val="accent1">
                    <a:lumMod val="75000"/>
                  </a:schemeClr>
                </a:solidFill>
              </a:rPr>
              <a:t>bei metastasiertem Prostatakrebs</a:t>
            </a:r>
          </a:p>
          <a:p>
            <a:r>
              <a:rPr lang="de-DE" sz="900" dirty="0">
                <a:solidFill>
                  <a:schemeClr val="accent1">
                    <a:lumMod val="75000"/>
                  </a:schemeClr>
                </a:solidFill>
              </a:rPr>
              <a:t>„Bei 46 Patienten der Gesamtkohorte (8,3%) wurden 47 Keimbahnmutationen in 11 </a:t>
            </a:r>
            <a:r>
              <a:rPr lang="de-DE" sz="900" dirty="0" err="1">
                <a:solidFill>
                  <a:schemeClr val="accent1">
                    <a:lumMod val="75000"/>
                  </a:schemeClr>
                </a:solidFill>
              </a:rPr>
              <a:t>DDRg</a:t>
            </a:r>
            <a:r>
              <a:rPr lang="de-DE" sz="900" dirty="0">
                <a:solidFill>
                  <a:schemeClr val="accent1">
                    <a:lumMod val="75000"/>
                  </a:schemeClr>
                </a:solidFill>
              </a:rPr>
              <a:t> identifiziert. </a:t>
            </a:r>
          </a:p>
          <a:p>
            <a:r>
              <a:rPr lang="de-DE" sz="1200" b="1" dirty="0">
                <a:solidFill>
                  <a:schemeClr val="accent1">
                    <a:lumMod val="75000"/>
                  </a:schemeClr>
                </a:solidFill>
              </a:rPr>
              <a:t>BRCA2 (4,1%) und ATM (2,0%)“</a:t>
            </a:r>
            <a:br>
              <a:rPr lang="de-DE" sz="1200"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biermann-medizin.de/profil-von-keimbahnmutationen-der-dna-reparaturgene-bei-metastasiertem-prostatakrebs/</a:t>
            </a:r>
            <a:endParaRPr lang="de-DE" sz="900" dirty="0">
              <a:solidFill>
                <a:schemeClr val="accent1">
                  <a:lumMod val="75000"/>
                </a:schemeClr>
              </a:solidFill>
            </a:endParaRPr>
          </a:p>
          <a:p>
            <a:endParaRPr lang="de-DE" sz="1400" dirty="0">
              <a:solidFill>
                <a:schemeClr val="accent1">
                  <a:lumMod val="75000"/>
                </a:schemeClr>
              </a:solidFill>
            </a:endParaRPr>
          </a:p>
        </p:txBody>
      </p:sp>
      <p:sp>
        <p:nvSpPr>
          <p:cNvPr id="23" name="Textfeld 22">
            <a:extLst>
              <a:ext uri="{FF2B5EF4-FFF2-40B4-BE49-F238E27FC236}">
                <a16:creationId xmlns:a16="http://schemas.microsoft.com/office/drawing/2014/main" id="{3431EC00-6CA7-DD6A-3726-DD4F71D6D9B2}"/>
              </a:ext>
            </a:extLst>
          </p:cNvPr>
          <p:cNvSpPr txBox="1"/>
          <p:nvPr/>
        </p:nvSpPr>
        <p:spPr>
          <a:xfrm>
            <a:off x="5800725" y="2293430"/>
            <a:ext cx="6047177" cy="4355038"/>
          </a:xfrm>
          <a:prstGeom prst="rect">
            <a:avLst/>
          </a:prstGeom>
          <a:noFill/>
        </p:spPr>
        <p:txBody>
          <a:bodyPr wrap="square" rtlCol="0">
            <a:spAutoFit/>
          </a:bodyPr>
          <a:lstStyle/>
          <a:p>
            <a:r>
              <a:rPr lang="de-DE" sz="900" dirty="0">
                <a:solidFill>
                  <a:srgbClr val="C00000"/>
                </a:solidFill>
              </a:rPr>
              <a:t>17.02.2023</a:t>
            </a:r>
          </a:p>
          <a:p>
            <a:r>
              <a:rPr lang="de-DE" sz="900" dirty="0">
                <a:solidFill>
                  <a:srgbClr val="C00000"/>
                </a:solidFill>
              </a:rPr>
              <a:t>SpringerLink</a:t>
            </a:r>
          </a:p>
          <a:p>
            <a:r>
              <a:rPr lang="de-DE" sz="2400" b="1" dirty="0">
                <a:solidFill>
                  <a:srgbClr val="C00000"/>
                </a:solidFill>
                <a:latin typeface="Arial Black" panose="020B0A04020102020204" pitchFamily="34" charset="0"/>
              </a:rPr>
              <a:t>PARP-Inhibition</a:t>
            </a:r>
          </a:p>
          <a:p>
            <a:r>
              <a:rPr lang="de-DE" sz="1200" b="1" dirty="0">
                <a:solidFill>
                  <a:srgbClr val="C00000"/>
                </a:solidFill>
                <a:latin typeface="Arial Black" panose="020B0A04020102020204" pitchFamily="34" charset="0"/>
              </a:rPr>
              <a:t>bei metastasiertem kastrationsresistentem Prostatakarzinom</a:t>
            </a:r>
          </a:p>
          <a:p>
            <a:r>
              <a:rPr lang="de-DE" sz="900" dirty="0">
                <a:solidFill>
                  <a:srgbClr val="C00000"/>
                </a:solidFill>
                <a:hlinkClick r:id="rId6">
                  <a:extLst>
                    <a:ext uri="{A12FA001-AC4F-418D-AE19-62706E023703}">
                      <ahyp:hlinkClr xmlns:ahyp="http://schemas.microsoft.com/office/drawing/2018/hyperlinkcolor" val="tx"/>
                    </a:ext>
                  </a:extLst>
                </a:hlinkClick>
              </a:rPr>
              <a:t>https://link.springer.com/article/10.1007/s15015-023-3052-2</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F29400"/>
                </a:solidFill>
              </a:rPr>
              <a:t>25.09.2020</a:t>
            </a:r>
          </a:p>
          <a:p>
            <a:r>
              <a:rPr lang="de-DE" sz="900" dirty="0">
                <a:solidFill>
                  <a:srgbClr val="F29400"/>
                </a:solidFill>
              </a:rPr>
              <a:t>Deutsches Ärzteblatt</a:t>
            </a:r>
          </a:p>
          <a:p>
            <a:r>
              <a:rPr lang="de-DE" sz="1200" b="1" dirty="0">
                <a:solidFill>
                  <a:srgbClr val="F29400"/>
                </a:solidFill>
              </a:rPr>
              <a:t>Olaparib-Therapie</a:t>
            </a:r>
          </a:p>
          <a:p>
            <a:r>
              <a:rPr lang="de-DE" sz="1600" b="1" dirty="0">
                <a:solidFill>
                  <a:srgbClr val="F29400"/>
                </a:solidFill>
              </a:rPr>
              <a:t>PARP-Inhibitor verlängert Überleben beim späten Prostatakarzinom - die richtige Genveränderung vorausgesetzt</a:t>
            </a:r>
            <a:br>
              <a:rPr lang="de-DE" sz="900" dirty="0">
                <a:solidFill>
                  <a:srgbClr val="F29400"/>
                </a:solidFill>
              </a:rPr>
            </a:br>
            <a:r>
              <a:rPr lang="de-DE" sz="900" dirty="0">
                <a:solidFill>
                  <a:srgbClr val="F29400"/>
                </a:solidFill>
              </a:rPr>
              <a:t>​</a:t>
            </a:r>
            <a:r>
              <a:rPr lang="de-DE" sz="900" dirty="0">
                <a:solidFill>
                  <a:srgbClr val="F29400"/>
                </a:solidFill>
                <a:hlinkClick r:id="rId7">
                  <a:extLst>
                    <a:ext uri="{A12FA001-AC4F-418D-AE19-62706E023703}">
                      <ahyp:hlinkClr xmlns:ahyp="http://schemas.microsoft.com/office/drawing/2018/hyperlinkcolor" val="tx"/>
                    </a:ext>
                  </a:extLst>
                </a:hlinkClick>
              </a:rPr>
              <a:t>https://www.aerzteblatt.de/nachrichten/116715/PARP-Inhibitor-verlaengert-Ueberleben-beim-spaeten-Prostatakarzinom-die-richtige-Genveraenderung-vorausgesetzt</a:t>
            </a:r>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50000"/>
                  </a:schemeClr>
                </a:solidFill>
              </a:rPr>
              <a:t>25.03.2022</a:t>
            </a:r>
          </a:p>
          <a:p>
            <a:r>
              <a:rPr lang="de-DE" sz="900" dirty="0">
                <a:solidFill>
                  <a:schemeClr val="accent1">
                    <a:lumMod val="50000"/>
                  </a:schemeClr>
                </a:solidFill>
              </a:rPr>
              <a:t>Deutsches Ärzteblatt</a:t>
            </a:r>
            <a:br>
              <a:rPr lang="de-DE" sz="900" dirty="0">
                <a:solidFill>
                  <a:schemeClr val="accent1">
                    <a:lumMod val="50000"/>
                  </a:schemeClr>
                </a:solidFill>
              </a:rPr>
            </a:br>
            <a:r>
              <a:rPr lang="de-DE" sz="900" dirty="0">
                <a:solidFill>
                  <a:schemeClr val="accent1">
                    <a:lumMod val="50000"/>
                  </a:schemeClr>
                </a:solidFill>
              </a:rPr>
              <a:t>MEDIZINREPORT: Studien im Fokus | Jg. 119 | Heft 12 | 25. März 2022</a:t>
            </a:r>
            <a:br>
              <a:rPr lang="de-DE" sz="900" dirty="0">
                <a:solidFill>
                  <a:schemeClr val="accent1">
                    <a:lumMod val="50000"/>
                  </a:schemeClr>
                </a:solidFill>
              </a:rPr>
            </a:br>
            <a:r>
              <a:rPr lang="de-DE" sz="1200" b="1" dirty="0">
                <a:solidFill>
                  <a:schemeClr val="accent1">
                    <a:lumMod val="50000"/>
                  </a:schemeClr>
                </a:solidFill>
              </a:rPr>
              <a:t>Metastasiertes Prostatakarzinom mit homologer </a:t>
            </a:r>
            <a:r>
              <a:rPr lang="de-DE" sz="1200" b="1" dirty="0" err="1">
                <a:solidFill>
                  <a:schemeClr val="accent1">
                    <a:lumMod val="50000"/>
                  </a:schemeClr>
                </a:solidFill>
              </a:rPr>
              <a:t>Rekombinationsdefizienz</a:t>
            </a:r>
            <a:r>
              <a:rPr lang="de-DE" sz="1200" b="1" dirty="0">
                <a:solidFill>
                  <a:schemeClr val="accent1">
                    <a:lumMod val="50000"/>
                  </a:schemeClr>
                </a:solidFill>
              </a:rPr>
              <a:t>: </a:t>
            </a:r>
          </a:p>
          <a:p>
            <a:r>
              <a:rPr lang="de-DE" sz="1600" b="1" dirty="0">
                <a:solidFill>
                  <a:schemeClr val="accent1">
                    <a:lumMod val="50000"/>
                  </a:schemeClr>
                </a:solidFill>
              </a:rPr>
              <a:t>Olaparib reduziert Schmerzen, </a:t>
            </a:r>
          </a:p>
          <a:p>
            <a:r>
              <a:rPr lang="de-DE" sz="1600" b="1" dirty="0">
                <a:solidFill>
                  <a:schemeClr val="accent1">
                    <a:lumMod val="50000"/>
                  </a:schemeClr>
                </a:solidFill>
              </a:rPr>
              <a:t>verzögert Opiatmedikation und erhöht Lebensqualität</a:t>
            </a:r>
            <a:br>
              <a:rPr lang="de-DE" sz="900" dirty="0">
                <a:solidFill>
                  <a:schemeClr val="accent1">
                    <a:lumMod val="50000"/>
                  </a:schemeClr>
                </a:solidFill>
              </a:rPr>
            </a:br>
            <a:r>
              <a:rPr lang="de-DE" sz="900" dirty="0">
                <a:solidFill>
                  <a:schemeClr val="accent1">
                    <a:lumMod val="50000"/>
                  </a:schemeClr>
                </a:solidFill>
                <a:hlinkClick r:id="rId8">
                  <a:extLst>
                    <a:ext uri="{A12FA001-AC4F-418D-AE19-62706E023703}">
                      <ahyp:hlinkClr xmlns:ahyp="http://schemas.microsoft.com/office/drawing/2018/hyperlinkcolor" val="tx"/>
                    </a:ext>
                  </a:extLst>
                </a:hlinkClick>
              </a:rPr>
              <a:t>www.aerzteblatt.de/archiv/224227/Metastasiertes-Prostatakarzinom-mit-homologer-Rekombinationsdefizienz-Olaparib-reduziert-Schmerzen-verzoegert-Opiatmedikation-und-erhoeht-Lebensqualitaet</a:t>
            </a:r>
            <a:endParaRPr lang="de-DE" sz="900" dirty="0">
              <a:solidFill>
                <a:schemeClr val="accent1">
                  <a:lumMod val="50000"/>
                </a:schemeClr>
              </a:solidFill>
            </a:endParaRPr>
          </a:p>
          <a:p>
            <a:endParaRPr lang="de-DE" sz="900" dirty="0">
              <a:solidFill>
                <a:schemeClr val="accent1">
                  <a:lumMod val="75000"/>
                </a:schemeClr>
              </a:solidFill>
            </a:endParaRPr>
          </a:p>
        </p:txBody>
      </p:sp>
      <p:sp>
        <p:nvSpPr>
          <p:cNvPr id="24" name="Rechteck 23">
            <a:extLst>
              <a:ext uri="{FF2B5EF4-FFF2-40B4-BE49-F238E27FC236}">
                <a16:creationId xmlns:a16="http://schemas.microsoft.com/office/drawing/2014/main" id="{B49FAECB-AF92-3236-A939-27ED3F43DF1D}"/>
              </a:ext>
            </a:extLst>
          </p:cNvPr>
          <p:cNvSpPr/>
          <p:nvPr/>
        </p:nvSpPr>
        <p:spPr>
          <a:xfrm>
            <a:off x="344098" y="1920240"/>
            <a:ext cx="11520000" cy="282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dirty="0">
                <a:solidFill>
                  <a:srgbClr val="C00000"/>
                </a:solidFill>
                <a:ea typeface="Calibri" panose="020F0502020204030204" pitchFamily="34" charset="0"/>
                <a:cs typeface="Times New Roman" panose="02020603050405020304" pitchFamily="18" charset="0"/>
              </a:rPr>
              <a:t>Patienten mit Progress nach einer Vortherapie, die eine neue hormonelle Substanz (new hormonal agent) umfasste, soll eine Testung auf BRCA 1/2 –Mutationen angeboten werden.</a:t>
            </a:r>
          </a:p>
        </p:txBody>
      </p:sp>
    </p:spTree>
    <p:extLst>
      <p:ext uri="{BB962C8B-B14F-4D97-AF65-F5344CB8AC3E}">
        <p14:creationId xmlns:p14="http://schemas.microsoft.com/office/powerpoint/2010/main" val="22308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8E4C5CE-8BCC-78C1-C409-67FA9CAD78BC}"/>
              </a:ext>
            </a:extLst>
          </p:cNvPr>
          <p:cNvSpPr txBox="1"/>
          <p:nvPr/>
        </p:nvSpPr>
        <p:spPr>
          <a:xfrm>
            <a:off x="6211527" y="812869"/>
            <a:ext cx="5400000" cy="25576232"/>
          </a:xfrm>
          <a:prstGeom prst="rect">
            <a:avLst/>
          </a:prstGeom>
          <a:noFill/>
        </p:spPr>
        <p:txBody>
          <a:bodyPr wrap="square" rtlCol="0">
            <a:spAutoFit/>
          </a:bodyPr>
          <a:lstStyle/>
          <a:p>
            <a:pPr marL="1076325" indent="-1076325"/>
            <a:r>
              <a:rPr lang="de-DE" sz="900" b="1" dirty="0">
                <a:solidFill>
                  <a:schemeClr val="accent1">
                    <a:lumMod val="75000"/>
                  </a:schemeClr>
                </a:solidFill>
              </a:rPr>
              <a:t>Ereignisfreies Überleben</a:t>
            </a:r>
            <a:r>
              <a:rPr lang="de-DE" sz="900" dirty="0">
                <a:solidFill>
                  <a:schemeClr val="accent1">
                    <a:lumMod val="75000"/>
                  </a:schemeClr>
                </a:solidFill>
              </a:rPr>
              <a:t> </a:t>
            </a:r>
            <a:r>
              <a:rPr lang="de-DE" sz="900" dirty="0" err="1">
                <a:solidFill>
                  <a:schemeClr val="accent1">
                    <a:lumMod val="75000"/>
                  </a:schemeClr>
                </a:solidFill>
              </a:rPr>
              <a:t>kruz</a:t>
            </a:r>
            <a:r>
              <a:rPr lang="de-DE" sz="900" dirty="0">
                <a:solidFill>
                  <a:schemeClr val="accent1">
                    <a:lumMod val="75000"/>
                  </a:schemeClr>
                </a:solidFill>
              </a:rPr>
              <a:t> </a:t>
            </a:r>
            <a:r>
              <a:rPr lang="de-DE" sz="900" b="1" dirty="0">
                <a:solidFill>
                  <a:schemeClr val="accent1">
                    <a:lumMod val="75000"/>
                  </a:schemeClr>
                </a:solidFill>
              </a:rPr>
              <a:t>EFS</a:t>
            </a:r>
            <a:r>
              <a:rPr lang="de-DE" sz="900" dirty="0">
                <a:solidFill>
                  <a:schemeClr val="accent1">
                    <a:lumMod val="75000"/>
                  </a:schemeClr>
                </a:solidFill>
              </a:rPr>
              <a:t> (englisch "</a:t>
            </a:r>
            <a:r>
              <a:rPr lang="de-DE" sz="900" b="1" dirty="0">
                <a:solidFill>
                  <a:schemeClr val="accent1">
                    <a:lumMod val="75000"/>
                  </a:schemeClr>
                </a:solidFill>
              </a:rPr>
              <a:t>Event-</a:t>
            </a:r>
            <a:r>
              <a:rPr lang="de-DE" sz="900" b="1" dirty="0" err="1">
                <a:solidFill>
                  <a:schemeClr val="accent1">
                    <a:lumMod val="75000"/>
                  </a:schemeClr>
                </a:solidFill>
              </a:rPr>
              <a:t>free</a:t>
            </a:r>
            <a:r>
              <a:rPr lang="de-DE" sz="900" b="1" dirty="0">
                <a:solidFill>
                  <a:schemeClr val="accent1">
                    <a:lumMod val="75000"/>
                  </a:schemeClr>
                </a:solidFill>
              </a:rPr>
              <a:t> Survival</a:t>
            </a:r>
            <a:r>
              <a:rPr lang="de-DE" sz="900" dirty="0">
                <a:solidFill>
                  <a:schemeClr val="accent1">
                    <a:lumMod val="75000"/>
                  </a:schemeClr>
                </a:solidFill>
              </a:rPr>
              <a:t>") = Die Zeit bis zur Tumorprogression, oder bis zum Auftreten eines Zweittumor, oder eines  Krebs bedingten Todes.     </a:t>
            </a:r>
            <a:br>
              <a:rPr lang="de-DE" sz="900" dirty="0">
                <a:solidFill>
                  <a:schemeClr val="accent1">
                    <a:lumMod val="75000"/>
                  </a:schemeClr>
                </a:solidFill>
              </a:rPr>
            </a:br>
            <a:endParaRPr lang="de-DE" sz="900" b="1" dirty="0">
              <a:solidFill>
                <a:schemeClr val="accent1">
                  <a:lumMod val="75000"/>
                </a:schemeClr>
              </a:solidFill>
            </a:endParaRPr>
          </a:p>
          <a:p>
            <a:pPr marL="1076325" indent="-1076325"/>
            <a:endParaRPr lang="de-DE" sz="900" b="1" dirty="0">
              <a:solidFill>
                <a:schemeClr val="accent1">
                  <a:lumMod val="75000"/>
                </a:schemeClr>
              </a:solidFill>
            </a:endParaRPr>
          </a:p>
          <a:p>
            <a:pPr marL="1076325" indent="-1076325"/>
            <a:r>
              <a:rPr lang="de-DE" sz="900" b="1" dirty="0">
                <a:solidFill>
                  <a:schemeClr val="accent1">
                    <a:lumMod val="75000"/>
                  </a:schemeClr>
                </a:solidFill>
              </a:rPr>
              <a:t>Finalphase</a:t>
            </a:r>
            <a:r>
              <a:rPr lang="de-DE" sz="900" dirty="0">
                <a:solidFill>
                  <a:schemeClr val="accent1">
                    <a:lumMod val="75000"/>
                  </a:schemeClr>
                </a:solidFill>
              </a:rPr>
              <a:t> auch </a:t>
            </a:r>
            <a:r>
              <a:rPr lang="de-DE" sz="900" b="1" dirty="0">
                <a:solidFill>
                  <a:schemeClr val="accent1">
                    <a:lumMod val="75000"/>
                  </a:schemeClr>
                </a:solidFill>
              </a:rPr>
              <a:t>Sterbephase =</a:t>
            </a:r>
            <a:r>
              <a:rPr lang="de-DE" sz="900" dirty="0">
                <a:solidFill>
                  <a:schemeClr val="accent1">
                    <a:lumMod val="75000"/>
                  </a:schemeClr>
                </a:solidFill>
              </a:rPr>
              <a:t> der Schwerkranke liegt unmittelbar im Sterben und ist am äußersten Endpunkt seines Lebens angelangt. Die Lebenserwartung beträgt nur noch einige Stunden bis zu einem Tag.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Fraglicher Befund</a:t>
            </a:r>
            <a:r>
              <a:rPr lang="de-DE" sz="900" dirty="0">
                <a:solidFill>
                  <a:schemeClr val="accent1">
                    <a:lumMod val="75000"/>
                  </a:schemeClr>
                </a:solidFill>
              </a:rPr>
              <a:t> = der Tumorstatus kann nicht eindeutig beurteilt werden.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Gesamtüberleben</a:t>
            </a:r>
            <a:r>
              <a:rPr lang="de-DE" sz="900" dirty="0">
                <a:solidFill>
                  <a:schemeClr val="accent1">
                    <a:lumMod val="75000"/>
                  </a:schemeClr>
                </a:solidFill>
              </a:rPr>
              <a:t>  abgekürzt</a:t>
            </a:r>
            <a:r>
              <a:rPr lang="de-DE" sz="900" b="1" dirty="0">
                <a:solidFill>
                  <a:schemeClr val="accent1">
                    <a:lumMod val="75000"/>
                  </a:schemeClr>
                </a:solidFill>
              </a:rPr>
              <a:t> OS</a:t>
            </a:r>
            <a:r>
              <a:rPr lang="de-DE" sz="900" dirty="0">
                <a:solidFill>
                  <a:schemeClr val="accent1">
                    <a:lumMod val="75000"/>
                  </a:schemeClr>
                </a:solidFill>
              </a:rPr>
              <a:t> (englisch "</a:t>
            </a:r>
            <a:r>
              <a:rPr lang="de-DE" sz="900" b="1" dirty="0">
                <a:solidFill>
                  <a:schemeClr val="accent1">
                    <a:lumMod val="75000"/>
                  </a:schemeClr>
                </a:solidFill>
              </a:rPr>
              <a:t>Overall Survival</a:t>
            </a:r>
            <a:r>
              <a:rPr lang="de-DE" sz="900" dirty="0">
                <a:solidFill>
                  <a:schemeClr val="accent1">
                    <a:lumMod val="75000"/>
                  </a:schemeClr>
                </a:solidFill>
              </a:rPr>
              <a:t>") = Die Zeit bis zum Tod des Patienten gleich welcher Ursache.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Hazard Ratio</a:t>
            </a:r>
            <a:r>
              <a:rPr lang="de-DE" sz="900" dirty="0">
                <a:solidFill>
                  <a:schemeClr val="accent1">
                    <a:lumMod val="75000"/>
                  </a:schemeClr>
                </a:solidFill>
              </a:rPr>
              <a:t> (auch </a:t>
            </a:r>
            <a:r>
              <a:rPr lang="de-DE" sz="900" b="1" dirty="0">
                <a:solidFill>
                  <a:schemeClr val="accent1">
                    <a:lumMod val="75000"/>
                  </a:schemeClr>
                </a:solidFill>
              </a:rPr>
              <a:t>Hazard Rate</a:t>
            </a:r>
            <a:r>
              <a:rPr lang="de-DE" sz="900" dirty="0">
                <a:solidFill>
                  <a:schemeClr val="accent1">
                    <a:lumMod val="75000"/>
                  </a:schemeClr>
                </a:solidFill>
              </a:rPr>
              <a:t>) abgekürzt </a:t>
            </a:r>
            <a:r>
              <a:rPr lang="de-DE" sz="900" b="1" dirty="0">
                <a:solidFill>
                  <a:schemeClr val="accent1">
                    <a:lumMod val="75000"/>
                  </a:schemeClr>
                </a:solidFill>
              </a:rPr>
              <a:t>HR</a:t>
            </a:r>
            <a:r>
              <a:rPr lang="de-DE" sz="900" dirty="0">
                <a:solidFill>
                  <a:schemeClr val="accent1">
                    <a:lumMod val="75000"/>
                  </a:schemeClr>
                </a:solidFill>
              </a:rPr>
              <a:t> = Bezeichnet die </a:t>
            </a:r>
            <a:r>
              <a:rPr lang="de-DE" sz="900" dirty="0" err="1">
                <a:solidFill>
                  <a:schemeClr val="accent1">
                    <a:lumMod val="75000"/>
                  </a:schemeClr>
                </a:solidFill>
              </a:rPr>
              <a:t>Wahrscheinlichkeit,dass</a:t>
            </a:r>
            <a:r>
              <a:rPr lang="de-DE" sz="900" dirty="0">
                <a:solidFill>
                  <a:schemeClr val="accent1">
                    <a:lumMod val="75000"/>
                  </a:schemeClr>
                </a:solidFill>
              </a:rPr>
              <a:t> ein bestimmtes Ereignis innerhalb eines definierten Zeitraumes eintritt. </a:t>
            </a:r>
            <a:br>
              <a:rPr lang="de-DE" sz="900" dirty="0">
                <a:solidFill>
                  <a:schemeClr val="accent1">
                    <a:lumMod val="75000"/>
                  </a:schemeClr>
                </a:solidFill>
              </a:rPr>
            </a:br>
            <a:r>
              <a:rPr lang="de-DE" sz="900" dirty="0">
                <a:solidFill>
                  <a:schemeClr val="accent1">
                    <a:lumMod val="75000"/>
                  </a:schemeClr>
                </a:solidFill>
              </a:rPr>
              <a:t>HR = 1 bedeutet:  es gibt keinen Unterschied zwischen zwei beobachteten bzw. untersuchten Gruppen. </a:t>
            </a:r>
            <a:br>
              <a:rPr lang="de-DE" sz="900" dirty="0">
                <a:solidFill>
                  <a:schemeClr val="accent1">
                    <a:lumMod val="75000"/>
                  </a:schemeClr>
                </a:solidFill>
              </a:rPr>
            </a:br>
            <a:r>
              <a:rPr lang="de-DE" sz="900" dirty="0">
                <a:solidFill>
                  <a:schemeClr val="accent1">
                    <a:lumMod val="75000"/>
                  </a:schemeClr>
                </a:solidFill>
              </a:rPr>
              <a:t>HR &gt; 1 bedeutet:  das Risiko zu Erkranken (oder zu Versterben) ist für die beobachtete bzw. untersuchte Gruppe größer. </a:t>
            </a:r>
            <a:br>
              <a:rPr lang="de-DE" sz="900" dirty="0">
                <a:solidFill>
                  <a:schemeClr val="accent1">
                    <a:lumMod val="75000"/>
                  </a:schemeClr>
                </a:solidFill>
              </a:rPr>
            </a:br>
            <a:r>
              <a:rPr lang="de-DE" sz="900" dirty="0">
                <a:solidFill>
                  <a:schemeClr val="accent1">
                    <a:lumMod val="75000"/>
                  </a:schemeClr>
                </a:solidFill>
              </a:rPr>
              <a:t>HR &lt; 1 bedeutet:  das Risiko zu Erkranken (oder zu Versterben) ist für die beobachtete bzw. untersuchte Gruppe kleiner.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Heilung</a:t>
            </a:r>
            <a:r>
              <a:rPr lang="de-DE" sz="900" dirty="0">
                <a:solidFill>
                  <a:schemeClr val="accent1">
                    <a:lumMod val="75000"/>
                  </a:schemeClr>
                </a:solidFill>
              </a:rPr>
              <a:t> = Das Fehlen von Krankheitssymptomen und das Fehlen aller Anzeichen einer Krebs-Erkrankung über einen längeren Zeitpunkt. Allerdings können immer noch wenige Krebszellen vorhanden sein die einen Rückfall verursachen können.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initio</a:t>
            </a:r>
            <a:r>
              <a:rPr lang="de-DE" sz="900" dirty="0">
                <a:solidFill>
                  <a:schemeClr val="accent1">
                    <a:lumMod val="75000"/>
                  </a:schemeClr>
                </a:solidFill>
              </a:rPr>
              <a:t> = anfänglich, am Anfang. (</a:t>
            </a:r>
            <a:r>
              <a:rPr lang="de-DE" sz="900" b="1" dirty="0">
                <a:solidFill>
                  <a:schemeClr val="accent1">
                    <a:lumMod val="75000"/>
                  </a:schemeClr>
                </a:solidFill>
              </a:rPr>
              <a:t>ab initio</a:t>
            </a:r>
            <a:r>
              <a:rPr lang="de-DE" sz="900" dirty="0">
                <a:solidFill>
                  <a:schemeClr val="accent1">
                    <a:lumMod val="75000"/>
                  </a:schemeClr>
                </a:solidFill>
              </a:rPr>
              <a:t> - von Anfang an)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in </a:t>
            </a:r>
            <a:r>
              <a:rPr lang="de-DE" sz="900" b="1" dirty="0" err="1">
                <a:solidFill>
                  <a:schemeClr val="accent1">
                    <a:lumMod val="75000"/>
                  </a:schemeClr>
                </a:solidFill>
              </a:rPr>
              <a:t>domo</a:t>
            </a:r>
            <a:r>
              <a:rPr lang="de-DE" sz="900" dirty="0">
                <a:solidFill>
                  <a:schemeClr val="accent1">
                    <a:lumMod val="75000"/>
                  </a:schemeClr>
                </a:solidFill>
              </a:rPr>
              <a:t> = im Haus (Beispiel: Die Behandlung erfolgt wieder im gleichen Krankenhaus).     </a:t>
            </a:r>
            <a:br>
              <a:rPr lang="de-DE" sz="900" dirty="0">
                <a:solidFill>
                  <a:schemeClr val="accent1">
                    <a:lumMod val="75000"/>
                  </a:schemeClr>
                </a:solidFill>
              </a:rPr>
            </a:br>
            <a:br>
              <a:rPr lang="de-DE" sz="900" dirty="0">
                <a:solidFill>
                  <a:schemeClr val="accent1">
                    <a:lumMod val="75000"/>
                  </a:schemeClr>
                </a:solidFill>
              </a:rPr>
            </a:br>
            <a:r>
              <a:rPr lang="de-DE" sz="900" dirty="0">
                <a:solidFill>
                  <a:schemeClr val="accent1">
                    <a:lumMod val="75000"/>
                  </a:schemeClr>
                </a:solidFill>
              </a:rPr>
              <a:t>​</a:t>
            </a:r>
            <a:r>
              <a:rPr lang="de-DE" sz="900" b="1" dirty="0">
                <a:solidFill>
                  <a:schemeClr val="accent1">
                    <a:lumMod val="75000"/>
                  </a:schemeClr>
                </a:solidFill>
              </a:rPr>
              <a:t>in </a:t>
            </a:r>
            <a:r>
              <a:rPr lang="de-DE" sz="900" b="1" dirty="0" err="1">
                <a:solidFill>
                  <a:schemeClr val="accent1">
                    <a:lumMod val="75000"/>
                  </a:schemeClr>
                </a:solidFill>
              </a:rPr>
              <a:t>silico</a:t>
            </a:r>
            <a:r>
              <a:rPr lang="de-DE" sz="900" dirty="0">
                <a:solidFill>
                  <a:schemeClr val="accent1">
                    <a:lumMod val="75000"/>
                  </a:schemeClr>
                </a:solidFill>
              </a:rPr>
              <a:t> = Medizinische Abläufe, Reaktionen oder Vorgänge die "</a:t>
            </a:r>
            <a:r>
              <a:rPr lang="de-DE" sz="900" b="1" dirty="0">
                <a:solidFill>
                  <a:schemeClr val="accent1">
                    <a:lumMod val="75000"/>
                  </a:schemeClr>
                </a:solidFill>
              </a:rPr>
              <a:t>in einen Computer</a:t>
            </a:r>
            <a:r>
              <a:rPr lang="de-DE" sz="900" dirty="0">
                <a:solidFill>
                  <a:schemeClr val="accent1">
                    <a:lumMod val="75000"/>
                  </a:schemeClr>
                </a:solidFill>
              </a:rPr>
              <a:t>" mit Algorithmen oder speziellen Programmen simuliert werden (Computersimulation).  (abgeleitet von lateinisch in </a:t>
            </a:r>
            <a:r>
              <a:rPr lang="de-DE" sz="900" dirty="0" err="1">
                <a:solidFill>
                  <a:schemeClr val="accent1">
                    <a:lumMod val="75000"/>
                  </a:schemeClr>
                </a:solidFill>
              </a:rPr>
              <a:t>silicio</a:t>
            </a:r>
            <a:r>
              <a:rPr lang="de-DE" sz="900" dirty="0">
                <a:solidFill>
                  <a:schemeClr val="accent1">
                    <a:lumMod val="75000"/>
                  </a:schemeClr>
                </a:solidFill>
              </a:rPr>
              <a:t> für in Silicium;  da die meisten heutigen Computer-Chips auf der Basis des chemischen Elements Silicium hergestellt sind)</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in situ</a:t>
            </a:r>
            <a:r>
              <a:rPr lang="de-DE" sz="900" dirty="0">
                <a:solidFill>
                  <a:schemeClr val="accent1">
                    <a:lumMod val="75000"/>
                  </a:schemeClr>
                </a:solidFill>
              </a:rPr>
              <a:t> = </a:t>
            </a:r>
            <a:r>
              <a:rPr lang="de-DE" sz="900" b="1" dirty="0">
                <a:solidFill>
                  <a:schemeClr val="accent1">
                    <a:lumMod val="75000"/>
                  </a:schemeClr>
                </a:solidFill>
              </a:rPr>
              <a:t>CIS</a:t>
            </a:r>
            <a:r>
              <a:rPr lang="de-DE" sz="900" dirty="0">
                <a:solidFill>
                  <a:schemeClr val="accent1">
                    <a:lumMod val="75000"/>
                  </a:schemeClr>
                </a:solidFill>
              </a:rPr>
              <a:t> = </a:t>
            </a:r>
            <a:r>
              <a:rPr lang="de-DE" sz="900" b="1" dirty="0">
                <a:solidFill>
                  <a:schemeClr val="accent1">
                    <a:lumMod val="75000"/>
                  </a:schemeClr>
                </a:solidFill>
              </a:rPr>
              <a:t>Carcinoma in situ</a:t>
            </a:r>
            <a:r>
              <a:rPr lang="de-DE" sz="900" dirty="0">
                <a:solidFill>
                  <a:schemeClr val="accent1">
                    <a:lumMod val="75000"/>
                  </a:schemeClr>
                </a:solidFill>
              </a:rPr>
              <a:t> = der Tumor hat sich nur in seinem Ursprungsgewebe ausgebreitet.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in vitro</a:t>
            </a:r>
            <a:r>
              <a:rPr lang="de-DE" sz="900" dirty="0">
                <a:solidFill>
                  <a:schemeClr val="accent1">
                    <a:lumMod val="75000"/>
                  </a:schemeClr>
                </a:solidFill>
              </a:rPr>
              <a:t> = bedeutet "</a:t>
            </a:r>
            <a:r>
              <a:rPr lang="de-DE" sz="900" b="1" dirty="0">
                <a:solidFill>
                  <a:schemeClr val="accent1">
                    <a:lumMod val="75000"/>
                  </a:schemeClr>
                </a:solidFill>
              </a:rPr>
              <a:t>im Reagenzglas</a:t>
            </a:r>
            <a:r>
              <a:rPr lang="de-DE" sz="900" dirty="0">
                <a:solidFill>
                  <a:schemeClr val="accent1">
                    <a:lumMod val="75000"/>
                  </a:schemeClr>
                </a:solidFill>
              </a:rPr>
              <a:t>";  organische Vorgänge, die außerhalb eines lebenden Organismus  stattfinden  (lateinisch: </a:t>
            </a:r>
            <a:r>
              <a:rPr lang="de-DE" sz="900" dirty="0" err="1">
                <a:solidFill>
                  <a:schemeClr val="accent1">
                    <a:lumMod val="75000"/>
                  </a:schemeClr>
                </a:solidFill>
              </a:rPr>
              <a:t>vitrum</a:t>
            </a:r>
            <a:r>
              <a:rPr lang="de-DE" sz="900" dirty="0">
                <a:solidFill>
                  <a:schemeClr val="accent1">
                    <a:lumMod val="75000"/>
                  </a:schemeClr>
                </a:solidFill>
              </a:rPr>
              <a:t> = Glas); </a:t>
            </a:r>
            <a:br>
              <a:rPr lang="de-DE" sz="900" dirty="0">
                <a:solidFill>
                  <a:schemeClr val="accent1">
                    <a:lumMod val="75000"/>
                  </a:schemeClr>
                </a:solidFill>
              </a:rPr>
            </a:br>
            <a:r>
              <a:rPr lang="de-DE" sz="900" dirty="0">
                <a:solidFill>
                  <a:schemeClr val="accent1">
                    <a:lumMod val="75000"/>
                  </a:schemeClr>
                </a:solidFill>
              </a:rPr>
              <a:t>im Gegensatz zu solchen, die im lebenden Organismus (in vivo) stattfinden.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in vivo</a:t>
            </a:r>
            <a:r>
              <a:rPr lang="de-DE" sz="900" dirty="0">
                <a:solidFill>
                  <a:schemeClr val="accent1">
                    <a:lumMod val="75000"/>
                  </a:schemeClr>
                </a:solidFill>
              </a:rPr>
              <a:t> = organische Vorgänge, die "</a:t>
            </a:r>
            <a:r>
              <a:rPr lang="de-DE" sz="900" b="1" dirty="0">
                <a:solidFill>
                  <a:schemeClr val="accent1">
                    <a:lumMod val="75000"/>
                  </a:schemeClr>
                </a:solidFill>
              </a:rPr>
              <a:t>innerhalb eines lebenden Organismus"</a:t>
            </a:r>
            <a:r>
              <a:rPr lang="de-DE" sz="900" dirty="0">
                <a:solidFill>
                  <a:schemeClr val="accent1">
                    <a:lumMod val="75000"/>
                  </a:schemeClr>
                </a:solidFill>
              </a:rPr>
              <a:t> stattfinden (lateinisch für "im Lebendigen");</a:t>
            </a:r>
            <a:br>
              <a:rPr lang="de-DE" sz="900" dirty="0">
                <a:solidFill>
                  <a:schemeClr val="accent1">
                    <a:lumMod val="75000"/>
                  </a:schemeClr>
                </a:solidFill>
              </a:rPr>
            </a:br>
            <a:r>
              <a:rPr lang="de-DE" sz="900" dirty="0">
                <a:solidFill>
                  <a:schemeClr val="accent1">
                    <a:lumMod val="75000"/>
                  </a:schemeClr>
                </a:solidFill>
              </a:rPr>
              <a:t>im Gegensatz zu solchen, die außerhalb eines lebenden Organismus (in vitro) stattfinden.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Klinische Besserung</a:t>
            </a:r>
            <a:r>
              <a:rPr lang="de-DE" sz="900" dirty="0">
                <a:solidFill>
                  <a:schemeClr val="accent1">
                    <a:lumMod val="75000"/>
                  </a:schemeClr>
                </a:solidFill>
              </a:rPr>
              <a:t> = eine subjektive Besserung von Krankheitssymptomen bzw. Tumorsymptomen</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Komplette Remission</a:t>
            </a:r>
            <a:r>
              <a:rPr lang="de-DE" sz="900" dirty="0">
                <a:solidFill>
                  <a:schemeClr val="accent1">
                    <a:lumMod val="75000"/>
                  </a:schemeClr>
                </a:solidFill>
              </a:rPr>
              <a:t> oder auch </a:t>
            </a:r>
            <a:r>
              <a:rPr lang="de-DE" sz="900" b="1" dirty="0">
                <a:solidFill>
                  <a:schemeClr val="accent1">
                    <a:lumMod val="75000"/>
                  </a:schemeClr>
                </a:solidFill>
              </a:rPr>
              <a:t>komplettes Ansprechen</a:t>
            </a:r>
            <a:r>
              <a:rPr lang="de-DE" sz="900" dirty="0">
                <a:solidFill>
                  <a:schemeClr val="accent1">
                    <a:lumMod val="75000"/>
                  </a:schemeClr>
                </a:solidFill>
              </a:rPr>
              <a:t> = das Verschwinden aller klinischen Anzeichen der Krebs Erkrankung.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Krankheitsfreies Überleben</a:t>
            </a:r>
            <a:r>
              <a:rPr lang="de-DE" sz="900" dirty="0">
                <a:solidFill>
                  <a:schemeClr val="accent1">
                    <a:lumMod val="75000"/>
                  </a:schemeClr>
                </a:solidFill>
              </a:rPr>
              <a:t> abgekürzt </a:t>
            </a:r>
            <a:r>
              <a:rPr lang="de-DE" sz="900" b="1" dirty="0">
                <a:solidFill>
                  <a:schemeClr val="accent1">
                    <a:lumMod val="75000"/>
                  </a:schemeClr>
                </a:solidFill>
              </a:rPr>
              <a:t>DFS</a:t>
            </a:r>
            <a:r>
              <a:rPr lang="de-DE" sz="900" dirty="0">
                <a:solidFill>
                  <a:schemeClr val="accent1">
                    <a:lumMod val="75000"/>
                  </a:schemeClr>
                </a:solidFill>
              </a:rPr>
              <a:t> (englisch. "</a:t>
            </a:r>
            <a:r>
              <a:rPr lang="de-DE" sz="900" b="1" dirty="0">
                <a:solidFill>
                  <a:schemeClr val="accent1">
                    <a:lumMod val="75000"/>
                  </a:schemeClr>
                </a:solidFill>
              </a:rPr>
              <a:t>Disease-</a:t>
            </a:r>
            <a:r>
              <a:rPr lang="de-DE" sz="900" b="1" dirty="0" err="1">
                <a:solidFill>
                  <a:schemeClr val="accent1">
                    <a:lumMod val="75000"/>
                  </a:schemeClr>
                </a:solidFill>
              </a:rPr>
              <a:t>free</a:t>
            </a:r>
            <a:r>
              <a:rPr lang="de-DE" sz="900" b="1" dirty="0">
                <a:solidFill>
                  <a:schemeClr val="accent1">
                    <a:lumMod val="75000"/>
                  </a:schemeClr>
                </a:solidFill>
              </a:rPr>
              <a:t> Survival</a:t>
            </a:r>
            <a:r>
              <a:rPr lang="de-DE" sz="900" dirty="0">
                <a:solidFill>
                  <a:schemeClr val="accent1">
                    <a:lumMod val="75000"/>
                  </a:schemeClr>
                </a:solidFill>
              </a:rPr>
              <a:t>") = Wird auch </a:t>
            </a:r>
            <a:r>
              <a:rPr lang="de-DE" sz="900" b="1" dirty="0">
                <a:solidFill>
                  <a:schemeClr val="accent1">
                    <a:lumMod val="75000"/>
                  </a:schemeClr>
                </a:solidFill>
              </a:rPr>
              <a:t>krankheitsfreies Intervall</a:t>
            </a:r>
            <a:r>
              <a:rPr lang="de-DE" sz="900" dirty="0">
                <a:solidFill>
                  <a:schemeClr val="accent1">
                    <a:lumMod val="75000"/>
                  </a:schemeClr>
                </a:solidFill>
              </a:rPr>
              <a:t> genannt.    Die Zeit zwischen dem Verschwinden der Krebserkrankung bis zum Auftreten eines Rezidiv oder bis zum Tod des Patienten gleich welcher Ursache.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Letalität</a:t>
            </a:r>
            <a:r>
              <a:rPr lang="de-DE" sz="900" dirty="0">
                <a:solidFill>
                  <a:schemeClr val="accent1">
                    <a:lumMod val="75000"/>
                  </a:schemeClr>
                </a:solidFill>
              </a:rPr>
              <a:t> = bezeichnet die </a:t>
            </a:r>
            <a:r>
              <a:rPr lang="de-DE" sz="900" dirty="0" err="1">
                <a:solidFill>
                  <a:schemeClr val="accent1">
                    <a:lumMod val="75000"/>
                  </a:schemeClr>
                </a:solidFill>
              </a:rPr>
              <a:t>Tödlichkeit</a:t>
            </a:r>
            <a:r>
              <a:rPr lang="de-DE" sz="900" dirty="0">
                <a:solidFill>
                  <a:schemeClr val="accent1">
                    <a:lumMod val="75000"/>
                  </a:schemeClr>
                </a:solidFill>
              </a:rPr>
              <a:t> einer Erkrankung oder Vergiftung.    </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malig</a:t>
            </a:r>
            <a:r>
              <a:rPr lang="de-DE" sz="900" dirty="0">
                <a:solidFill>
                  <a:schemeClr val="accent1">
                    <a:lumMod val="75000"/>
                  </a:schemeClr>
                </a:solidFill>
              </a:rPr>
              <a:t> = bösartig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maliger Tumor</a:t>
            </a:r>
            <a:r>
              <a:rPr lang="de-DE" sz="900" dirty="0">
                <a:solidFill>
                  <a:schemeClr val="accent1">
                    <a:lumMod val="75000"/>
                  </a:schemeClr>
                </a:solidFill>
              </a:rPr>
              <a:t> = Krebs bzw. ein Karzinom.     </a:t>
            </a:r>
            <a:br>
              <a:rPr lang="de-DE" sz="900" dirty="0">
                <a:solidFill>
                  <a:schemeClr val="accent1">
                    <a:lumMod val="75000"/>
                  </a:schemeClr>
                </a:solidFill>
              </a:rPr>
            </a:br>
            <a:br>
              <a:rPr lang="de-DE" sz="900" dirty="0">
                <a:solidFill>
                  <a:schemeClr val="accent1">
                    <a:lumMod val="75000"/>
                  </a:schemeClr>
                </a:solidFill>
              </a:rPr>
            </a:br>
            <a:r>
              <a:rPr lang="de-DE" sz="900" b="1" dirty="0" err="1">
                <a:solidFill>
                  <a:schemeClr val="accent1">
                    <a:lumMod val="75000"/>
                  </a:schemeClr>
                </a:solidFill>
              </a:rPr>
              <a:t>Metastasenfreies</a:t>
            </a:r>
            <a:r>
              <a:rPr lang="de-DE" sz="900" b="1" dirty="0">
                <a:solidFill>
                  <a:schemeClr val="accent1">
                    <a:lumMod val="75000"/>
                  </a:schemeClr>
                </a:solidFill>
              </a:rPr>
              <a:t> Überleben</a:t>
            </a:r>
            <a:r>
              <a:rPr lang="de-DE" sz="900" dirty="0">
                <a:solidFill>
                  <a:schemeClr val="accent1">
                    <a:lumMod val="75000"/>
                  </a:schemeClr>
                </a:solidFill>
              </a:rPr>
              <a:t> abgekürzt </a:t>
            </a:r>
            <a:r>
              <a:rPr lang="de-DE" sz="900" b="1" dirty="0">
                <a:solidFill>
                  <a:schemeClr val="accent1">
                    <a:lumMod val="75000"/>
                  </a:schemeClr>
                </a:solidFill>
              </a:rPr>
              <a:t>MFS</a:t>
            </a:r>
            <a:r>
              <a:rPr lang="de-DE" sz="900" dirty="0">
                <a:solidFill>
                  <a:schemeClr val="accent1">
                    <a:lumMod val="75000"/>
                  </a:schemeClr>
                </a:solidFill>
              </a:rPr>
              <a:t> = Der Zeitraum nach einer Krebsdiagnose bzw. nach den Beginn einer Krebstherapie, in dem keine Fernmetastasen auftreten.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Metastase</a:t>
            </a:r>
            <a:r>
              <a:rPr lang="de-DE" sz="900" dirty="0">
                <a:solidFill>
                  <a:schemeClr val="accent1">
                    <a:lumMod val="75000"/>
                  </a:schemeClr>
                </a:solidFill>
              </a:rPr>
              <a:t> (von griechisch </a:t>
            </a:r>
            <a:r>
              <a:rPr lang="de-DE" sz="900" dirty="0" err="1">
                <a:solidFill>
                  <a:schemeClr val="accent1">
                    <a:lumMod val="75000"/>
                  </a:schemeClr>
                </a:solidFill>
              </a:rPr>
              <a:t>metástasi</a:t>
            </a:r>
            <a:r>
              <a:rPr lang="de-DE" sz="900" dirty="0">
                <a:solidFill>
                  <a:schemeClr val="accent1">
                    <a:lumMod val="75000"/>
                  </a:schemeClr>
                </a:solidFill>
              </a:rPr>
              <a:t> = Wanderung) = Vom Ursprungstumor entfernte </a:t>
            </a:r>
            <a:r>
              <a:rPr lang="de-DE" sz="900" dirty="0" err="1">
                <a:solidFill>
                  <a:schemeClr val="accent1">
                    <a:lumMod val="75000"/>
                  </a:schemeClr>
                </a:solidFill>
              </a:rPr>
              <a:t>Tumorabsiedelung</a:t>
            </a:r>
            <a:r>
              <a:rPr lang="de-DE" sz="900" dirty="0">
                <a:solidFill>
                  <a:schemeClr val="accent1">
                    <a:lumMod val="75000"/>
                  </a:schemeClr>
                </a:solidFill>
              </a:rPr>
              <a:t> einer Krebserkrankung. Beim Prostatakrebs bilden sich Metastasen oft zuerst in den Lymphknoten, in den Beckenknochen, der Wirbelsäule und  in den Rippen. Diese </a:t>
            </a:r>
            <a:r>
              <a:rPr lang="de-DE" sz="900" dirty="0" err="1">
                <a:solidFill>
                  <a:schemeClr val="accent1">
                    <a:lumMod val="75000"/>
                  </a:schemeClr>
                </a:solidFill>
              </a:rPr>
              <a:t>Tumorabsiedelungen</a:t>
            </a:r>
            <a:r>
              <a:rPr lang="de-DE" sz="900" dirty="0">
                <a:solidFill>
                  <a:schemeClr val="accent1">
                    <a:lumMod val="75000"/>
                  </a:schemeClr>
                </a:solidFill>
              </a:rPr>
              <a:t>   des Primärtumors  in  eine andere entferntere  Körperregionen  werden auch als </a:t>
            </a:r>
            <a:r>
              <a:rPr lang="de-DE" sz="900" dirty="0" err="1">
                <a:solidFill>
                  <a:schemeClr val="accent1">
                    <a:lumMod val="75000"/>
                  </a:schemeClr>
                </a:solidFill>
              </a:rPr>
              <a:t>Filiae</a:t>
            </a:r>
            <a:r>
              <a:rPr lang="de-DE" sz="900" dirty="0">
                <a:solidFill>
                  <a:schemeClr val="accent1">
                    <a:lumMod val="75000"/>
                  </a:schemeClr>
                </a:solidFill>
              </a:rPr>
              <a:t> bzw. Tochtergeschwülste (lat. </a:t>
            </a:r>
            <a:r>
              <a:rPr lang="de-DE" sz="900" dirty="0" err="1">
                <a:solidFill>
                  <a:schemeClr val="accent1">
                    <a:lumMod val="75000"/>
                  </a:schemeClr>
                </a:solidFill>
              </a:rPr>
              <a:t>filia</a:t>
            </a:r>
            <a:r>
              <a:rPr lang="de-DE" sz="900" dirty="0">
                <a:solidFill>
                  <a:schemeClr val="accent1">
                    <a:lumMod val="75000"/>
                  </a:schemeClr>
                </a:solidFill>
              </a:rPr>
              <a:t> bedeutet „Tochter“) bezeichnet.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Mitose</a:t>
            </a:r>
            <a:r>
              <a:rPr lang="de-DE" sz="900" dirty="0">
                <a:solidFill>
                  <a:schemeClr val="accent1">
                    <a:lumMod val="75000"/>
                  </a:schemeClr>
                </a:solidFill>
              </a:rPr>
              <a:t> = Zellteilung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Morbidität</a:t>
            </a:r>
            <a:r>
              <a:rPr lang="de-DE" sz="900" dirty="0">
                <a:solidFill>
                  <a:schemeClr val="accent1">
                    <a:lumMod val="75000"/>
                  </a:schemeClr>
                </a:solidFill>
              </a:rPr>
              <a:t> = Statistische Häufigkeit einer Erkrankung.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Mortalität</a:t>
            </a:r>
            <a:r>
              <a:rPr lang="de-DE" sz="900" dirty="0">
                <a:solidFill>
                  <a:schemeClr val="accent1">
                    <a:lumMod val="75000"/>
                  </a:schemeClr>
                </a:solidFill>
              </a:rPr>
              <a:t> = Sterblichkeit.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multiple</a:t>
            </a:r>
            <a:r>
              <a:rPr lang="de-DE" sz="900" dirty="0">
                <a:solidFill>
                  <a:schemeClr val="accent1">
                    <a:lumMod val="75000"/>
                  </a:schemeClr>
                </a:solidFill>
              </a:rPr>
              <a:t> = viel, zahlreich (von lat. "</a:t>
            </a:r>
            <a:r>
              <a:rPr lang="de-DE" sz="900" dirty="0" err="1">
                <a:solidFill>
                  <a:schemeClr val="accent1">
                    <a:lumMod val="75000"/>
                  </a:schemeClr>
                </a:solidFill>
              </a:rPr>
              <a:t>multus</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Nadir​</a:t>
            </a:r>
            <a:r>
              <a:rPr lang="de-DE" sz="900" dirty="0">
                <a:solidFill>
                  <a:schemeClr val="accent1">
                    <a:lumMod val="75000"/>
                  </a:schemeClr>
                </a:solidFill>
              </a:rPr>
              <a:t> = Ein Tiefstwert von Messwerten. Z.B. ein PAS-Nadir bedeutet ein PSA Tiefstwert.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Nekrose</a:t>
            </a:r>
            <a:r>
              <a:rPr lang="de-DE" sz="900" dirty="0">
                <a:solidFill>
                  <a:schemeClr val="accent1">
                    <a:lumMod val="75000"/>
                  </a:schemeClr>
                </a:solidFill>
              </a:rPr>
              <a:t> = Der Tod bzw. das krankhafte Absterben von Krebszellen oder Körpergewebe durch schädliche Einflüsse wie Strahlen bzw. Radioaktivität , Gifte oder Nährstoff- und Sauerstoffmangel. Die Nekrose steht im Gegensatz zur einer Apoptose.    </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r>
              <a:rPr lang="de-DE" sz="900" b="1" dirty="0">
                <a:solidFill>
                  <a:schemeClr val="accent1">
                    <a:lumMod val="75000"/>
                  </a:schemeClr>
                </a:solidFill>
              </a:rPr>
              <a:t>No Change</a:t>
            </a:r>
            <a:r>
              <a:rPr lang="de-DE" sz="900" dirty="0">
                <a:solidFill>
                  <a:schemeClr val="accent1">
                    <a:lumMod val="75000"/>
                  </a:schemeClr>
                </a:solidFill>
              </a:rPr>
              <a:t> (N) = Es ist keine Veränderung des Tumorstatus feststellbar.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Objektive Ansprechrate</a:t>
            </a:r>
            <a:r>
              <a:rPr lang="de-DE" sz="900" dirty="0">
                <a:solidFill>
                  <a:schemeClr val="accent1">
                    <a:lumMod val="75000"/>
                  </a:schemeClr>
                </a:solidFill>
              </a:rPr>
              <a:t> abgekürzt </a:t>
            </a:r>
            <a:r>
              <a:rPr lang="de-DE" sz="900" b="1" dirty="0">
                <a:solidFill>
                  <a:schemeClr val="accent1">
                    <a:lumMod val="75000"/>
                  </a:schemeClr>
                </a:solidFill>
              </a:rPr>
              <a:t>ORR</a:t>
            </a:r>
            <a:r>
              <a:rPr lang="de-DE" sz="900" dirty="0">
                <a:solidFill>
                  <a:schemeClr val="accent1">
                    <a:lumMod val="75000"/>
                  </a:schemeClr>
                </a:solidFill>
              </a:rPr>
              <a:t> (englisch: "</a:t>
            </a:r>
            <a:r>
              <a:rPr lang="de-DE" sz="900" b="1" dirty="0" err="1">
                <a:solidFill>
                  <a:schemeClr val="accent1">
                    <a:lumMod val="75000"/>
                  </a:schemeClr>
                </a:solidFill>
              </a:rPr>
              <a:t>Objective</a:t>
            </a:r>
            <a:r>
              <a:rPr lang="de-DE" sz="900" b="1" dirty="0">
                <a:solidFill>
                  <a:schemeClr val="accent1">
                    <a:lumMod val="75000"/>
                  </a:schemeClr>
                </a:solidFill>
              </a:rPr>
              <a:t> Response Rate</a:t>
            </a:r>
            <a:r>
              <a:rPr lang="de-DE" sz="900" dirty="0">
                <a:solidFill>
                  <a:schemeClr val="accent1">
                    <a:lumMod val="75000"/>
                  </a:schemeClr>
                </a:solidFill>
              </a:rPr>
              <a:t>") = Anteil der Patienten mit objektiviertem Ansprechen der Therapie.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OR - Chancenverhältnis</a:t>
            </a:r>
            <a:r>
              <a:rPr lang="de-DE" sz="900" dirty="0">
                <a:solidFill>
                  <a:schemeClr val="accent1">
                    <a:lumMod val="75000"/>
                  </a:schemeClr>
                </a:solidFill>
              </a:rPr>
              <a:t> abgekürzt: </a:t>
            </a:r>
            <a:r>
              <a:rPr lang="de-DE" sz="900" b="1" dirty="0">
                <a:solidFill>
                  <a:schemeClr val="accent1">
                    <a:lumMod val="75000"/>
                  </a:schemeClr>
                </a:solidFill>
              </a:rPr>
              <a:t>OR</a:t>
            </a:r>
            <a:r>
              <a:rPr lang="de-DE" sz="900" dirty="0">
                <a:solidFill>
                  <a:schemeClr val="accent1">
                    <a:lumMod val="75000"/>
                  </a:schemeClr>
                </a:solidFill>
              </a:rPr>
              <a:t> (englisch: "</a:t>
            </a:r>
            <a:r>
              <a:rPr lang="de-DE" sz="900" b="1" dirty="0">
                <a:solidFill>
                  <a:schemeClr val="accent1">
                    <a:lumMod val="75000"/>
                  </a:schemeClr>
                </a:solidFill>
              </a:rPr>
              <a:t>Odds Ratio")</a:t>
            </a:r>
            <a:r>
              <a:rPr lang="de-DE" sz="900" dirty="0">
                <a:solidFill>
                  <a:schemeClr val="accent1">
                    <a:lumMod val="75000"/>
                  </a:schemeClr>
                </a:solidFill>
              </a:rPr>
              <a:t> = Das Chancenverhältnis gibt an, wie hoch die Chance ist, dass ein Merkmal bzw. eine Erkrankung vorliegt. </a:t>
            </a:r>
            <a:br>
              <a:rPr lang="de-DE" sz="900" dirty="0">
                <a:solidFill>
                  <a:schemeClr val="accent1">
                    <a:lumMod val="75000"/>
                  </a:schemeClr>
                </a:solidFill>
              </a:rPr>
            </a:br>
            <a:r>
              <a:rPr lang="de-DE" sz="900" dirty="0">
                <a:solidFill>
                  <a:schemeClr val="accent1">
                    <a:lumMod val="75000"/>
                  </a:schemeClr>
                </a:solidFill>
              </a:rPr>
              <a:t>OR = 1 bedeutet, es besteht kein Unterschied zwischen zwei Gruppen. </a:t>
            </a:r>
            <a:br>
              <a:rPr lang="de-DE" sz="900" dirty="0">
                <a:solidFill>
                  <a:schemeClr val="accent1">
                    <a:lumMod val="75000"/>
                  </a:schemeClr>
                </a:solidFill>
              </a:rPr>
            </a:br>
            <a:r>
              <a:rPr lang="de-DE" sz="900" dirty="0">
                <a:solidFill>
                  <a:schemeClr val="accent1">
                    <a:lumMod val="75000"/>
                  </a:schemeClr>
                </a:solidFill>
              </a:rPr>
              <a:t>OR &gt; 1 bedeutet:  eine beobachtete bzw. untersuchte Gruppe hat eine größere Chance zu erkranken. </a:t>
            </a:r>
            <a:br>
              <a:rPr lang="de-DE" sz="900" dirty="0">
                <a:solidFill>
                  <a:schemeClr val="accent1">
                    <a:lumMod val="75000"/>
                  </a:schemeClr>
                </a:solidFill>
              </a:rPr>
            </a:br>
            <a:r>
              <a:rPr lang="de-DE" sz="900" dirty="0">
                <a:solidFill>
                  <a:schemeClr val="accent1">
                    <a:lumMod val="75000"/>
                  </a:schemeClr>
                </a:solidFill>
              </a:rPr>
              <a:t>OR &lt; 1 bedeutet:  eine beobachtete bzw. untersuchte Gruppe hat eine geringere Chance zu erkranken.    </a:t>
            </a:r>
            <a:br>
              <a:rPr lang="de-DE" sz="900" dirty="0">
                <a:solidFill>
                  <a:schemeClr val="accent1">
                    <a:lumMod val="75000"/>
                  </a:schemeClr>
                </a:solidFill>
              </a:rPr>
            </a:br>
            <a:br>
              <a:rPr lang="de-DE" sz="900" dirty="0">
                <a:solidFill>
                  <a:schemeClr val="accent1">
                    <a:lumMod val="75000"/>
                  </a:schemeClr>
                </a:solidFill>
              </a:rPr>
            </a:br>
            <a:r>
              <a:rPr lang="de-DE" sz="900" b="1" dirty="0" err="1">
                <a:solidFill>
                  <a:schemeClr val="accent1">
                    <a:lumMod val="75000"/>
                  </a:schemeClr>
                </a:solidFill>
              </a:rPr>
              <a:t>Organfiliae</a:t>
            </a:r>
            <a:r>
              <a:rPr lang="de-DE" sz="900" dirty="0">
                <a:solidFill>
                  <a:schemeClr val="accent1">
                    <a:lumMod val="75000"/>
                  </a:schemeClr>
                </a:solidFill>
              </a:rPr>
              <a:t> - Tochtergeschwulst (</a:t>
            </a:r>
            <a:r>
              <a:rPr lang="de-DE" sz="900" dirty="0" err="1">
                <a:solidFill>
                  <a:schemeClr val="accent1">
                    <a:lumMod val="75000"/>
                  </a:schemeClr>
                </a:solidFill>
              </a:rPr>
              <a:t>Filiae</a:t>
            </a:r>
            <a:r>
              <a:rPr lang="de-DE" sz="900" dirty="0">
                <a:solidFill>
                  <a:schemeClr val="accent1">
                    <a:lumMod val="75000"/>
                  </a:schemeClr>
                </a:solidFill>
              </a:rPr>
              <a:t> = Töchter).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Overall </a:t>
            </a:r>
            <a:r>
              <a:rPr lang="de-DE" sz="900" b="1" dirty="0" err="1">
                <a:solidFill>
                  <a:schemeClr val="accent1">
                    <a:lumMod val="75000"/>
                  </a:schemeClr>
                </a:solidFill>
              </a:rPr>
              <a:t>survival</a:t>
            </a:r>
            <a:r>
              <a:rPr lang="de-DE" sz="900" dirty="0">
                <a:solidFill>
                  <a:schemeClr val="accent1">
                    <a:lumMod val="75000"/>
                  </a:schemeClr>
                </a:solidFill>
              </a:rPr>
              <a:t> kurz </a:t>
            </a:r>
            <a:r>
              <a:rPr lang="de-DE" sz="900" b="1" dirty="0">
                <a:solidFill>
                  <a:schemeClr val="accent1">
                    <a:lumMod val="75000"/>
                  </a:schemeClr>
                </a:solidFill>
              </a:rPr>
              <a:t>OS</a:t>
            </a:r>
            <a:r>
              <a:rPr lang="de-DE" sz="900" dirty="0">
                <a:solidFill>
                  <a:schemeClr val="accent1">
                    <a:lumMod val="75000"/>
                  </a:schemeClr>
                </a:solidFill>
              </a:rPr>
              <a:t> = </a:t>
            </a:r>
            <a:r>
              <a:rPr lang="de-DE" sz="900" b="1" dirty="0">
                <a:solidFill>
                  <a:schemeClr val="accent1">
                    <a:lumMod val="75000"/>
                  </a:schemeClr>
                </a:solidFill>
              </a:rPr>
              <a:t>Gesamtüberleben</a:t>
            </a:r>
            <a:r>
              <a:rPr lang="de-DE" sz="900" dirty="0">
                <a:solidFill>
                  <a:schemeClr val="accent1">
                    <a:lumMod val="75000"/>
                  </a:schemeClr>
                </a:solidFill>
              </a:rPr>
              <a:t>  - misst, wie lange Patienten mit einer Erkrankung leben.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p-Wert</a:t>
            </a:r>
            <a:r>
              <a:rPr lang="de-DE" sz="900" dirty="0">
                <a:solidFill>
                  <a:schemeClr val="accent1">
                    <a:lumMod val="75000"/>
                  </a:schemeClr>
                </a:solidFill>
              </a:rPr>
              <a:t> - </a:t>
            </a:r>
            <a:r>
              <a:rPr lang="de-DE" sz="900" b="1" dirty="0">
                <a:solidFill>
                  <a:schemeClr val="accent1">
                    <a:lumMod val="75000"/>
                  </a:schemeClr>
                </a:solidFill>
              </a:rPr>
              <a:t>Irrtumswahrscheinlichkeit</a:t>
            </a:r>
            <a:r>
              <a:rPr lang="de-DE" sz="900" dirty="0">
                <a:solidFill>
                  <a:schemeClr val="accent1">
                    <a:lumMod val="75000"/>
                  </a:schemeClr>
                </a:solidFill>
              </a:rPr>
              <a:t> = die Wahrscheinlichkeit dass sich ein Ergebnis einer statistischen Analyse substantiell vom tatsächlichen Ergebnis der Grundpopulation unterscheidet. </a:t>
            </a:r>
            <a:br>
              <a:rPr lang="de-DE" sz="900" dirty="0">
                <a:solidFill>
                  <a:schemeClr val="accent1">
                    <a:lumMod val="75000"/>
                  </a:schemeClr>
                </a:solidFill>
              </a:rPr>
            </a:br>
            <a:r>
              <a:rPr lang="de-DE" sz="900" dirty="0">
                <a:solidFill>
                  <a:schemeClr val="accent1">
                    <a:lumMod val="75000"/>
                  </a:schemeClr>
                </a:solidFill>
              </a:rPr>
              <a:t>p ≤ 0,05 die Irrtumswahrscheinlichkeit ist kleiner als 5%.(signifikant) </a:t>
            </a:r>
            <a:br>
              <a:rPr lang="de-DE" sz="900" dirty="0">
                <a:solidFill>
                  <a:schemeClr val="accent1">
                    <a:lumMod val="75000"/>
                  </a:schemeClr>
                </a:solidFill>
              </a:rPr>
            </a:br>
            <a:r>
              <a:rPr lang="de-DE" sz="900" dirty="0">
                <a:solidFill>
                  <a:schemeClr val="accent1">
                    <a:lumMod val="75000"/>
                  </a:schemeClr>
                </a:solidFill>
              </a:rPr>
              <a:t>p ≤ 0,01 die Irrtumswahrscheinlichkeit ist kleiner als 1% (sehr signifikant) </a:t>
            </a:r>
            <a:br>
              <a:rPr lang="de-DE" sz="900" dirty="0">
                <a:solidFill>
                  <a:schemeClr val="accent1">
                    <a:lumMod val="75000"/>
                  </a:schemeClr>
                </a:solidFill>
              </a:rPr>
            </a:br>
            <a:r>
              <a:rPr lang="de-DE" sz="900" dirty="0">
                <a:solidFill>
                  <a:schemeClr val="accent1">
                    <a:lumMod val="75000"/>
                  </a:schemeClr>
                </a:solidFill>
              </a:rPr>
              <a:t>p ≤ 0,001 die Irrtumswahrscheinlichkeit ist kleiner als 1‰ (höchst signifikant)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Partielle Remission</a:t>
            </a:r>
            <a:r>
              <a:rPr lang="de-DE" sz="900" dirty="0">
                <a:solidFill>
                  <a:schemeClr val="accent1">
                    <a:lumMod val="75000"/>
                  </a:schemeClr>
                </a:solidFill>
              </a:rPr>
              <a:t> = Eine mindestens 50% Reduktion der Tumormasse.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PCa-</a:t>
            </a:r>
            <a:r>
              <a:rPr lang="de-DE" sz="900" b="1" dirty="0" err="1">
                <a:solidFill>
                  <a:schemeClr val="accent1">
                    <a:lumMod val="75000"/>
                  </a:schemeClr>
                </a:solidFill>
              </a:rPr>
              <a:t>specific</a:t>
            </a:r>
            <a:r>
              <a:rPr lang="de-DE" sz="900" b="1" dirty="0">
                <a:solidFill>
                  <a:schemeClr val="accent1">
                    <a:lumMod val="75000"/>
                  </a:schemeClr>
                </a:solidFill>
              </a:rPr>
              <a:t> </a:t>
            </a:r>
            <a:r>
              <a:rPr lang="de-DE" sz="900" b="1" dirty="0" err="1">
                <a:solidFill>
                  <a:schemeClr val="accent1">
                    <a:lumMod val="75000"/>
                  </a:schemeClr>
                </a:solidFill>
              </a:rPr>
              <a:t>survival</a:t>
            </a:r>
            <a:r>
              <a:rPr lang="de-DE" sz="900" dirty="0">
                <a:solidFill>
                  <a:schemeClr val="accent1">
                    <a:lumMod val="75000"/>
                  </a:schemeClr>
                </a:solidFill>
              </a:rPr>
              <a:t> kurz </a:t>
            </a:r>
            <a:r>
              <a:rPr lang="de-DE" sz="900" b="1" dirty="0">
                <a:solidFill>
                  <a:schemeClr val="accent1">
                    <a:lumMod val="75000"/>
                  </a:schemeClr>
                </a:solidFill>
              </a:rPr>
              <a:t>PCS</a:t>
            </a:r>
            <a:r>
              <a:rPr lang="de-DE" sz="900" dirty="0">
                <a:solidFill>
                  <a:schemeClr val="accent1">
                    <a:lumMod val="75000"/>
                  </a:schemeClr>
                </a:solidFill>
              </a:rPr>
              <a:t>S = </a:t>
            </a:r>
            <a:r>
              <a:rPr lang="de-DE" sz="900" b="1" dirty="0">
                <a:solidFill>
                  <a:schemeClr val="accent1">
                    <a:lumMod val="75000"/>
                  </a:schemeClr>
                </a:solidFill>
              </a:rPr>
              <a:t>prostatakrebsspezifisches Überleben</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Prädilektionsort</a:t>
            </a:r>
            <a:r>
              <a:rPr lang="de-DE" sz="900" dirty="0">
                <a:solidFill>
                  <a:schemeClr val="accent1">
                    <a:lumMod val="75000"/>
                  </a:schemeClr>
                </a:solidFill>
              </a:rPr>
              <a:t> bzw. </a:t>
            </a:r>
            <a:r>
              <a:rPr lang="de-DE" sz="900" b="1" dirty="0">
                <a:solidFill>
                  <a:schemeClr val="accent1">
                    <a:lumMod val="75000"/>
                  </a:schemeClr>
                </a:solidFill>
              </a:rPr>
              <a:t>Prädilektionsstelle </a:t>
            </a:r>
            <a:r>
              <a:rPr lang="de-DE" sz="900" dirty="0">
                <a:solidFill>
                  <a:schemeClr val="accent1">
                    <a:lumMod val="75000"/>
                  </a:schemeClr>
                </a:solidFill>
              </a:rPr>
              <a:t>= Die von einem bestimmten Krankheitsprozess bevorzugte ​(Prädilektion = Vorliebe) Körperregion.  Zum Beispiel sind beim Prostatakrebs die bevorzugten Prädilektionsorte für Knochenmetastasen die Wirbelsäule, das Becken und der Brustkorb.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Progression </a:t>
            </a:r>
            <a:r>
              <a:rPr lang="de-DE" sz="900" dirty="0">
                <a:solidFill>
                  <a:schemeClr val="accent1">
                    <a:lumMod val="75000"/>
                  </a:schemeClr>
                </a:solidFill>
              </a:rPr>
              <a:t>auch </a:t>
            </a:r>
            <a:r>
              <a:rPr lang="de-DE" sz="900" b="1" dirty="0">
                <a:solidFill>
                  <a:schemeClr val="accent1">
                    <a:lumMod val="75000"/>
                  </a:schemeClr>
                </a:solidFill>
              </a:rPr>
              <a:t>Progredienz</a:t>
            </a:r>
            <a:r>
              <a:rPr lang="de-DE" sz="900" dirty="0">
                <a:solidFill>
                  <a:schemeClr val="accent1">
                    <a:lumMod val="75000"/>
                  </a:schemeClr>
                </a:solidFill>
              </a:rPr>
              <a:t> oder </a:t>
            </a:r>
            <a:r>
              <a:rPr lang="de-DE" sz="900" b="1" dirty="0">
                <a:solidFill>
                  <a:schemeClr val="accent1">
                    <a:lumMod val="75000"/>
                  </a:schemeClr>
                </a:solidFill>
              </a:rPr>
              <a:t>Progress </a:t>
            </a:r>
            <a:r>
              <a:rPr lang="de-DE" sz="900" dirty="0">
                <a:solidFill>
                  <a:schemeClr val="accent1">
                    <a:lumMod val="75000"/>
                  </a:schemeClr>
                </a:solidFill>
              </a:rPr>
              <a:t>(P) = Das Fortschreiten einer Erkrankung mit mindestens 25% neuen Tumorwachstum. Von lateinisch "</a:t>
            </a:r>
            <a:r>
              <a:rPr lang="de-DE" sz="900" dirty="0" err="1">
                <a:solidFill>
                  <a:schemeClr val="accent1">
                    <a:lumMod val="75000"/>
                  </a:schemeClr>
                </a:solidFill>
              </a:rPr>
              <a:t>progredi</a:t>
            </a:r>
            <a:r>
              <a:rPr lang="de-DE" sz="900" dirty="0">
                <a:solidFill>
                  <a:schemeClr val="accent1">
                    <a:lumMod val="75000"/>
                  </a:schemeClr>
                </a:solidFill>
              </a:rPr>
              <a:t>" = "vorrücken" oder auch "voranschreiten".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Progressionsfreies Überleben</a:t>
            </a:r>
            <a:r>
              <a:rPr lang="de-DE" sz="900" dirty="0">
                <a:solidFill>
                  <a:schemeClr val="accent1">
                    <a:lumMod val="75000"/>
                  </a:schemeClr>
                </a:solidFill>
              </a:rPr>
              <a:t> abgekürzt</a:t>
            </a:r>
            <a:r>
              <a:rPr lang="de-DE" sz="900" b="1" dirty="0">
                <a:solidFill>
                  <a:schemeClr val="accent1">
                    <a:lumMod val="75000"/>
                  </a:schemeClr>
                </a:solidFill>
              </a:rPr>
              <a:t> PFS</a:t>
            </a:r>
            <a:r>
              <a:rPr lang="de-DE" sz="900" dirty="0">
                <a:solidFill>
                  <a:schemeClr val="accent1">
                    <a:lumMod val="75000"/>
                  </a:schemeClr>
                </a:solidFill>
              </a:rPr>
              <a:t> (englisch: </a:t>
            </a:r>
            <a:r>
              <a:rPr lang="de-DE" sz="900" b="1" dirty="0">
                <a:solidFill>
                  <a:schemeClr val="accent1">
                    <a:lumMod val="75000"/>
                  </a:schemeClr>
                </a:solidFill>
              </a:rPr>
              <a:t>Progression-</a:t>
            </a:r>
            <a:r>
              <a:rPr lang="de-DE" sz="900" b="1" dirty="0" err="1">
                <a:solidFill>
                  <a:schemeClr val="accent1">
                    <a:lumMod val="75000"/>
                  </a:schemeClr>
                </a:solidFill>
              </a:rPr>
              <a:t>free</a:t>
            </a:r>
            <a:r>
              <a:rPr lang="de-DE" sz="900" b="1" dirty="0">
                <a:solidFill>
                  <a:schemeClr val="accent1">
                    <a:lumMod val="75000"/>
                  </a:schemeClr>
                </a:solidFill>
              </a:rPr>
              <a:t> Survival</a:t>
            </a:r>
            <a:r>
              <a:rPr lang="de-DE" sz="900" dirty="0">
                <a:solidFill>
                  <a:schemeClr val="accent1">
                    <a:lumMod val="75000"/>
                  </a:schemeClr>
                </a:solidFill>
              </a:rPr>
              <a:t>") = Die Zeit bis zu Tumorprogression oder Tod jeder Ursache.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Progredient </a:t>
            </a:r>
            <a:r>
              <a:rPr lang="de-DE" sz="900" dirty="0">
                <a:solidFill>
                  <a:schemeClr val="accent1">
                    <a:lumMod val="75000"/>
                  </a:schemeClr>
                </a:solidFill>
              </a:rPr>
              <a:t>= ist gleichbedeutend mit Fortschreitend. Der Krankheitsverlauf zeigt einen fortschreitenden  und zunehmenden schweren Verlauf. Das Gegenteil von progredient ist </a:t>
            </a:r>
            <a:r>
              <a:rPr lang="de-DE" sz="900" b="1" dirty="0" err="1">
                <a:solidFill>
                  <a:schemeClr val="accent1">
                    <a:lumMod val="75000"/>
                  </a:schemeClr>
                </a:solidFill>
              </a:rPr>
              <a:t>regredient</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Radiographisches progressionsfreie Überleben</a:t>
            </a:r>
            <a:r>
              <a:rPr lang="de-DE" sz="900" dirty="0">
                <a:solidFill>
                  <a:schemeClr val="accent1">
                    <a:lumMod val="75000"/>
                  </a:schemeClr>
                </a:solidFill>
              </a:rPr>
              <a:t> abgekürzt </a:t>
            </a:r>
            <a:r>
              <a:rPr lang="de-DE" sz="900" b="1" dirty="0" err="1">
                <a:solidFill>
                  <a:schemeClr val="accent1">
                    <a:lumMod val="75000"/>
                  </a:schemeClr>
                </a:solidFill>
              </a:rPr>
              <a:t>rPFS</a:t>
            </a:r>
            <a:r>
              <a:rPr lang="de-DE" sz="900" dirty="0">
                <a:solidFill>
                  <a:schemeClr val="accent1">
                    <a:lumMod val="75000"/>
                  </a:schemeClr>
                </a:solidFill>
              </a:rPr>
              <a:t> (englisch: "</a:t>
            </a:r>
            <a:r>
              <a:rPr lang="de-DE" sz="900" b="1" dirty="0" err="1">
                <a:solidFill>
                  <a:schemeClr val="accent1">
                    <a:lumMod val="75000"/>
                  </a:schemeClr>
                </a:solidFill>
              </a:rPr>
              <a:t>progression</a:t>
            </a:r>
            <a:r>
              <a:rPr lang="de-DE" sz="900" b="1" dirty="0">
                <a:solidFill>
                  <a:schemeClr val="accent1">
                    <a:lumMod val="75000"/>
                  </a:schemeClr>
                </a:solidFill>
              </a:rPr>
              <a:t> </a:t>
            </a:r>
            <a:r>
              <a:rPr lang="de-DE" sz="900" b="1" dirty="0" err="1">
                <a:solidFill>
                  <a:schemeClr val="accent1">
                    <a:lumMod val="75000"/>
                  </a:schemeClr>
                </a:solidFill>
              </a:rPr>
              <a:t>free</a:t>
            </a:r>
            <a:r>
              <a:rPr lang="de-DE" sz="900" b="1" dirty="0">
                <a:solidFill>
                  <a:schemeClr val="accent1">
                    <a:lumMod val="75000"/>
                  </a:schemeClr>
                </a:solidFill>
              </a:rPr>
              <a:t> </a:t>
            </a:r>
            <a:r>
              <a:rPr lang="de-DE" sz="900" b="1" dirty="0" err="1">
                <a:solidFill>
                  <a:schemeClr val="accent1">
                    <a:lumMod val="75000"/>
                  </a:schemeClr>
                </a:solidFill>
              </a:rPr>
              <a:t>survival</a:t>
            </a:r>
            <a:r>
              <a:rPr lang="de-DE" sz="900" dirty="0">
                <a:solidFill>
                  <a:schemeClr val="accent1">
                    <a:lumMod val="75000"/>
                  </a:schemeClr>
                </a:solidFill>
              </a:rPr>
              <a:t>") = Die Zeitspanne, meist in Monaten oder Jahren gemessen, zwischen den Start einer kontrollierten Studie und dem Beginn des Fortschreiten der Erkrankung (Progression) oder den Tod des Patienten gleich welcher Ursache.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Rezidiv</a:t>
            </a:r>
            <a:r>
              <a:rPr lang="de-DE" sz="900" dirty="0">
                <a:solidFill>
                  <a:schemeClr val="accent1">
                    <a:lumMod val="75000"/>
                  </a:schemeClr>
                </a:solidFill>
              </a:rPr>
              <a:t> = Ein neues Auftreten von Tumorgewebe mit der gleicher Tumor-Morphologie.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Residuen</a:t>
            </a:r>
            <a:r>
              <a:rPr lang="de-DE" sz="900" dirty="0">
                <a:solidFill>
                  <a:schemeClr val="accent1">
                    <a:lumMod val="75000"/>
                  </a:schemeClr>
                </a:solidFill>
              </a:rPr>
              <a:t> = Residualtumor; das Zurückgebliebene; Tumorreste.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Relatives Risiko</a:t>
            </a:r>
            <a:r>
              <a:rPr lang="de-DE" sz="900" dirty="0">
                <a:solidFill>
                  <a:schemeClr val="accent1">
                    <a:lumMod val="75000"/>
                  </a:schemeClr>
                </a:solidFill>
              </a:rPr>
              <a:t> abgekürzt </a:t>
            </a:r>
            <a:r>
              <a:rPr lang="de-DE" sz="900" b="1" dirty="0">
                <a:solidFill>
                  <a:schemeClr val="accent1">
                    <a:lumMod val="75000"/>
                  </a:schemeClr>
                </a:solidFill>
              </a:rPr>
              <a:t>RR</a:t>
            </a:r>
            <a:r>
              <a:rPr lang="de-DE" sz="900" dirty="0">
                <a:solidFill>
                  <a:schemeClr val="accent1">
                    <a:lumMod val="75000"/>
                  </a:schemeClr>
                </a:solidFill>
              </a:rPr>
              <a:t>- </a:t>
            </a:r>
            <a:r>
              <a:rPr lang="de-DE" sz="900" b="1" dirty="0">
                <a:solidFill>
                  <a:schemeClr val="accent1">
                    <a:lumMod val="75000"/>
                  </a:schemeClr>
                </a:solidFill>
              </a:rPr>
              <a:t>Risikoverhältnis  </a:t>
            </a:r>
            <a:br>
              <a:rPr lang="de-DE" sz="900" dirty="0">
                <a:solidFill>
                  <a:schemeClr val="accent1">
                    <a:lumMod val="75000"/>
                  </a:schemeClr>
                </a:solidFill>
              </a:rPr>
            </a:br>
            <a:r>
              <a:rPr lang="de-DE" sz="900" dirty="0">
                <a:solidFill>
                  <a:schemeClr val="accent1">
                    <a:lumMod val="75000"/>
                  </a:schemeClr>
                </a:solidFill>
              </a:rPr>
              <a:t>RR = 1  das Risiko ist in beiden beobachteten bzw. untersuchten Gruppen gleich groß. </a:t>
            </a:r>
            <a:br>
              <a:rPr lang="de-DE" sz="900" dirty="0">
                <a:solidFill>
                  <a:schemeClr val="accent1">
                    <a:lumMod val="75000"/>
                  </a:schemeClr>
                </a:solidFill>
              </a:rPr>
            </a:br>
            <a:r>
              <a:rPr lang="de-DE" sz="900" dirty="0">
                <a:solidFill>
                  <a:schemeClr val="accent1">
                    <a:lumMod val="75000"/>
                  </a:schemeClr>
                </a:solidFill>
              </a:rPr>
              <a:t>RR &gt; 1  das Risiko der exponierten Gruppe ist größer als das Risiko der nichtexponierten Gruppe eine Erkrankung zu bekommen. </a:t>
            </a:r>
            <a:br>
              <a:rPr lang="de-DE" sz="900" dirty="0">
                <a:solidFill>
                  <a:schemeClr val="accent1">
                    <a:lumMod val="75000"/>
                  </a:schemeClr>
                </a:solidFill>
              </a:rPr>
            </a:br>
            <a:r>
              <a:rPr lang="de-DE" sz="900" dirty="0">
                <a:solidFill>
                  <a:schemeClr val="accent1">
                    <a:lumMod val="75000"/>
                  </a:schemeClr>
                </a:solidFill>
              </a:rPr>
              <a:t>RR &lt; 1  das Risiko der exponierten Gruppe ist kleiner als das Risiko der nicht exponierten Gruppe eine Erkrankung zu bekommen.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Signifikant</a:t>
            </a:r>
            <a:r>
              <a:rPr lang="de-DE" sz="900" dirty="0">
                <a:solidFill>
                  <a:schemeClr val="accent1">
                    <a:lumMod val="75000"/>
                  </a:schemeClr>
                </a:solidFill>
              </a:rPr>
              <a:t> = in deutlicher Weise  bzw.  als wesentlich  bzw.  erheblich erkennbar  bzw.  (in der Statistik) zu groß, um noch als zufällig gelten zu können .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Stabile Erkrankung</a:t>
            </a:r>
            <a:r>
              <a:rPr lang="de-DE" sz="900" dirty="0">
                <a:solidFill>
                  <a:schemeClr val="accent1">
                    <a:lumMod val="75000"/>
                  </a:schemeClr>
                </a:solidFill>
              </a:rPr>
              <a:t> (englisch "</a:t>
            </a:r>
            <a:r>
              <a:rPr lang="de-DE" sz="900" dirty="0" err="1">
                <a:solidFill>
                  <a:schemeClr val="accent1">
                    <a:lumMod val="75000"/>
                  </a:schemeClr>
                </a:solidFill>
              </a:rPr>
              <a:t>Stable</a:t>
            </a:r>
            <a:r>
              <a:rPr lang="de-DE" sz="900" dirty="0">
                <a:solidFill>
                  <a:schemeClr val="accent1">
                    <a:lumMod val="75000"/>
                  </a:schemeClr>
                </a:solidFill>
              </a:rPr>
              <a:t> disease") = Ein Krankheitszustand der sich nicht verbessert und nicht verschlechtert.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Teilremission</a:t>
            </a:r>
            <a:r>
              <a:rPr lang="de-DE" sz="900" dirty="0">
                <a:solidFill>
                  <a:schemeClr val="accent1">
                    <a:lumMod val="75000"/>
                  </a:schemeClr>
                </a:solidFill>
              </a:rPr>
              <a:t> (partial </a:t>
            </a:r>
            <a:r>
              <a:rPr lang="de-DE" sz="900" dirty="0" err="1">
                <a:solidFill>
                  <a:schemeClr val="accent1">
                    <a:lumMod val="75000"/>
                  </a:schemeClr>
                </a:solidFill>
              </a:rPr>
              <a:t>remission</a:t>
            </a:r>
            <a:r>
              <a:rPr lang="de-DE" sz="900" dirty="0">
                <a:solidFill>
                  <a:schemeClr val="accent1">
                    <a:lumMod val="75000"/>
                  </a:schemeClr>
                </a:solidFill>
              </a:rPr>
              <a:t>, PR) = Ein Rückgang des Tumors (mindestens 50 % und weniger als 100 %) ohne Nachweis neuer Tumor-Manifestationen, deutliche Besserung von Tumorsymptomen mit einer Mindestdauer von 4 Wochen.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Terminalphase =</a:t>
            </a:r>
            <a:r>
              <a:rPr lang="de-DE" sz="900" dirty="0">
                <a:solidFill>
                  <a:schemeClr val="accent1">
                    <a:lumMod val="75000"/>
                  </a:schemeClr>
                </a:solidFill>
              </a:rPr>
              <a:t> Die Phase eines Schwerkranken, in der er unmittelbar an der Grenze seines Lebens zum Tod lebt. Der Schwerkranke ist die meiste Zeit </a:t>
            </a:r>
            <a:r>
              <a:rPr lang="de-DE" sz="900" dirty="0" err="1">
                <a:solidFill>
                  <a:schemeClr val="accent1">
                    <a:lumMod val="75000"/>
                  </a:schemeClr>
                </a:solidFill>
              </a:rPr>
              <a:t>bettlägrig</a:t>
            </a:r>
            <a:r>
              <a:rPr lang="de-DE" sz="900" dirty="0">
                <a:solidFill>
                  <a:schemeClr val="accent1">
                    <a:lumMod val="75000"/>
                  </a:schemeClr>
                </a:solidFill>
              </a:rPr>
              <a:t>. Die Lebenserwartung beträgt nur noch wenige Tage bis zu einer Woche. An die Terminalphase  schließt sich die Finalphase (Sterbephase) an.     </a:t>
            </a:r>
            <a:br>
              <a:rPr lang="de-DE" sz="900" dirty="0">
                <a:solidFill>
                  <a:schemeClr val="accent1">
                    <a:lumMod val="75000"/>
                  </a:schemeClr>
                </a:solidFill>
              </a:rPr>
            </a:br>
            <a:r>
              <a:rPr lang="de-DE" sz="900" b="1" dirty="0">
                <a:solidFill>
                  <a:schemeClr val="accent1">
                    <a:lumMod val="75000"/>
                  </a:schemeClr>
                </a:solidFill>
              </a:rPr>
              <a:t>Toxizität</a:t>
            </a:r>
            <a:r>
              <a:rPr lang="de-DE" sz="900" dirty="0">
                <a:solidFill>
                  <a:schemeClr val="accent1">
                    <a:lumMod val="75000"/>
                  </a:schemeClr>
                </a:solidFill>
              </a:rPr>
              <a:t> = Giftigkeit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Überlebenszeit</a:t>
            </a:r>
            <a:r>
              <a:rPr lang="de-DE" sz="900" dirty="0">
                <a:solidFill>
                  <a:schemeClr val="accent1">
                    <a:lumMod val="75000"/>
                  </a:schemeClr>
                </a:solidFill>
              </a:rPr>
              <a:t> = Die Zeit ab der Diagnose bis zum Tod.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Vollremission</a:t>
            </a:r>
            <a:r>
              <a:rPr lang="de-DE" sz="900" dirty="0">
                <a:solidFill>
                  <a:schemeClr val="accent1">
                    <a:lumMod val="75000"/>
                  </a:schemeClr>
                </a:solidFill>
              </a:rPr>
              <a:t> (V) (</a:t>
            </a:r>
            <a:r>
              <a:rPr lang="de-DE" sz="900" dirty="0" err="1">
                <a:solidFill>
                  <a:schemeClr val="accent1">
                    <a:lumMod val="75000"/>
                  </a:schemeClr>
                </a:solidFill>
              </a:rPr>
              <a:t>complete</a:t>
            </a:r>
            <a:r>
              <a:rPr lang="de-DE" sz="900" dirty="0">
                <a:solidFill>
                  <a:schemeClr val="accent1">
                    <a:lumMod val="75000"/>
                  </a:schemeClr>
                </a:solidFill>
              </a:rPr>
              <a:t> </a:t>
            </a:r>
            <a:r>
              <a:rPr lang="de-DE" sz="900" dirty="0" err="1">
                <a:solidFill>
                  <a:schemeClr val="accent1">
                    <a:lumMod val="75000"/>
                  </a:schemeClr>
                </a:solidFill>
              </a:rPr>
              <a:t>remission</a:t>
            </a:r>
            <a:r>
              <a:rPr lang="de-DE" sz="900" dirty="0">
                <a:solidFill>
                  <a:schemeClr val="accent1">
                    <a:lumMod val="75000"/>
                  </a:schemeClr>
                </a:solidFill>
              </a:rPr>
              <a:t>, CR) = Vollständige Tumorfreiheit; Mindestdauer 4 Wochen.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Zeit bis zum Therapieversagen</a:t>
            </a:r>
            <a:r>
              <a:rPr lang="de-DE" sz="900" dirty="0">
                <a:solidFill>
                  <a:schemeClr val="accent1">
                    <a:lumMod val="75000"/>
                  </a:schemeClr>
                </a:solidFill>
              </a:rPr>
              <a:t> abgekürzt </a:t>
            </a:r>
            <a:r>
              <a:rPr lang="de-DE" sz="900" b="1" dirty="0">
                <a:solidFill>
                  <a:schemeClr val="accent1">
                    <a:lumMod val="75000"/>
                  </a:schemeClr>
                </a:solidFill>
              </a:rPr>
              <a:t>TTF</a:t>
            </a:r>
            <a:r>
              <a:rPr lang="de-DE" sz="900" dirty="0">
                <a:solidFill>
                  <a:schemeClr val="accent1">
                    <a:lumMod val="75000"/>
                  </a:schemeClr>
                </a:solidFill>
              </a:rPr>
              <a:t> (englisch: "</a:t>
            </a:r>
            <a:r>
              <a:rPr lang="de-DE" sz="900" b="1" dirty="0">
                <a:solidFill>
                  <a:schemeClr val="accent1">
                    <a:lumMod val="75000"/>
                  </a:schemeClr>
                </a:solidFill>
              </a:rPr>
              <a:t>Time </a:t>
            </a:r>
            <a:r>
              <a:rPr lang="de-DE" sz="900" b="1" dirty="0" err="1">
                <a:solidFill>
                  <a:schemeClr val="accent1">
                    <a:lumMod val="75000"/>
                  </a:schemeClr>
                </a:solidFill>
              </a:rPr>
              <a:t>to</a:t>
            </a:r>
            <a:r>
              <a:rPr lang="de-DE" sz="900" b="1" dirty="0">
                <a:solidFill>
                  <a:schemeClr val="accent1">
                    <a:lumMod val="75000"/>
                  </a:schemeClr>
                </a:solidFill>
              </a:rPr>
              <a:t> Treatment </a:t>
            </a:r>
            <a:r>
              <a:rPr lang="de-DE" sz="900" b="1" dirty="0" err="1">
                <a:solidFill>
                  <a:schemeClr val="accent1">
                    <a:lumMod val="75000"/>
                  </a:schemeClr>
                </a:solidFill>
              </a:rPr>
              <a:t>Failure</a:t>
            </a:r>
            <a:r>
              <a:rPr lang="de-DE" sz="900" dirty="0">
                <a:solidFill>
                  <a:schemeClr val="accent1">
                    <a:lumMod val="75000"/>
                  </a:schemeClr>
                </a:solidFill>
              </a:rPr>
              <a:t>") = Zeit bis zum Absetzen einer (Krebs-) Therapie oder Erweiterung einer (krebs-) Therapie gleich aus welchen Grund (Progression, Toxizität o.ä.) bzw. Tod des Patienten gleich welcher Ursache.     </a:t>
            </a:r>
            <a:br>
              <a:rPr lang="de-DE" sz="900" dirty="0">
                <a:solidFill>
                  <a:schemeClr val="accent1">
                    <a:lumMod val="75000"/>
                  </a:schemeClr>
                </a:solidFill>
              </a:rPr>
            </a:br>
            <a:br>
              <a:rPr lang="de-DE" sz="900" dirty="0">
                <a:solidFill>
                  <a:schemeClr val="accent1">
                    <a:lumMod val="75000"/>
                  </a:schemeClr>
                </a:solidFill>
              </a:rPr>
            </a:br>
            <a:r>
              <a:rPr lang="de-DE" sz="900" b="1" dirty="0">
                <a:solidFill>
                  <a:schemeClr val="accent1">
                    <a:lumMod val="75000"/>
                  </a:schemeClr>
                </a:solidFill>
              </a:rPr>
              <a:t>Zeit bis zur Tumorprogression</a:t>
            </a:r>
            <a:r>
              <a:rPr lang="de-DE" sz="900" dirty="0">
                <a:solidFill>
                  <a:schemeClr val="accent1">
                    <a:lumMod val="75000"/>
                  </a:schemeClr>
                </a:solidFill>
              </a:rPr>
              <a:t> abgekürzt </a:t>
            </a:r>
            <a:r>
              <a:rPr lang="de-DE" sz="900" b="1" dirty="0">
                <a:solidFill>
                  <a:schemeClr val="accent1">
                    <a:lumMod val="75000"/>
                  </a:schemeClr>
                </a:solidFill>
              </a:rPr>
              <a:t>TTP</a:t>
            </a:r>
            <a:r>
              <a:rPr lang="de-DE" sz="900" dirty="0">
                <a:solidFill>
                  <a:schemeClr val="accent1">
                    <a:lumMod val="75000"/>
                  </a:schemeClr>
                </a:solidFill>
              </a:rPr>
              <a:t> (englisch "</a:t>
            </a:r>
            <a:r>
              <a:rPr lang="de-DE" sz="900" b="1" dirty="0">
                <a:solidFill>
                  <a:schemeClr val="accent1">
                    <a:lumMod val="75000"/>
                  </a:schemeClr>
                </a:solidFill>
              </a:rPr>
              <a:t>Time </a:t>
            </a:r>
            <a:r>
              <a:rPr lang="de-DE" sz="900" b="1" dirty="0" err="1">
                <a:solidFill>
                  <a:schemeClr val="accent1">
                    <a:lumMod val="75000"/>
                  </a:schemeClr>
                </a:solidFill>
              </a:rPr>
              <a:t>to</a:t>
            </a:r>
            <a:r>
              <a:rPr lang="de-DE" sz="900" b="1" dirty="0">
                <a:solidFill>
                  <a:schemeClr val="accent1">
                    <a:lumMod val="75000"/>
                  </a:schemeClr>
                </a:solidFill>
              </a:rPr>
              <a:t> Progression</a:t>
            </a:r>
            <a:r>
              <a:rPr lang="de-DE" sz="900" dirty="0">
                <a:solidFill>
                  <a:schemeClr val="accent1">
                    <a:lumMod val="75000"/>
                  </a:schemeClr>
                </a:solidFill>
              </a:rPr>
              <a:t>") = Die  Zeit bis zur Tumorprogression unter Ausschluss von Tod ohne Tumorprogression.  </a:t>
            </a:r>
            <a:endParaRPr lang="de-DE" sz="900" b="1" dirty="0">
              <a:solidFill>
                <a:schemeClr val="accent1">
                  <a:lumMod val="75000"/>
                </a:schemeClr>
              </a:solidFill>
            </a:endParaRPr>
          </a:p>
          <a:p>
            <a:pPr marL="1076325" indent="-1076325"/>
            <a:br>
              <a:rPr lang="de-DE" sz="900" dirty="0">
                <a:solidFill>
                  <a:schemeClr val="accent1">
                    <a:lumMod val="75000"/>
                  </a:schemeClr>
                </a:solidFill>
              </a:rPr>
            </a:br>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D52D835B-E5C7-98B7-CEBC-B933360C8AA8}"/>
              </a:ext>
            </a:extLst>
          </p:cNvPr>
          <p:cNvSpPr txBox="1"/>
          <p:nvPr/>
        </p:nvSpPr>
        <p:spPr>
          <a:xfrm>
            <a:off x="461892" y="811664"/>
            <a:ext cx="5400000" cy="6186309"/>
          </a:xfrm>
          <a:prstGeom prst="rect">
            <a:avLst/>
          </a:prstGeom>
          <a:noFill/>
        </p:spPr>
        <p:txBody>
          <a:bodyPr wrap="square" rtlCol="0">
            <a:spAutoFit/>
          </a:bodyPr>
          <a:lstStyle/>
          <a:p>
            <a:pPr marL="990600" indent="-990600">
              <a:tabLst>
                <a:tab pos="717550" algn="l"/>
              </a:tabLst>
            </a:pPr>
            <a:r>
              <a:rPr lang="de-DE" sz="900" b="1" dirty="0" err="1">
                <a:solidFill>
                  <a:schemeClr val="accent1">
                    <a:lumMod val="75000"/>
                  </a:schemeClr>
                </a:solidFill>
              </a:rPr>
              <a:t>Abscopaler</a:t>
            </a:r>
            <a:r>
              <a:rPr lang="de-DE" sz="900" b="1" dirty="0">
                <a:solidFill>
                  <a:schemeClr val="accent1">
                    <a:lumMod val="75000"/>
                  </a:schemeClr>
                </a:solidFill>
              </a:rPr>
              <a:t> Effekt</a:t>
            </a:r>
            <a:r>
              <a:rPr lang="de-DE" sz="900" dirty="0">
                <a:solidFill>
                  <a:schemeClr val="accent1">
                    <a:lumMod val="75000"/>
                  </a:schemeClr>
                </a:solidFill>
              </a:rPr>
              <a:t>	= eine Tumormassereduktion (meistens die Rückbildung von Metastasen) durch eine Bestrahlung anderer Tumoranteile. Der Wirkmechanismus des </a:t>
            </a:r>
            <a:r>
              <a:rPr lang="de-DE" sz="900" dirty="0" err="1">
                <a:solidFill>
                  <a:schemeClr val="accent1">
                    <a:lumMod val="75000"/>
                  </a:schemeClr>
                </a:solidFill>
              </a:rPr>
              <a:t>Abscopalen</a:t>
            </a:r>
            <a:r>
              <a:rPr lang="de-DE" sz="900" dirty="0">
                <a:solidFill>
                  <a:schemeClr val="accent1">
                    <a:lumMod val="75000"/>
                  </a:schemeClr>
                </a:solidFill>
              </a:rPr>
              <a:t> Effektes ist bis heute nicht bekannt.  (lateinisch ab = "nicht", "fern von" | altgriechisch </a:t>
            </a:r>
            <a:r>
              <a:rPr lang="de-DE" sz="900" dirty="0" err="1">
                <a:solidFill>
                  <a:schemeClr val="accent1">
                    <a:lumMod val="75000"/>
                  </a:schemeClr>
                </a:solidFill>
              </a:rPr>
              <a:t>skopós</a:t>
            </a:r>
            <a:r>
              <a:rPr lang="de-DE" sz="900" dirty="0">
                <a:solidFill>
                  <a:schemeClr val="accent1">
                    <a:lumMod val="75000"/>
                  </a:schemeClr>
                </a:solidFill>
              </a:rPr>
              <a:t> = "Ziel" bzw. "Zweck") </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Apoptose</a:t>
            </a:r>
            <a:r>
              <a:rPr lang="de-DE" sz="900" dirty="0">
                <a:solidFill>
                  <a:schemeClr val="accent1">
                    <a:lumMod val="75000"/>
                  </a:schemeClr>
                </a:solidFill>
              </a:rPr>
              <a:t>		= Der kontrollierte Untergang bzw. der genetisch programmierte Zelltod von Krebszellen oder Körpergewebe. Die Apoptose setzt dabei kein Zellplasma frei und verursacht auch keine Entzündungsreaktionen. Die Apoptose steht im Gegensatz zur einer Nekrose.     </a:t>
            </a:r>
          </a:p>
          <a:p>
            <a:pPr marL="990600" indent="-990600">
              <a:tabLst>
                <a:tab pos="717550" algn="l"/>
              </a:tabLst>
            </a:pPr>
            <a:endParaRPr lang="de-DE" sz="900" b="1" dirty="0">
              <a:solidFill>
                <a:schemeClr val="accent1">
                  <a:lumMod val="75000"/>
                </a:schemeClr>
              </a:solidFill>
            </a:endParaRPr>
          </a:p>
          <a:p>
            <a:pPr marL="990600" indent="-990600"/>
            <a:r>
              <a:rPr lang="de-DE" sz="900" b="1" dirty="0">
                <a:solidFill>
                  <a:schemeClr val="accent1">
                    <a:lumMod val="75000"/>
                  </a:schemeClr>
                </a:solidFill>
              </a:rPr>
              <a:t>Benefit(s)</a:t>
            </a:r>
            <a:r>
              <a:rPr lang="de-DE" sz="900" dirty="0">
                <a:solidFill>
                  <a:schemeClr val="accent1">
                    <a:lumMod val="75000"/>
                  </a:schemeClr>
                </a:solidFill>
              </a:rPr>
              <a:t> 	= Vorteil(e) oder auch Nutzen.     </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benigne</a:t>
            </a:r>
            <a:r>
              <a:rPr lang="de-DE" sz="900" dirty="0">
                <a:solidFill>
                  <a:schemeClr val="accent1">
                    <a:lumMod val="75000"/>
                  </a:schemeClr>
                </a:solidFill>
              </a:rPr>
              <a:t> 		= gutartig     </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Biochemisches Rezidiv</a:t>
            </a:r>
            <a:r>
              <a:rPr lang="de-DE" sz="900" dirty="0">
                <a:solidFill>
                  <a:schemeClr val="accent1">
                    <a:lumMod val="75000"/>
                  </a:schemeClr>
                </a:solidFill>
              </a:rPr>
              <a:t> kurz </a:t>
            </a:r>
            <a:r>
              <a:rPr lang="de-DE" sz="900" b="1" dirty="0">
                <a:solidFill>
                  <a:schemeClr val="accent1">
                    <a:lumMod val="75000"/>
                  </a:schemeClr>
                </a:solidFill>
              </a:rPr>
              <a:t>BCR</a:t>
            </a:r>
            <a:r>
              <a:rPr lang="de-DE" sz="900" dirty="0">
                <a:solidFill>
                  <a:schemeClr val="accent1">
                    <a:lumMod val="75000"/>
                  </a:schemeClr>
                </a:solidFill>
              </a:rPr>
              <a:t> = Das Wiederauftreten einer Krebserkrankung, erkennbar an einem biochemischen Zeichen, in Falle des Prostatakarzinoms der Wiederanstieg des PSA-Wertes nach einer kurativer Therapie. </a:t>
            </a:r>
            <a:br>
              <a:rPr lang="de-DE" sz="900" dirty="0">
                <a:solidFill>
                  <a:schemeClr val="accent1">
                    <a:lumMod val="75000"/>
                  </a:schemeClr>
                </a:solidFill>
              </a:rPr>
            </a:br>
            <a:r>
              <a:rPr lang="de-DE" sz="900" dirty="0">
                <a:solidFill>
                  <a:schemeClr val="accent1">
                    <a:lumMod val="75000"/>
                  </a:schemeClr>
                </a:solidFill>
              </a:rPr>
              <a:t>Synonym zu dem Begriff biochemisches Rezidiv werden auch die Bezeichnungen </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biochemisches  Versagen</a:t>
            </a:r>
            <a:r>
              <a:rPr lang="de-DE" sz="900" dirty="0">
                <a:solidFill>
                  <a:schemeClr val="accent1">
                    <a:lumMod val="75000"/>
                  </a:schemeClr>
                </a:solidFill>
              </a:rPr>
              <a:t> kurz</a:t>
            </a:r>
            <a:r>
              <a:rPr lang="de-DE" sz="900" b="1" dirty="0">
                <a:solidFill>
                  <a:schemeClr val="accent1">
                    <a:lumMod val="75000"/>
                  </a:schemeClr>
                </a:solidFill>
              </a:rPr>
              <a:t> BF</a:t>
            </a:r>
            <a:r>
              <a:rPr lang="de-DE" sz="900" dirty="0">
                <a:solidFill>
                  <a:schemeClr val="accent1">
                    <a:lumMod val="75000"/>
                  </a:schemeClr>
                </a:solidFill>
              </a:rPr>
              <a:t>,  </a:t>
            </a:r>
            <a:r>
              <a:rPr lang="de-DE" sz="900" b="1" dirty="0">
                <a:solidFill>
                  <a:schemeClr val="accent1">
                    <a:lumMod val="75000"/>
                  </a:schemeClr>
                </a:solidFill>
              </a:rPr>
              <a:t>PSA-Rezidiv</a:t>
            </a:r>
            <a:r>
              <a:rPr lang="de-DE" sz="900" dirty="0">
                <a:solidFill>
                  <a:schemeClr val="accent1">
                    <a:lumMod val="75000"/>
                  </a:schemeClr>
                </a:solidFill>
              </a:rPr>
              <a:t>, </a:t>
            </a:r>
            <a:r>
              <a:rPr lang="de-DE" sz="900" b="1" dirty="0">
                <a:solidFill>
                  <a:schemeClr val="accent1">
                    <a:lumMod val="75000"/>
                  </a:schemeClr>
                </a:solidFill>
              </a:rPr>
              <a:t>PSA-Relapse</a:t>
            </a:r>
            <a:r>
              <a:rPr lang="de-DE" sz="900" dirty="0">
                <a:solidFill>
                  <a:schemeClr val="accent1">
                    <a:lumMod val="75000"/>
                  </a:schemeClr>
                </a:solidFill>
              </a:rPr>
              <a:t> oder </a:t>
            </a:r>
            <a:r>
              <a:rPr lang="de-DE" sz="900" b="1" dirty="0">
                <a:solidFill>
                  <a:schemeClr val="accent1">
                    <a:lumMod val="75000"/>
                  </a:schemeClr>
                </a:solidFill>
              </a:rPr>
              <a:t>biochemische PSA-Progression</a:t>
            </a:r>
            <a:r>
              <a:rPr lang="de-DE" sz="900" dirty="0">
                <a:solidFill>
                  <a:schemeClr val="accent1">
                    <a:lumMod val="75000"/>
                  </a:schemeClr>
                </a:solidFill>
              </a:rPr>
              <a:t> verwendet.   </a:t>
            </a:r>
            <a:br>
              <a:rPr lang="de-DE" sz="900" dirty="0">
                <a:solidFill>
                  <a:schemeClr val="accent1">
                    <a:lumMod val="75000"/>
                  </a:schemeClr>
                </a:solidFill>
              </a:rPr>
            </a:br>
            <a:endParaRPr lang="de-DE" sz="900"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Biochemisches </a:t>
            </a:r>
            <a:r>
              <a:rPr lang="de-DE" sz="900" b="1" dirty="0" err="1">
                <a:solidFill>
                  <a:schemeClr val="accent1">
                    <a:lumMod val="75000"/>
                  </a:schemeClr>
                </a:solidFill>
              </a:rPr>
              <a:t>rezidivfreies</a:t>
            </a:r>
            <a:r>
              <a:rPr lang="de-DE" sz="900" b="1" dirty="0">
                <a:solidFill>
                  <a:schemeClr val="accent1">
                    <a:lumMod val="75000"/>
                  </a:schemeClr>
                </a:solidFill>
              </a:rPr>
              <a:t> Überleben</a:t>
            </a:r>
            <a:r>
              <a:rPr lang="de-DE" sz="900" dirty="0">
                <a:solidFill>
                  <a:schemeClr val="accent1">
                    <a:lumMod val="75000"/>
                  </a:schemeClr>
                </a:solidFill>
              </a:rPr>
              <a:t> abgekürzt </a:t>
            </a:r>
            <a:r>
              <a:rPr lang="de-DE" sz="900" b="1" dirty="0" err="1">
                <a:solidFill>
                  <a:schemeClr val="accent1">
                    <a:lumMod val="75000"/>
                  </a:schemeClr>
                </a:solidFill>
              </a:rPr>
              <a:t>bRFS</a:t>
            </a:r>
            <a:r>
              <a:rPr lang="de-DE" sz="900" dirty="0">
                <a:solidFill>
                  <a:schemeClr val="accent1">
                    <a:lumMod val="75000"/>
                  </a:schemeClr>
                </a:solidFill>
              </a:rPr>
              <a:t> = Beim Prostatakarzinom die Zeit bis zum Wiederansteigen des PSA-Wertes nach einer kurativer Therapie.    </a:t>
            </a:r>
            <a:br>
              <a:rPr lang="de-DE" sz="900" dirty="0">
                <a:solidFill>
                  <a:schemeClr val="accent1">
                    <a:lumMod val="75000"/>
                  </a:schemeClr>
                </a:solidFill>
              </a:rPr>
            </a:br>
            <a:endParaRPr lang="de-DE" sz="900"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chronisch-progredient</a:t>
            </a:r>
            <a:r>
              <a:rPr lang="de-DE" sz="900" dirty="0">
                <a:solidFill>
                  <a:schemeClr val="accent1">
                    <a:lumMod val="75000"/>
                  </a:schemeClr>
                </a:solidFill>
              </a:rPr>
              <a:t> = eine jahrelang, anhaltende Erkrankung, die im Laufe der Jahre immer schwerer wird und bei der die Ausprägungen der Symptome immer mehr zunimmt.     </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err="1">
                <a:solidFill>
                  <a:schemeClr val="accent1">
                    <a:lumMod val="75000"/>
                  </a:schemeClr>
                </a:solidFill>
              </a:rPr>
              <a:t>Debulking</a:t>
            </a:r>
            <a:r>
              <a:rPr lang="de-DE" sz="900" dirty="0">
                <a:solidFill>
                  <a:schemeClr val="accent1">
                    <a:lumMod val="75000"/>
                  </a:schemeClr>
                </a:solidFill>
              </a:rPr>
              <a:t> 		= Eine Reduktion bzw. Verkleinerung der Tumormasse maligner (bösartiger) Tumoren aus kurativen oder palliativen Gründen</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Deprivation</a:t>
            </a:r>
            <a:r>
              <a:rPr lang="de-DE" sz="900" dirty="0">
                <a:solidFill>
                  <a:schemeClr val="accent1">
                    <a:lumMod val="75000"/>
                  </a:schemeClr>
                </a:solidFill>
              </a:rPr>
              <a:t> 		= Verlust, Mangel (z.B. Testosteronmangel).        </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Deprivationstherapie</a:t>
            </a:r>
            <a:r>
              <a:rPr lang="de-DE" sz="900" dirty="0">
                <a:solidFill>
                  <a:schemeClr val="accent1">
                    <a:lumMod val="75000"/>
                  </a:schemeClr>
                </a:solidFill>
              </a:rPr>
              <a:t> = Entzugstherapie (beim Prostatakarzinom die Testosteronersatztherapie).     </a:t>
            </a:r>
            <a:br>
              <a:rPr lang="de-DE" sz="900" dirty="0">
                <a:solidFill>
                  <a:schemeClr val="accent1">
                    <a:lumMod val="75000"/>
                  </a:schemeClr>
                </a:solidFill>
              </a:rPr>
            </a:br>
            <a:endParaRPr lang="de-DE" sz="900"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​Destruktion</a:t>
            </a:r>
            <a:r>
              <a:rPr lang="de-DE" sz="900" dirty="0">
                <a:solidFill>
                  <a:schemeClr val="accent1">
                    <a:lumMod val="75000"/>
                  </a:schemeClr>
                </a:solidFill>
              </a:rPr>
              <a:t> 		= eine Körperstelle wird geschädigt.     </a:t>
            </a:r>
            <a:br>
              <a:rPr lang="de-DE" sz="900" dirty="0">
                <a:solidFill>
                  <a:schemeClr val="accent1">
                    <a:lumMod val="75000"/>
                  </a:schemeClr>
                </a:solidFill>
              </a:rPr>
            </a:br>
            <a:endParaRPr lang="de-DE" sz="900"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diffus</a:t>
            </a:r>
            <a:r>
              <a:rPr lang="de-DE" sz="900" dirty="0">
                <a:solidFill>
                  <a:schemeClr val="accent1">
                    <a:lumMod val="75000"/>
                  </a:schemeClr>
                </a:solidFill>
              </a:rPr>
              <a:t> 		= Ausgebreitet, verbreitet, ohne bestimmte Grenzen.    </a:t>
            </a:r>
          </a:p>
          <a:p>
            <a:pPr marL="990600" indent="-990600">
              <a:tabLst>
                <a:tab pos="717550" algn="l"/>
              </a:tabLst>
            </a:pPr>
            <a:endParaRPr lang="de-DE" sz="900" b="1"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Distant </a:t>
            </a:r>
            <a:r>
              <a:rPr lang="de-DE" sz="900" b="1" dirty="0" err="1">
                <a:solidFill>
                  <a:schemeClr val="accent1">
                    <a:lumMod val="75000"/>
                  </a:schemeClr>
                </a:solidFill>
              </a:rPr>
              <a:t>metastasis-free</a:t>
            </a:r>
            <a:r>
              <a:rPr lang="de-DE" sz="900" b="1" dirty="0">
                <a:solidFill>
                  <a:schemeClr val="accent1">
                    <a:lumMod val="75000"/>
                  </a:schemeClr>
                </a:solidFill>
              </a:rPr>
              <a:t> </a:t>
            </a:r>
            <a:r>
              <a:rPr lang="de-DE" sz="900" b="1" dirty="0" err="1">
                <a:solidFill>
                  <a:schemeClr val="accent1">
                    <a:lumMod val="75000"/>
                  </a:schemeClr>
                </a:solidFill>
              </a:rPr>
              <a:t>survival</a:t>
            </a:r>
            <a:r>
              <a:rPr lang="de-DE" sz="900" dirty="0">
                <a:solidFill>
                  <a:schemeClr val="accent1">
                    <a:lumMod val="75000"/>
                  </a:schemeClr>
                </a:solidFill>
              </a:rPr>
              <a:t> kurz </a:t>
            </a:r>
            <a:r>
              <a:rPr lang="de-DE" sz="900" b="1" dirty="0">
                <a:solidFill>
                  <a:schemeClr val="accent1">
                    <a:lumMod val="75000"/>
                  </a:schemeClr>
                </a:solidFill>
              </a:rPr>
              <a:t>DMFS</a:t>
            </a:r>
            <a:r>
              <a:rPr lang="de-DE" sz="900" dirty="0">
                <a:solidFill>
                  <a:schemeClr val="accent1">
                    <a:lumMod val="75000"/>
                  </a:schemeClr>
                </a:solidFill>
              </a:rPr>
              <a:t> =  </a:t>
            </a:r>
            <a:r>
              <a:rPr lang="de-DE" sz="900" b="1" dirty="0" err="1">
                <a:solidFill>
                  <a:schemeClr val="accent1">
                    <a:lumMod val="75000"/>
                  </a:schemeClr>
                </a:solidFill>
              </a:rPr>
              <a:t>fernmetastasenfreies</a:t>
            </a:r>
            <a:r>
              <a:rPr lang="de-DE" sz="900" b="1" dirty="0">
                <a:solidFill>
                  <a:schemeClr val="accent1">
                    <a:lumMod val="75000"/>
                  </a:schemeClr>
                </a:solidFill>
              </a:rPr>
              <a:t> Überleben</a:t>
            </a:r>
            <a:br>
              <a:rPr lang="de-DE" sz="900" dirty="0">
                <a:solidFill>
                  <a:schemeClr val="accent1">
                    <a:lumMod val="75000"/>
                  </a:schemeClr>
                </a:solidFill>
              </a:rPr>
            </a:br>
            <a:endParaRPr lang="de-DE" sz="900" dirty="0">
              <a:solidFill>
                <a:schemeClr val="accent1">
                  <a:lumMod val="75000"/>
                </a:schemeClr>
              </a:solidFill>
            </a:endParaRPr>
          </a:p>
          <a:p>
            <a:pPr marL="990600" indent="-990600">
              <a:tabLst>
                <a:tab pos="717550" algn="l"/>
              </a:tabLst>
            </a:pPr>
            <a:r>
              <a:rPr lang="de-DE" sz="900" b="1" dirty="0">
                <a:solidFill>
                  <a:schemeClr val="accent1">
                    <a:lumMod val="75000"/>
                  </a:schemeClr>
                </a:solidFill>
              </a:rPr>
              <a:t>Divergentes Geschehe</a:t>
            </a:r>
            <a:r>
              <a:rPr lang="de-DE" sz="900" dirty="0">
                <a:solidFill>
                  <a:schemeClr val="accent1">
                    <a:lumMod val="75000"/>
                  </a:schemeClr>
                </a:solidFill>
              </a:rPr>
              <a:t>n = zum Teil liegt eine Vollremission oder eine Teilremission vor, zum Teil liegt keine Änderung oder keine Progression vor.    </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endParaRPr lang="de-DE" sz="900" dirty="0">
              <a:solidFill>
                <a:schemeClr val="accent1">
                  <a:lumMod val="75000"/>
                </a:schemeClr>
              </a:solidFill>
            </a:endParaRPr>
          </a:p>
        </p:txBody>
      </p:sp>
      <p:sp>
        <p:nvSpPr>
          <p:cNvPr id="7" name="Textfeld 6">
            <a:extLst>
              <a:ext uri="{FF2B5EF4-FFF2-40B4-BE49-F238E27FC236}">
                <a16:creationId xmlns:a16="http://schemas.microsoft.com/office/drawing/2014/main" id="{6C6B5D4B-A7ED-3AD5-35E6-6CAF4911A2E5}"/>
              </a:ext>
            </a:extLst>
          </p:cNvPr>
          <p:cNvSpPr txBox="1"/>
          <p:nvPr/>
        </p:nvSpPr>
        <p:spPr>
          <a:xfrm>
            <a:off x="461892" y="275525"/>
            <a:ext cx="11149635" cy="369332"/>
          </a:xfrm>
          <a:prstGeom prst="rect">
            <a:avLst/>
          </a:prstGeom>
          <a:solidFill>
            <a:schemeClr val="accent1">
              <a:lumMod val="75000"/>
            </a:schemeClr>
          </a:solidFill>
        </p:spPr>
        <p:txBody>
          <a:bodyPr wrap="square" rtlCol="0">
            <a:spAutoFit/>
          </a:bodyPr>
          <a:lstStyle/>
          <a:p>
            <a:r>
              <a:rPr lang="de-DE" sz="1800" dirty="0">
                <a:solidFill>
                  <a:schemeClr val="bg1"/>
                </a:solidFill>
                <a:latin typeface="Arial Black" panose="020B0A04020102020204" pitchFamily="34" charset="0"/>
              </a:rPr>
              <a:t>Sonstige Abkürzungen</a:t>
            </a:r>
            <a:endParaRPr lang="de-DE"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87431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rafik 1">
            <a:hlinkClick r:id="rId2"/>
            <a:extLst>
              <a:ext uri="{FF2B5EF4-FFF2-40B4-BE49-F238E27FC236}">
                <a16:creationId xmlns:a16="http://schemas.microsoft.com/office/drawing/2014/main" id="{EF116C8C-B7A4-59EB-F0CD-FA555981C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1933" y="892695"/>
            <a:ext cx="7639050" cy="2628900"/>
          </a:xfrm>
          <a:prstGeom prst="rect">
            <a:avLst/>
          </a:prstGeom>
        </p:spPr>
      </p:pic>
      <p:sp>
        <p:nvSpPr>
          <p:cNvPr id="3" name="Textfeld 2">
            <a:hlinkClick r:id="rId2"/>
            <a:extLst>
              <a:ext uri="{FF2B5EF4-FFF2-40B4-BE49-F238E27FC236}">
                <a16:creationId xmlns:a16="http://schemas.microsoft.com/office/drawing/2014/main" id="{74734B57-52B2-7D2E-7211-54B1E9C9C98A}"/>
              </a:ext>
            </a:extLst>
          </p:cNvPr>
          <p:cNvSpPr txBox="1"/>
          <p:nvPr/>
        </p:nvSpPr>
        <p:spPr>
          <a:xfrm>
            <a:off x="10916" y="6533376"/>
            <a:ext cx="12181084" cy="338554"/>
          </a:xfrm>
          <a:prstGeom prst="rect">
            <a:avLst/>
          </a:prstGeom>
          <a:noFill/>
        </p:spPr>
        <p:txBody>
          <a:bodyPr wrap="square" rtlCol="0">
            <a:spAutoFit/>
          </a:bodyPr>
          <a:lstStyle/>
          <a:p>
            <a:pPr algn="ctr"/>
            <a:r>
              <a:rPr lang="de-DE" sz="1600" dirty="0">
                <a:solidFill>
                  <a:schemeClr val="bg1"/>
                </a:solidFill>
              </a:rPr>
              <a:t>Meta-Treff.de</a:t>
            </a:r>
          </a:p>
        </p:txBody>
      </p:sp>
      <p:pic>
        <p:nvPicPr>
          <p:cNvPr id="4" name="Grafik 3">
            <a:hlinkClick r:id="rId2"/>
            <a:extLst>
              <a:ext uri="{FF2B5EF4-FFF2-40B4-BE49-F238E27FC236}">
                <a16:creationId xmlns:a16="http://schemas.microsoft.com/office/drawing/2014/main" id="{CB1C7DC0-E455-EA13-CF00-13A7E7B54A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635" y="3773015"/>
            <a:ext cx="2871647" cy="1925653"/>
          </a:xfrm>
          <a:prstGeom prst="rect">
            <a:avLst/>
          </a:prstGeom>
        </p:spPr>
      </p:pic>
    </p:spTree>
    <p:extLst>
      <p:ext uri="{BB962C8B-B14F-4D97-AF65-F5344CB8AC3E}">
        <p14:creationId xmlns:p14="http://schemas.microsoft.com/office/powerpoint/2010/main" val="23186603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7B9794F-0751-C1C5-47F3-9CD1888C9AAD}"/>
              </a:ext>
            </a:extLst>
          </p:cNvPr>
          <p:cNvSpPr txBox="1"/>
          <p:nvPr/>
        </p:nvSpPr>
        <p:spPr>
          <a:xfrm>
            <a:off x="5920583" y="184083"/>
            <a:ext cx="5400000"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885533DD-DA8B-9F33-CB99-FD407432BCF5}"/>
              </a:ext>
            </a:extLst>
          </p:cNvPr>
          <p:cNvSpPr txBox="1"/>
          <p:nvPr/>
        </p:nvSpPr>
        <p:spPr>
          <a:xfrm>
            <a:off x="428625" y="707958"/>
            <a:ext cx="5311174" cy="2600712"/>
          </a:xfrm>
          <a:prstGeom prst="rect">
            <a:avLst/>
          </a:prstGeom>
          <a:noFill/>
        </p:spPr>
        <p:txBody>
          <a:bodyPr wrap="square" rtlCol="0">
            <a:spAutoFit/>
          </a:bodyPr>
          <a:lstStyle/>
          <a:p>
            <a:r>
              <a:rPr lang="de-DE" sz="900" dirty="0">
                <a:solidFill>
                  <a:schemeClr val="accent1">
                    <a:lumMod val="75000"/>
                  </a:schemeClr>
                </a:solidFill>
              </a:rPr>
              <a:t>AstraZeneca  | </a:t>
            </a:r>
            <a:r>
              <a:rPr lang="de-DE" sz="900" dirty="0" err="1">
                <a:solidFill>
                  <a:schemeClr val="accent1">
                    <a:lumMod val="75000"/>
                  </a:schemeClr>
                </a:solidFill>
              </a:rPr>
              <a:t>az</a:t>
            </a:r>
            <a:r>
              <a:rPr lang="de-DE" sz="900" dirty="0">
                <a:solidFill>
                  <a:schemeClr val="accent1">
                    <a:lumMod val="75000"/>
                  </a:schemeClr>
                </a:solidFill>
              </a:rPr>
              <a:t>-diagnostik </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Welche Rolle spielen BRCA1/2-Mutationen beim Prostatakarzinom?</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www.az-diagnostik.de/brca-mutationen-beim-prostatakarzinom</a:t>
            </a:r>
            <a:b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br>
            <a:endParaRPr lang="de-DE" sz="900" dirty="0">
              <a:solidFill>
                <a:schemeClr val="accent1">
                  <a:lumMod val="75000"/>
                </a:schemeClr>
              </a:solidFill>
            </a:endParaRPr>
          </a:p>
          <a:p>
            <a:br>
              <a:rPr lang="de-DE" sz="900" dirty="0">
                <a:solidFill>
                  <a:schemeClr val="accent1">
                    <a:lumMod val="75000"/>
                  </a:schemeClr>
                </a:solidFill>
              </a:rPr>
            </a:br>
            <a:r>
              <a:rPr lang="de-DE" sz="900" dirty="0">
                <a:solidFill>
                  <a:schemeClr val="accent1">
                    <a:lumMod val="75000"/>
                  </a:schemeClr>
                </a:solidFill>
              </a:rPr>
              <a:t>AstraZeneca  | </a:t>
            </a:r>
            <a:r>
              <a:rPr lang="de-DE" sz="900" dirty="0" err="1">
                <a:solidFill>
                  <a:schemeClr val="accent1">
                    <a:lumMod val="75000"/>
                  </a:schemeClr>
                </a:solidFill>
              </a:rPr>
              <a:t>az</a:t>
            </a:r>
            <a:r>
              <a:rPr lang="de-DE" sz="900" dirty="0">
                <a:solidFill>
                  <a:schemeClr val="accent1">
                    <a:lumMod val="75000"/>
                  </a:schemeClr>
                </a:solidFill>
              </a:rPr>
              <a:t>-diagnostik</a:t>
            </a:r>
          </a:p>
          <a:p>
            <a:r>
              <a:rPr lang="de-DE" sz="1600" b="1" dirty="0">
                <a:solidFill>
                  <a:schemeClr val="accent1">
                    <a:lumMod val="75000"/>
                  </a:schemeClr>
                </a:solidFill>
              </a:rPr>
              <a:t>Genetische Ursachen der HRD</a:t>
            </a:r>
            <a:br>
              <a:rPr lang="de-DE" sz="900" b="1"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www.az-diagnostik.de/genetische-ursachen-der-hrd</a:t>
            </a:r>
            <a:b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br>
            <a:endParaRPr lang="de-DE" sz="900" dirty="0">
              <a:solidFill>
                <a:schemeClr val="accent1">
                  <a:lumMod val="75000"/>
                </a:schemeClr>
              </a:solidFill>
            </a:endParaRPr>
          </a:p>
          <a:p>
            <a:br>
              <a:rPr lang="de-DE" sz="900" dirty="0">
                <a:solidFill>
                  <a:schemeClr val="accent1">
                    <a:lumMod val="75000"/>
                  </a:schemeClr>
                </a:solidFill>
              </a:rPr>
            </a:br>
            <a:r>
              <a:rPr lang="de-DE" sz="900" dirty="0">
                <a:solidFill>
                  <a:schemeClr val="accent1">
                    <a:lumMod val="75000"/>
                  </a:schemeClr>
                </a:solidFill>
              </a:rPr>
              <a:t>AstraZeneca  | </a:t>
            </a:r>
            <a:r>
              <a:rPr lang="de-DE" sz="900" dirty="0" err="1">
                <a:solidFill>
                  <a:schemeClr val="accent1">
                    <a:lumMod val="75000"/>
                  </a:schemeClr>
                </a:solidFill>
              </a:rPr>
              <a:t>az</a:t>
            </a:r>
            <a:r>
              <a:rPr lang="de-DE" sz="900" dirty="0">
                <a:solidFill>
                  <a:schemeClr val="accent1">
                    <a:lumMod val="75000"/>
                  </a:schemeClr>
                </a:solidFill>
              </a:rPr>
              <a:t>-diagnostik</a:t>
            </a:r>
          </a:p>
          <a:p>
            <a:r>
              <a:rPr lang="de-DE" sz="1600" b="1" dirty="0">
                <a:solidFill>
                  <a:schemeClr val="accent1">
                    <a:lumMod val="75000"/>
                  </a:schemeClr>
                </a:solidFill>
              </a:rPr>
              <a:t>Erstattung des BRCA1/2-Mutationstests</a:t>
            </a:r>
            <a:br>
              <a:rPr lang="de-DE" sz="900" b="1"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www.az-diagnostik.de/erstattung-brca-mutationstests</a:t>
            </a:r>
            <a:endParaRPr lang="de-DE" sz="900" dirty="0">
              <a:solidFill>
                <a:schemeClr val="accent1">
                  <a:lumMod val="75000"/>
                </a:schemeClr>
              </a:solidFill>
            </a:endParaRPr>
          </a:p>
          <a:p>
            <a:endParaRPr lang="de-DE" sz="900" dirty="0">
              <a:solidFill>
                <a:srgbClr val="C00000"/>
              </a:solidFill>
            </a:endParaRPr>
          </a:p>
        </p:txBody>
      </p:sp>
    </p:spTree>
    <p:extLst>
      <p:ext uri="{BB962C8B-B14F-4D97-AF65-F5344CB8AC3E}">
        <p14:creationId xmlns:p14="http://schemas.microsoft.com/office/powerpoint/2010/main" val="353018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F633C6F-CB4E-3A2D-1E84-7BA6A8FAED2A}"/>
              </a:ext>
            </a:extLst>
          </p:cNvPr>
          <p:cNvSpPr/>
          <p:nvPr/>
        </p:nvSpPr>
        <p:spPr>
          <a:xfrm>
            <a:off x="0" y="-567"/>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dirty="0">
                <a:latin typeface="Arial Black" panose="020B0A04020102020204" pitchFamily="34" charset="0"/>
                <a:cs typeface="Arial" panose="020B0604020202020204" pitchFamily="34" charset="0"/>
              </a:rPr>
              <a:t>Immuntherapien</a:t>
            </a:r>
            <a:r>
              <a:rPr lang="de-DE" dirty="0">
                <a:latin typeface="Arial" panose="020B0604020202020204" pitchFamily="34" charset="0"/>
                <a:cs typeface="Arial" panose="020B0604020202020204" pitchFamily="34" charset="0"/>
              </a:rPr>
              <a:t> </a:t>
            </a:r>
          </a:p>
          <a:p>
            <a:r>
              <a:rPr lang="de-DE" sz="900" dirty="0">
                <a:latin typeface="Arial" panose="020B0604020202020204" pitchFamily="34" charset="0"/>
                <a:cs typeface="Arial" panose="020B0604020202020204" pitchFamily="34" charset="0"/>
              </a:rPr>
              <a:t>              (…</a:t>
            </a:r>
            <a:r>
              <a:rPr lang="de-DE" sz="900" dirty="0" err="1">
                <a:latin typeface="Arial" panose="020B0604020202020204" pitchFamily="34" charset="0"/>
                <a:cs typeface="Arial" panose="020B0604020202020204" pitchFamily="34" charset="0"/>
              </a:rPr>
              <a:t>ab´s</a:t>
            </a:r>
            <a:r>
              <a:rPr lang="de-DE" sz="900" dirty="0">
                <a:latin typeface="Arial" panose="020B0604020202020204" pitchFamily="34" charset="0"/>
                <a:cs typeface="Arial" panose="020B0604020202020204" pitchFamily="34" charset="0"/>
              </a:rPr>
              <a:t>)</a:t>
            </a:r>
          </a:p>
        </p:txBody>
      </p:sp>
      <p:sp>
        <p:nvSpPr>
          <p:cNvPr id="3" name="Rechteck 2">
            <a:extLst>
              <a:ext uri="{FF2B5EF4-FFF2-40B4-BE49-F238E27FC236}">
                <a16:creationId xmlns:a16="http://schemas.microsoft.com/office/drawing/2014/main" id="{71BA39E5-A0D5-A871-88E1-3E5AB4B55304}"/>
              </a:ext>
            </a:extLst>
          </p:cNvPr>
          <p:cNvSpPr/>
          <p:nvPr/>
        </p:nvSpPr>
        <p:spPr>
          <a:xfrm>
            <a:off x="336000" y="451299"/>
            <a:ext cx="11520000" cy="653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accent1"/>
              </a:solidFill>
              <a:effectLst/>
              <a:ea typeface="Calibri" panose="020F0502020204030204" pitchFamily="34" charset="0"/>
              <a:cs typeface="Times New Roman" panose="02020603050405020304" pitchFamily="18" charset="0"/>
            </a:endParaRPr>
          </a:p>
          <a:p>
            <a:r>
              <a:rPr lang="de-DE" sz="1400"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Es gibt in der EU beim Prostatakarzinom zurzeit noch keine wirksame, zugelassene und verfügbare Immuntherapie (Checkpoint-Inhibitoren, Impftherapien, CAR-T-Zelltherapie oder Zytokine). </a:t>
            </a:r>
            <a:r>
              <a:rPr lang="de-DE" sz="900" dirty="0">
                <a:solidFill>
                  <a:srgbClr val="C00000"/>
                </a:solidFill>
                <a:effectLst/>
                <a:ea typeface="Calibri" panose="020F0502020204030204" pitchFamily="34" charset="0"/>
                <a:cs typeface="Times New Roman" panose="02020603050405020304" pitchFamily="18" charset="0"/>
              </a:rPr>
              <a:t>Stand 1. März 2023</a:t>
            </a:r>
          </a:p>
        </p:txBody>
      </p:sp>
      <p:sp>
        <p:nvSpPr>
          <p:cNvPr id="4" name="Textfeld 3">
            <a:extLst>
              <a:ext uri="{FF2B5EF4-FFF2-40B4-BE49-F238E27FC236}">
                <a16:creationId xmlns:a16="http://schemas.microsoft.com/office/drawing/2014/main" id="{99218CE0-43B8-BF49-BE71-28498972C688}"/>
              </a:ext>
            </a:extLst>
          </p:cNvPr>
          <p:cNvSpPr txBox="1"/>
          <p:nvPr/>
        </p:nvSpPr>
        <p:spPr>
          <a:xfrm>
            <a:off x="336000" y="1442598"/>
            <a:ext cx="5400000" cy="5755422"/>
          </a:xfrm>
          <a:prstGeom prst="rect">
            <a:avLst/>
          </a:prstGeom>
          <a:noFill/>
        </p:spPr>
        <p:txBody>
          <a:bodyPr wrap="square" rtlCol="0">
            <a:spAutoFit/>
          </a:bodyPr>
          <a:lstStyle/>
          <a:p>
            <a:pPr fontAlgn="base"/>
            <a:r>
              <a:rPr lang="de-DE" sz="900" dirty="0">
                <a:solidFill>
                  <a:srgbClr val="C00000"/>
                </a:solidFill>
              </a:rPr>
              <a:t>Krebsinformationsdienst | Deutsches Krebsforschungszentrum - dkfz </a:t>
            </a:r>
          </a:p>
          <a:p>
            <a:r>
              <a:rPr lang="de-DE" sz="2400" dirty="0">
                <a:solidFill>
                  <a:srgbClr val="C00000"/>
                </a:solidFill>
                <a:latin typeface="Arial Black" panose="020B0A04020102020204" pitchFamily="34" charset="0"/>
              </a:rPr>
              <a:t>Immuntherapie gegen Krebs</a:t>
            </a:r>
          </a:p>
          <a:p>
            <a:r>
              <a:rPr lang="de-DE" sz="1600" dirty="0">
                <a:solidFill>
                  <a:srgbClr val="C00000"/>
                </a:solidFill>
                <a:latin typeface="Arial Black" panose="020B0A04020102020204" pitchFamily="34" charset="0"/>
              </a:rPr>
              <a:t>Impfungen, Antikörper, neue Wirkstoffe</a:t>
            </a:r>
          </a:p>
          <a:p>
            <a:r>
              <a:rPr lang="de-DE" sz="1600" dirty="0">
                <a:solidFill>
                  <a:srgbClr val="C00000"/>
                </a:solidFill>
                <a:latin typeface="Arial Black" panose="020B0A04020102020204" pitchFamily="34" charset="0"/>
              </a:rPr>
              <a:t>Kann man die körpereigene Abwehr zur Krebsbehandlung nutzen?</a:t>
            </a:r>
          </a:p>
          <a:p>
            <a:pPr fontAlgn="base"/>
            <a:r>
              <a:rPr lang="de-DE" sz="900" dirty="0">
                <a:solidFill>
                  <a:srgbClr val="C00000"/>
                </a:solidFill>
                <a:hlinkClick r:id="rId2">
                  <a:extLst>
                    <a:ext uri="{A12FA001-AC4F-418D-AE19-62706E023703}">
                      <ahyp:hlinkClr xmlns:ahyp="http://schemas.microsoft.com/office/drawing/2018/hyperlinkcolor" val="tx"/>
                    </a:ext>
                  </a:extLst>
                </a:hlinkClick>
              </a:rPr>
              <a:t>https://www.krebsinformationsdienst.de/behandlung/immuntherapie/index.php</a:t>
            </a:r>
            <a:endParaRPr lang="de-DE" sz="900" dirty="0">
              <a:solidFill>
                <a:srgbClr val="C00000"/>
              </a:solidFill>
            </a:endParaRPr>
          </a:p>
          <a:p>
            <a:pPr fontAlgn="base"/>
            <a:r>
              <a:rPr lang="de-DE" sz="900" dirty="0">
                <a:solidFill>
                  <a:srgbClr val="C00000"/>
                </a:solidFill>
                <a:hlinkClick r:id="rId3">
                  <a:extLst>
                    <a:ext uri="{A12FA001-AC4F-418D-AE19-62706E023703}">
                      <ahyp:hlinkClr xmlns:ahyp="http://schemas.microsoft.com/office/drawing/2018/hyperlinkcolor" val="tx"/>
                    </a:ext>
                  </a:extLst>
                </a:hlinkClick>
              </a:rPr>
              <a:t>https://www.krebsinformationsdienst.de/behandlung/immuntherapie/impfen-gegen-krebs.php</a:t>
            </a:r>
            <a:endParaRPr lang="de-DE" sz="900" dirty="0">
              <a:solidFill>
                <a:srgbClr val="C00000"/>
              </a:solidFill>
            </a:endParaRPr>
          </a:p>
          <a:p>
            <a:pPr fontAlgn="base"/>
            <a:endParaRPr lang="de-DE" sz="900" dirty="0">
              <a:solidFill>
                <a:srgbClr val="C00000"/>
              </a:solidFill>
            </a:endParaRPr>
          </a:p>
          <a:p>
            <a:pPr fontAlgn="base"/>
            <a:endParaRPr lang="de-DE" sz="900" dirty="0">
              <a:solidFill>
                <a:srgbClr val="C00000"/>
              </a:solidFill>
            </a:endParaRPr>
          </a:p>
          <a:p>
            <a:pPr fontAlgn="base"/>
            <a:endParaRPr lang="de-DE" sz="900" dirty="0">
              <a:solidFill>
                <a:srgbClr val="C00000"/>
              </a:solidFill>
            </a:endParaRPr>
          </a:p>
          <a:p>
            <a:pPr fontAlgn="base"/>
            <a:r>
              <a:rPr lang="de-DE" sz="900" dirty="0">
                <a:solidFill>
                  <a:srgbClr val="F29400"/>
                </a:solidFill>
              </a:rPr>
              <a:t>August 2022</a:t>
            </a:r>
          </a:p>
          <a:p>
            <a:pPr fontAlgn="base"/>
            <a:r>
              <a:rPr lang="de-DE" sz="900" dirty="0">
                <a:solidFill>
                  <a:srgbClr val="F29400"/>
                </a:solidFill>
              </a:rPr>
              <a:t>Ärztliches </a:t>
            </a:r>
            <a:r>
              <a:rPr lang="de-DE" sz="900" dirty="0" err="1">
                <a:solidFill>
                  <a:srgbClr val="F29400"/>
                </a:solidFill>
              </a:rPr>
              <a:t>Journa</a:t>
            </a:r>
            <a:endParaRPr lang="de-DE" sz="900" dirty="0">
              <a:solidFill>
                <a:srgbClr val="F29400"/>
              </a:solidFill>
            </a:endParaRPr>
          </a:p>
          <a:p>
            <a:pPr fontAlgn="base"/>
            <a:r>
              <a:rPr lang="de-DE" sz="900" dirty="0">
                <a:solidFill>
                  <a:srgbClr val="F29400"/>
                </a:solidFill>
              </a:rPr>
              <a:t>Prof. Gunhild von Amsberg, Hamburg</a:t>
            </a:r>
          </a:p>
          <a:p>
            <a:pPr fontAlgn="base"/>
            <a:r>
              <a:rPr lang="de-DE" sz="1600" b="1" dirty="0">
                <a:solidFill>
                  <a:srgbClr val="F29400"/>
                </a:solidFill>
                <a:latin typeface="Arial Black" panose="020B0A04020102020204" pitchFamily="34" charset="0"/>
              </a:rPr>
              <a:t>Immuntherapie beim Prostatakarzinom: </a:t>
            </a:r>
          </a:p>
          <a:p>
            <a:pPr fontAlgn="base"/>
            <a:r>
              <a:rPr lang="de-DE" sz="1600" b="1" dirty="0">
                <a:solidFill>
                  <a:srgbClr val="F29400"/>
                </a:solidFill>
                <a:latin typeface="Arial Black" panose="020B0A04020102020204" pitchFamily="34" charset="0"/>
              </a:rPr>
              <a:t>„Wir müssen den richtigen Zugang zu dem Tumor finden“</a:t>
            </a:r>
          </a:p>
          <a:p>
            <a:pPr fontAlgn="base"/>
            <a:r>
              <a:rPr lang="de-DE" sz="900" dirty="0">
                <a:solidFill>
                  <a:srgbClr val="F29400"/>
                </a:solidFill>
                <a:hlinkClick r:id="rId4">
                  <a:extLst>
                    <a:ext uri="{A12FA001-AC4F-418D-AE19-62706E023703}">
                      <ahyp:hlinkClr xmlns:ahyp="http://schemas.microsoft.com/office/drawing/2018/hyperlinkcolor" val="tx"/>
                    </a:ext>
                  </a:extLst>
                </a:hlinkClick>
              </a:rPr>
              <a:t>https://www.aerztliches-journal.de/medizin/onkologie/biopharmazeutika/immuntherapie-beim-prostatakarzinom-wir-muessen-den-richtigen-zugang-zu-dem-tumor-finden/371215b7fefa712e2e942b269ef0ba1f/</a:t>
            </a:r>
            <a:endParaRPr lang="de-DE" sz="900" dirty="0">
              <a:solidFill>
                <a:srgbClr val="F29400"/>
              </a:solidFill>
            </a:endParaRPr>
          </a:p>
          <a:p>
            <a:pPr fontAlgn="base"/>
            <a:endParaRPr lang="de-DE" sz="900" dirty="0">
              <a:solidFill>
                <a:schemeClr val="accent1">
                  <a:lumMod val="75000"/>
                </a:schemeClr>
              </a:solidFill>
            </a:endParaRPr>
          </a:p>
          <a:p>
            <a:pPr fontAlgn="base"/>
            <a:endParaRPr lang="de-DE" sz="900" dirty="0">
              <a:solidFill>
                <a:schemeClr val="accent1">
                  <a:lumMod val="75000"/>
                </a:schemeClr>
              </a:solidFill>
            </a:endParaRPr>
          </a:p>
          <a:p>
            <a:pPr fontAlgn="base"/>
            <a:endParaRPr lang="de-DE" sz="900" dirty="0">
              <a:solidFill>
                <a:schemeClr val="accent1">
                  <a:lumMod val="75000"/>
                </a:schemeClr>
              </a:solidFill>
            </a:endParaRPr>
          </a:p>
          <a:p>
            <a:pPr fontAlgn="base"/>
            <a:r>
              <a:rPr lang="de-DE" sz="900" dirty="0">
                <a:solidFill>
                  <a:schemeClr val="accent1">
                    <a:lumMod val="75000"/>
                  </a:schemeClr>
                </a:solidFill>
              </a:rPr>
              <a:t>22.02.2022</a:t>
            </a:r>
          </a:p>
          <a:p>
            <a:pPr fontAlgn="base"/>
            <a:r>
              <a:rPr lang="de-DE" sz="900" dirty="0">
                <a:solidFill>
                  <a:schemeClr val="accent1">
                    <a:lumMod val="75000"/>
                  </a:schemeClr>
                </a:solidFill>
              </a:rPr>
              <a:t>Journal </a:t>
            </a:r>
            <a:r>
              <a:rPr lang="de-DE" sz="900" dirty="0" err="1">
                <a:solidFill>
                  <a:schemeClr val="accent1">
                    <a:lumMod val="75000"/>
                  </a:schemeClr>
                </a:solidFill>
              </a:rPr>
              <a:t>onko</a:t>
            </a:r>
            <a:endParaRPr lang="de-DE" sz="900" dirty="0">
              <a:solidFill>
                <a:schemeClr val="accent1">
                  <a:lumMod val="75000"/>
                </a:schemeClr>
              </a:solidFill>
            </a:endParaRPr>
          </a:p>
          <a:p>
            <a:pPr fontAlgn="base"/>
            <a:r>
              <a:rPr lang="de-DE" sz="900" dirty="0">
                <a:solidFill>
                  <a:schemeClr val="accent1">
                    <a:lumMod val="75000"/>
                  </a:schemeClr>
                </a:solidFill>
              </a:rPr>
              <a:t>Prof. Dr. Peter Hammerer, Heidrun </a:t>
            </a:r>
            <a:r>
              <a:rPr lang="de-DE" sz="900" dirty="0" err="1">
                <a:solidFill>
                  <a:schemeClr val="accent1">
                    <a:lumMod val="75000"/>
                  </a:schemeClr>
                </a:solidFill>
              </a:rPr>
              <a:t>Rexer</a:t>
            </a:r>
            <a:r>
              <a:rPr lang="de-DE" sz="900" dirty="0">
                <a:solidFill>
                  <a:schemeClr val="accent1">
                    <a:lumMod val="75000"/>
                  </a:schemeClr>
                </a:solidFill>
              </a:rPr>
              <a:t> und Prof. Dr. Margitta Retz</a:t>
            </a:r>
          </a:p>
          <a:p>
            <a:pPr fontAlgn="base"/>
            <a:r>
              <a:rPr lang="de-DE" sz="1600" b="1" dirty="0">
                <a:solidFill>
                  <a:schemeClr val="accent1">
                    <a:lumMod val="75000"/>
                  </a:schemeClr>
                </a:solidFill>
              </a:rPr>
              <a:t>Phase-II-Kohortenstudie bei Patienten mit mCRPC</a:t>
            </a:r>
          </a:p>
          <a:p>
            <a:pPr fontAlgn="base"/>
            <a:r>
              <a:rPr lang="de-DE" sz="1600" b="1" dirty="0">
                <a:solidFill>
                  <a:schemeClr val="accent1">
                    <a:lumMod val="75000"/>
                  </a:schemeClr>
                </a:solidFill>
              </a:rPr>
              <a:t>mit neuen Kohorten (</a:t>
            </a:r>
            <a:r>
              <a:rPr lang="de-DE" sz="1600" b="1" dirty="0" err="1">
                <a:solidFill>
                  <a:schemeClr val="accent1">
                    <a:lumMod val="75000"/>
                  </a:schemeClr>
                </a:solidFill>
              </a:rPr>
              <a:t>Pembrolizumab</a:t>
            </a:r>
            <a:r>
              <a:rPr lang="de-DE" sz="1600" b="1" dirty="0">
                <a:solidFill>
                  <a:schemeClr val="accent1">
                    <a:lumMod val="75000"/>
                  </a:schemeClr>
                </a:solidFill>
              </a:rPr>
              <a:t>)</a:t>
            </a:r>
          </a:p>
          <a:p>
            <a:pPr fontAlgn="base"/>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https://www.journalonko.de/artikel/lesen/mcrpc_phase_ii_studie_patienten_neue_kohorte</a:t>
            </a:r>
            <a:endParaRPr lang="de-DE" sz="900" dirty="0">
              <a:solidFill>
                <a:schemeClr val="accent1">
                  <a:lumMod val="75000"/>
                </a:schemeClr>
              </a:solidFill>
            </a:endParaRPr>
          </a:p>
          <a:p>
            <a:pPr fontAlgn="base"/>
            <a:endParaRPr lang="de-DE" sz="900" dirty="0">
              <a:solidFill>
                <a:schemeClr val="accent1">
                  <a:lumMod val="75000"/>
                </a:schemeClr>
              </a:solidFill>
            </a:endParaRPr>
          </a:p>
          <a:p>
            <a:br>
              <a:rPr lang="de-DE" sz="900" dirty="0">
                <a:solidFill>
                  <a:schemeClr val="accent1">
                    <a:lumMod val="75000"/>
                  </a:schemeClr>
                </a:solidFill>
              </a:rPr>
            </a:b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5" name="Textfeld 4">
            <a:extLst>
              <a:ext uri="{FF2B5EF4-FFF2-40B4-BE49-F238E27FC236}">
                <a16:creationId xmlns:a16="http://schemas.microsoft.com/office/drawing/2014/main" id="{89767057-215D-E2BE-04A6-51359CA3D2C0}"/>
              </a:ext>
            </a:extLst>
          </p:cNvPr>
          <p:cNvSpPr txBox="1"/>
          <p:nvPr/>
        </p:nvSpPr>
        <p:spPr>
          <a:xfrm>
            <a:off x="6020335" y="1401426"/>
            <a:ext cx="5400000" cy="2970044"/>
          </a:xfrm>
          <a:prstGeom prst="rect">
            <a:avLst/>
          </a:prstGeom>
          <a:solidFill>
            <a:srgbClr val="C00000"/>
          </a:solidFill>
        </p:spPr>
        <p:txBody>
          <a:bodyPr wrap="square" rtlCol="0">
            <a:spAutoFit/>
          </a:bodyPr>
          <a:lstStyle/>
          <a:p>
            <a:r>
              <a:rPr lang="de-DE" sz="900" dirty="0">
                <a:solidFill>
                  <a:schemeClr val="bg1"/>
                </a:solidFill>
              </a:rPr>
              <a:t>Unterschied</a:t>
            </a:r>
          </a:p>
          <a:p>
            <a:r>
              <a:rPr lang="de-DE" sz="1200" dirty="0">
                <a:solidFill>
                  <a:schemeClr val="bg1"/>
                </a:solidFill>
              </a:rPr>
              <a:t>Immuntherapie vs. Personalisierte Krebsmedizin </a:t>
            </a:r>
          </a:p>
          <a:p>
            <a:endParaRPr lang="de-DE" sz="900" dirty="0">
              <a:solidFill>
                <a:schemeClr val="bg1"/>
              </a:solidFill>
            </a:endParaRPr>
          </a:p>
          <a:p>
            <a:endParaRPr lang="de-DE" sz="900" dirty="0">
              <a:solidFill>
                <a:schemeClr val="bg1"/>
              </a:solidFill>
            </a:endParaRPr>
          </a:p>
          <a:p>
            <a:r>
              <a:rPr lang="de-DE" sz="900" dirty="0">
                <a:solidFill>
                  <a:schemeClr val="bg1"/>
                </a:solidFill>
              </a:rPr>
              <a:t>Stand: 15.01.2022, gültig bis 15.01.2024</a:t>
            </a:r>
          </a:p>
          <a:p>
            <a:r>
              <a:rPr lang="de-DE" sz="900" dirty="0">
                <a:solidFill>
                  <a:schemeClr val="bg1"/>
                </a:solidFill>
              </a:rPr>
              <a:t>Krebsinformationsdienst | Deutsches Krebsforschungszentrum (DKFZ)</a:t>
            </a:r>
          </a:p>
          <a:p>
            <a:r>
              <a:rPr lang="de-DE" sz="1600" b="1" dirty="0">
                <a:solidFill>
                  <a:schemeClr val="bg1"/>
                </a:solidFill>
                <a:latin typeface="Arial Black" panose="020B0A04020102020204" pitchFamily="34" charset="0"/>
              </a:rPr>
              <a:t>IMMUNTHERAPIE GEGEN KREBS:</a:t>
            </a:r>
          </a:p>
          <a:p>
            <a:r>
              <a:rPr lang="de-DE" sz="1600" b="1" dirty="0">
                <a:solidFill>
                  <a:schemeClr val="bg1"/>
                </a:solidFill>
                <a:latin typeface="Arial Black" panose="020B0A04020102020204" pitchFamily="34" charset="0"/>
              </a:rPr>
              <a:t>Die körpereigene Abwehr nutzen</a:t>
            </a:r>
          </a:p>
          <a:p>
            <a:r>
              <a:rPr lang="de-DE" sz="900" dirty="0">
                <a:solidFill>
                  <a:schemeClr val="bg1"/>
                </a:solidFill>
                <a:hlinkClick r:id="rId6">
                  <a:extLst>
                    <a:ext uri="{A12FA001-AC4F-418D-AE19-62706E023703}">
                      <ahyp:hlinkClr xmlns:ahyp="http://schemas.microsoft.com/office/drawing/2018/hyperlinkcolor" val="tx"/>
                    </a:ext>
                  </a:extLst>
                </a:hlinkClick>
              </a:rPr>
              <a:t>https://www.krebsinformationsdienst.de/service/iblatt/iblatt-immuntherapie.pdf</a:t>
            </a:r>
            <a:endParaRPr lang="de-DE" sz="900" dirty="0">
              <a:solidFill>
                <a:schemeClr val="bg1"/>
              </a:solidFill>
            </a:endParaRPr>
          </a:p>
          <a:p>
            <a:endParaRPr lang="de-DE" sz="900" dirty="0">
              <a:solidFill>
                <a:schemeClr val="bg1"/>
              </a:solidFill>
            </a:endParaRPr>
          </a:p>
          <a:p>
            <a:endParaRPr lang="de-DE" sz="900" dirty="0">
              <a:solidFill>
                <a:schemeClr val="bg1"/>
              </a:solidFill>
            </a:endParaRPr>
          </a:p>
          <a:p>
            <a:r>
              <a:rPr lang="de-DE" sz="900" dirty="0">
                <a:solidFill>
                  <a:schemeClr val="bg1"/>
                </a:solidFill>
              </a:rPr>
              <a:t>Stand: 15.01.2022, gültig bis 15.01.2024</a:t>
            </a:r>
          </a:p>
          <a:p>
            <a:r>
              <a:rPr lang="de-DE" sz="900" dirty="0">
                <a:solidFill>
                  <a:schemeClr val="bg1"/>
                </a:solidFill>
              </a:rPr>
              <a:t>Krebsinformationsdienst | Deutsches Krebsforschungszentrum (DKFZ)</a:t>
            </a:r>
          </a:p>
          <a:p>
            <a:r>
              <a:rPr lang="de-DE" sz="1600" b="1" dirty="0">
                <a:solidFill>
                  <a:schemeClr val="bg1"/>
                </a:solidFill>
                <a:latin typeface="Arial Black" panose="020B0A04020102020204" pitchFamily="34" charset="0"/>
              </a:rPr>
              <a:t>ZIELGERICHTETE KREBSTHERAPIEN:</a:t>
            </a:r>
          </a:p>
          <a:p>
            <a:r>
              <a:rPr lang="de-DE" sz="1600" b="1" dirty="0">
                <a:solidFill>
                  <a:schemeClr val="bg1"/>
                </a:solidFill>
                <a:latin typeface="Arial Black" panose="020B0A04020102020204" pitchFamily="34" charset="0"/>
              </a:rPr>
              <a:t>Wie funktionieren sie?</a:t>
            </a:r>
          </a:p>
          <a:p>
            <a:r>
              <a:rPr lang="de-DE" sz="900" dirty="0">
                <a:solidFill>
                  <a:schemeClr val="bg1"/>
                </a:solidFill>
                <a:hlinkClick r:id="rId7">
                  <a:extLst>
                    <a:ext uri="{A12FA001-AC4F-418D-AE19-62706E023703}">
                      <ahyp:hlinkClr xmlns:ahyp="http://schemas.microsoft.com/office/drawing/2018/hyperlinkcolor" val="tx"/>
                    </a:ext>
                  </a:extLst>
                </a:hlinkClick>
              </a:rPr>
              <a:t>https://www.krebsinformationsdienst.de/service/iblatt/iblatt-zielgerichtete-krebstherapien.pdf</a:t>
            </a:r>
            <a:endParaRPr lang="de-DE" sz="900" dirty="0">
              <a:solidFill>
                <a:schemeClr val="bg1"/>
              </a:solidFill>
            </a:endParaRPr>
          </a:p>
          <a:p>
            <a:endParaRPr lang="de-DE" sz="900" dirty="0">
              <a:solidFill>
                <a:schemeClr val="bg1"/>
              </a:solidFill>
            </a:endParaRPr>
          </a:p>
        </p:txBody>
      </p:sp>
      <p:sp>
        <p:nvSpPr>
          <p:cNvPr id="6" name="Textfeld 5">
            <a:extLst>
              <a:ext uri="{FF2B5EF4-FFF2-40B4-BE49-F238E27FC236}">
                <a16:creationId xmlns:a16="http://schemas.microsoft.com/office/drawing/2014/main" id="{F2A587F1-48B3-9891-8970-68EE25F8C8F6}"/>
              </a:ext>
            </a:extLst>
          </p:cNvPr>
          <p:cNvSpPr txBox="1"/>
          <p:nvPr/>
        </p:nvSpPr>
        <p:spPr>
          <a:xfrm>
            <a:off x="6010366" y="4464909"/>
            <a:ext cx="5400000" cy="2123658"/>
          </a:xfrm>
          <a:prstGeom prst="rect">
            <a:avLst/>
          </a:prstGeom>
          <a:solidFill>
            <a:schemeClr val="accent1">
              <a:lumMod val="50000"/>
            </a:schemeClr>
          </a:solidFill>
        </p:spPr>
        <p:txBody>
          <a:bodyPr wrap="square" rtlCol="0">
            <a:spAutoFit/>
          </a:bodyPr>
          <a:lstStyle/>
          <a:p>
            <a:pPr fontAlgn="base"/>
            <a:r>
              <a:rPr lang="de-DE" sz="1200" b="1" dirty="0" err="1">
                <a:solidFill>
                  <a:schemeClr val="bg1"/>
                </a:solidFill>
              </a:rPr>
              <a:t>ib's</a:t>
            </a:r>
            <a:r>
              <a:rPr lang="de-DE" sz="1200" b="1" dirty="0">
                <a:solidFill>
                  <a:schemeClr val="bg1"/>
                </a:solidFill>
              </a:rPr>
              <a:t> und -</a:t>
            </a:r>
            <a:r>
              <a:rPr lang="de-DE" sz="1200" b="1" dirty="0" err="1">
                <a:solidFill>
                  <a:schemeClr val="bg1"/>
                </a:solidFill>
              </a:rPr>
              <a:t>ab‘s</a:t>
            </a:r>
            <a:endParaRPr lang="de-DE" sz="1200" b="1" dirty="0">
              <a:solidFill>
                <a:schemeClr val="bg1"/>
              </a:solidFill>
            </a:endParaRPr>
          </a:p>
          <a:p>
            <a:pPr fontAlgn="base"/>
            <a:endParaRPr lang="de-DE" sz="900" dirty="0">
              <a:solidFill>
                <a:schemeClr val="bg1"/>
              </a:solidFill>
            </a:endParaRPr>
          </a:p>
          <a:p>
            <a:pPr fontAlgn="base"/>
            <a:r>
              <a:rPr lang="de-DE" sz="900" dirty="0">
                <a:solidFill>
                  <a:schemeClr val="bg1"/>
                </a:solidFill>
              </a:rPr>
              <a:t>22.09.2022</a:t>
            </a:r>
          </a:p>
          <a:p>
            <a:pPr fontAlgn="base"/>
            <a:r>
              <a:rPr lang="de-DE" sz="900" dirty="0" err="1">
                <a:solidFill>
                  <a:schemeClr val="bg1"/>
                </a:solidFill>
              </a:rPr>
              <a:t>OncoEducation</a:t>
            </a:r>
            <a:endParaRPr lang="de-DE" sz="900" dirty="0">
              <a:solidFill>
                <a:schemeClr val="bg1"/>
              </a:solidFill>
            </a:endParaRPr>
          </a:p>
          <a:p>
            <a:pPr fontAlgn="base"/>
            <a:r>
              <a:rPr lang="de-DE" sz="1200" b="1" dirty="0">
                <a:solidFill>
                  <a:schemeClr val="bg1"/>
                </a:solidFill>
                <a:latin typeface="Arial Black" panose="020B0A04020102020204" pitchFamily="34" charset="0"/>
              </a:rPr>
              <a:t>Krebstherapie: Moderne Krebstherapie - -</a:t>
            </a:r>
            <a:r>
              <a:rPr lang="de-DE" sz="1200" b="1" dirty="0" err="1">
                <a:solidFill>
                  <a:schemeClr val="bg1"/>
                </a:solidFill>
                <a:latin typeface="Arial Black" panose="020B0A04020102020204" pitchFamily="34" charset="0"/>
              </a:rPr>
              <a:t>ib's</a:t>
            </a:r>
            <a:r>
              <a:rPr lang="de-DE" sz="1200" b="1" dirty="0">
                <a:solidFill>
                  <a:schemeClr val="bg1"/>
                </a:solidFill>
                <a:latin typeface="Arial Black" panose="020B0A04020102020204" pitchFamily="34" charset="0"/>
              </a:rPr>
              <a:t> und -</a:t>
            </a:r>
            <a:r>
              <a:rPr lang="de-DE" sz="1200" b="1" dirty="0" err="1">
                <a:solidFill>
                  <a:schemeClr val="bg1"/>
                </a:solidFill>
                <a:latin typeface="Arial Black" panose="020B0A04020102020204" pitchFamily="34" charset="0"/>
              </a:rPr>
              <a:t>ab‘s</a:t>
            </a:r>
            <a:r>
              <a:rPr lang="de-DE" sz="1200" b="1" dirty="0">
                <a:solidFill>
                  <a:schemeClr val="bg1"/>
                </a:solidFill>
                <a:latin typeface="Arial Black" panose="020B0A04020102020204" pitchFamily="34" charset="0"/>
              </a:rPr>
              <a:t> 1</a:t>
            </a:r>
          </a:p>
          <a:p>
            <a:pPr fontAlgn="base"/>
            <a:r>
              <a:rPr lang="de-DE" sz="1200" b="1" dirty="0">
                <a:solidFill>
                  <a:schemeClr val="bg1"/>
                </a:solidFill>
              </a:rPr>
              <a:t>(</a:t>
            </a:r>
            <a:r>
              <a:rPr lang="de-DE" sz="1200" b="1" dirty="0" err="1">
                <a:solidFill>
                  <a:schemeClr val="bg1"/>
                </a:solidFill>
              </a:rPr>
              <a:t>ib`s</a:t>
            </a:r>
            <a:r>
              <a:rPr lang="de-DE" sz="1200" b="1" dirty="0">
                <a:solidFill>
                  <a:schemeClr val="bg1"/>
                </a:solidFill>
              </a:rPr>
              <a:t> &gt; Zielgerichtete Therapie bzw. Personalisierte Krebsmedizin) </a:t>
            </a:r>
          </a:p>
          <a:p>
            <a:pPr fontAlgn="base"/>
            <a:r>
              <a:rPr lang="de-DE" sz="900" dirty="0">
                <a:solidFill>
                  <a:schemeClr val="bg1"/>
                </a:solidFill>
                <a:hlinkClick r:id="rId8">
                  <a:extLst>
                    <a:ext uri="{A12FA001-AC4F-418D-AE19-62706E023703}">
                      <ahyp:hlinkClr xmlns:ahyp="http://schemas.microsoft.com/office/drawing/2018/hyperlinkcolor" val="tx"/>
                    </a:ext>
                  </a:extLst>
                </a:hlinkClick>
              </a:rPr>
              <a:t>https://www.youtube.com/watch?v=StPj_OOL418</a:t>
            </a:r>
            <a:endParaRPr lang="de-DE" sz="900" dirty="0">
              <a:solidFill>
                <a:schemeClr val="bg1"/>
              </a:solidFill>
            </a:endParaRPr>
          </a:p>
          <a:p>
            <a:endParaRPr lang="de-DE" sz="900" dirty="0">
              <a:solidFill>
                <a:schemeClr val="bg1"/>
              </a:solidFill>
            </a:endParaRPr>
          </a:p>
          <a:p>
            <a:r>
              <a:rPr lang="de-DE" sz="900" dirty="0">
                <a:solidFill>
                  <a:schemeClr val="bg1"/>
                </a:solidFill>
              </a:rPr>
              <a:t>25.09.2022</a:t>
            </a:r>
          </a:p>
          <a:p>
            <a:r>
              <a:rPr lang="de-DE" sz="900" dirty="0" err="1">
                <a:solidFill>
                  <a:schemeClr val="bg1"/>
                </a:solidFill>
              </a:rPr>
              <a:t>OncoEducation</a:t>
            </a:r>
            <a:endParaRPr lang="de-DE" sz="900" dirty="0">
              <a:solidFill>
                <a:schemeClr val="bg1"/>
              </a:solidFill>
            </a:endParaRPr>
          </a:p>
          <a:p>
            <a:r>
              <a:rPr lang="de-DE" sz="1200" b="1" dirty="0">
                <a:solidFill>
                  <a:schemeClr val="bg1"/>
                </a:solidFill>
                <a:latin typeface="Arial Black" panose="020B0A04020102020204" pitchFamily="34" charset="0"/>
              </a:rPr>
              <a:t>Krebstherapie: Moderne Krebstherapie - -</a:t>
            </a:r>
            <a:r>
              <a:rPr lang="de-DE" sz="1200" b="1" dirty="0" err="1">
                <a:solidFill>
                  <a:schemeClr val="bg1"/>
                </a:solidFill>
                <a:latin typeface="Arial Black" panose="020B0A04020102020204" pitchFamily="34" charset="0"/>
              </a:rPr>
              <a:t>ib's</a:t>
            </a:r>
            <a:r>
              <a:rPr lang="de-DE" sz="1200" b="1" dirty="0">
                <a:solidFill>
                  <a:schemeClr val="bg1"/>
                </a:solidFill>
                <a:latin typeface="Arial Black" panose="020B0A04020102020204" pitchFamily="34" charset="0"/>
              </a:rPr>
              <a:t> und -</a:t>
            </a:r>
            <a:r>
              <a:rPr lang="de-DE" sz="1200" b="1" dirty="0" err="1">
                <a:solidFill>
                  <a:schemeClr val="bg1"/>
                </a:solidFill>
                <a:latin typeface="Arial Black" panose="020B0A04020102020204" pitchFamily="34" charset="0"/>
              </a:rPr>
              <a:t>ab‘s</a:t>
            </a:r>
            <a:r>
              <a:rPr lang="de-DE" sz="1200" b="1" dirty="0">
                <a:solidFill>
                  <a:schemeClr val="bg1"/>
                </a:solidFill>
                <a:latin typeface="Arial Black" panose="020B0A04020102020204" pitchFamily="34" charset="0"/>
              </a:rPr>
              <a:t> 2 </a:t>
            </a:r>
          </a:p>
          <a:p>
            <a:r>
              <a:rPr lang="de-DE" sz="1200" b="1" dirty="0">
                <a:solidFill>
                  <a:schemeClr val="bg1"/>
                </a:solidFill>
              </a:rPr>
              <a:t>(</a:t>
            </a:r>
            <a:r>
              <a:rPr lang="de-DE" sz="1200" b="1" dirty="0" err="1">
                <a:solidFill>
                  <a:schemeClr val="bg1"/>
                </a:solidFill>
              </a:rPr>
              <a:t>ab´s</a:t>
            </a:r>
            <a:r>
              <a:rPr lang="de-DE" sz="1200" b="1" dirty="0">
                <a:solidFill>
                  <a:schemeClr val="bg1"/>
                </a:solidFill>
              </a:rPr>
              <a:t> &gt; Immuntherapien)</a:t>
            </a:r>
            <a:br>
              <a:rPr lang="de-DE" sz="900" dirty="0">
                <a:solidFill>
                  <a:schemeClr val="bg1"/>
                </a:solidFill>
              </a:rPr>
            </a:br>
            <a:r>
              <a:rPr lang="de-DE" sz="900" dirty="0">
                <a:solidFill>
                  <a:schemeClr val="bg1"/>
                </a:solidFill>
                <a:hlinkClick r:id="rId9">
                  <a:extLst>
                    <a:ext uri="{A12FA001-AC4F-418D-AE19-62706E023703}">
                      <ahyp:hlinkClr xmlns:ahyp="http://schemas.microsoft.com/office/drawing/2018/hyperlinkcolor" val="tx"/>
                    </a:ext>
                  </a:extLst>
                </a:hlinkClick>
              </a:rPr>
              <a:t>https://www.youtube.com/watch?v=NCgpavaGGRs</a:t>
            </a:r>
            <a:endParaRPr lang="de-DE" sz="900" dirty="0">
              <a:solidFill>
                <a:schemeClr val="bg1"/>
              </a:solidFill>
            </a:endParaRPr>
          </a:p>
        </p:txBody>
      </p:sp>
    </p:spTree>
    <p:extLst>
      <p:ext uri="{BB962C8B-B14F-4D97-AF65-F5344CB8AC3E}">
        <p14:creationId xmlns:p14="http://schemas.microsoft.com/office/powerpoint/2010/main" val="33308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C7EBBA9-5D94-FDCD-353A-D2949944B6BB}"/>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dirty="0">
                <a:latin typeface="Arial Black" panose="020B0A04020102020204" pitchFamily="34" charset="0"/>
                <a:cs typeface="Arial" panose="020B0604020202020204" pitchFamily="34" charset="0"/>
              </a:rPr>
              <a:t>Radionuklidtherapien – RNT </a:t>
            </a:r>
          </a:p>
          <a:p>
            <a:r>
              <a:rPr lang="de-DE" sz="900" dirty="0">
                <a:latin typeface="Arial" panose="020B0604020202020204" pitchFamily="34" charset="0"/>
                <a:cs typeface="Arial" panose="020B0604020202020204" pitchFamily="34" charset="0"/>
              </a:rPr>
              <a:t>            (…ium) </a:t>
            </a:r>
          </a:p>
        </p:txBody>
      </p:sp>
      <p:sp>
        <p:nvSpPr>
          <p:cNvPr id="3" name="Rechteck 2">
            <a:extLst>
              <a:ext uri="{FF2B5EF4-FFF2-40B4-BE49-F238E27FC236}">
                <a16:creationId xmlns:a16="http://schemas.microsoft.com/office/drawing/2014/main" id="{2A8AEC49-A6CD-B3D8-7B91-1354321BF1EC}"/>
              </a:ext>
            </a:extLst>
          </p:cNvPr>
          <p:cNvSpPr/>
          <p:nvPr/>
        </p:nvSpPr>
        <p:spPr>
          <a:xfrm>
            <a:off x="344098" y="753285"/>
            <a:ext cx="11520000"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alpha-Strahler mit Indikation beim mCRPC</a:t>
            </a:r>
          </a:p>
        </p:txBody>
      </p:sp>
      <p:sp>
        <p:nvSpPr>
          <p:cNvPr id="4" name="Rechteck 3">
            <a:extLst>
              <a:ext uri="{FF2B5EF4-FFF2-40B4-BE49-F238E27FC236}">
                <a16:creationId xmlns:a16="http://schemas.microsoft.com/office/drawing/2014/main" id="{0C546F96-9515-5948-201A-7A6B858C5A32}"/>
              </a:ext>
            </a:extLst>
          </p:cNvPr>
          <p:cNvSpPr/>
          <p:nvPr/>
        </p:nvSpPr>
        <p:spPr>
          <a:xfrm>
            <a:off x="344098" y="1035431"/>
            <a:ext cx="11520000" cy="72768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Radium-223-dichlorid</a:t>
            </a:r>
            <a:r>
              <a:rPr lang="de-DE" sz="1200" b="1" dirty="0">
                <a:solidFill>
                  <a:srgbClr val="C00000"/>
                </a:solidFill>
                <a:effectLst/>
                <a:ea typeface="Calibri" panose="020F0502020204030204" pitchFamily="34" charset="0"/>
                <a:cs typeface="Times New Roman" panose="02020603050405020304" pitchFamily="18" charset="0"/>
              </a:rPr>
              <a:t>     </a:t>
            </a:r>
            <a:r>
              <a:rPr lang="el-GR" sz="1200" b="1" dirty="0">
                <a:solidFill>
                  <a:srgbClr val="C00000"/>
                </a:solidFill>
                <a:effectLst/>
                <a:ea typeface="Calibri" panose="020F0502020204030204" pitchFamily="34" charset="0"/>
                <a:cs typeface="Times New Roman" panose="02020603050405020304" pitchFamily="18" charset="0"/>
              </a:rPr>
              <a:t> </a:t>
            </a:r>
            <a:r>
              <a:rPr lang="de-DE" sz="1200" b="1"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	</a:t>
            </a:r>
            <a:r>
              <a:rPr lang="de-DE" sz="1200" b="1" dirty="0">
                <a:solidFill>
                  <a:srgbClr val="C00000"/>
                </a:solidFill>
                <a:effectLst/>
                <a:ea typeface="Calibri" panose="020F0502020204030204" pitchFamily="34" charset="0"/>
                <a:cs typeface="Times New Roman" panose="02020603050405020304" pitchFamily="18" charset="0"/>
              </a:rPr>
              <a:t>Xofigo®	</a:t>
            </a:r>
            <a:r>
              <a:rPr lang="el-GR" sz="1200" dirty="0">
                <a:solidFill>
                  <a:srgbClr val="C00000"/>
                </a:solidFill>
                <a:effectLst/>
                <a:ea typeface="Calibri" panose="020F0502020204030204" pitchFamily="34" charset="0"/>
                <a:cs typeface="Times New Roman" panose="02020603050405020304" pitchFamily="18" charset="0"/>
              </a:rPr>
              <a:t> α</a:t>
            </a:r>
            <a:r>
              <a:rPr lang="de-DE" sz="1200" dirty="0">
                <a:solidFill>
                  <a:srgbClr val="C00000"/>
                </a:solidFill>
                <a:effectLst/>
                <a:ea typeface="Calibri" panose="020F0502020204030204" pitchFamily="34" charset="0"/>
                <a:cs typeface="Times New Roman" panose="02020603050405020304" pitchFamily="18" charset="0"/>
              </a:rPr>
              <a:t> (Alpha) –Strahler</a:t>
            </a:r>
            <a:r>
              <a:rPr lang="de-DE" sz="1200" b="1"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Indikation: mCRPC, bei symptomatischen Knochenmetastasen, </a:t>
            </a:r>
          </a:p>
          <a:p>
            <a:pPr>
              <a:tabLst>
                <a:tab pos="1260475" algn="l"/>
              </a:tabLst>
            </a:pPr>
            <a:r>
              <a:rPr lang="de-DE" sz="1200" dirty="0">
                <a:solidFill>
                  <a:srgbClr val="C00000"/>
                </a:solidFill>
                <a:ea typeface="Calibri" panose="020F0502020204030204" pitchFamily="34" charset="0"/>
                <a:cs typeface="Times New Roman" panose="02020603050405020304" pitchFamily="18" charset="0"/>
              </a:rPr>
              <a:t>							N</a:t>
            </a:r>
            <a:r>
              <a:rPr lang="de-DE" sz="1200" dirty="0">
                <a:solidFill>
                  <a:srgbClr val="C00000"/>
                </a:solidFill>
                <a:effectLst/>
                <a:ea typeface="Calibri" panose="020F0502020204030204" pitchFamily="34" charset="0"/>
                <a:cs typeface="Times New Roman" panose="02020603050405020304" pitchFamily="18" charset="0"/>
              </a:rPr>
              <a:t>icht bei viszeralen Metastasen.  </a:t>
            </a:r>
            <a:endParaRPr lang="de-DE" sz="1000" dirty="0">
              <a:solidFill>
                <a:srgbClr val="C00000"/>
              </a:solidFill>
              <a:ea typeface="Calibri" panose="020F0502020204030204" pitchFamily="34" charset="0"/>
              <a:cs typeface="Times New Roman" panose="02020603050405020304" pitchFamily="18" charset="0"/>
            </a:endParaRPr>
          </a:p>
        </p:txBody>
      </p:sp>
      <p:sp>
        <p:nvSpPr>
          <p:cNvPr id="6" name="Rechteck 5">
            <a:extLst>
              <a:ext uri="{FF2B5EF4-FFF2-40B4-BE49-F238E27FC236}">
                <a16:creationId xmlns:a16="http://schemas.microsoft.com/office/drawing/2014/main" id="{7DA8E5C3-F0C5-7DC7-CB0C-5422C87712EC}"/>
              </a:ext>
            </a:extLst>
          </p:cNvPr>
          <p:cNvSpPr/>
          <p:nvPr/>
        </p:nvSpPr>
        <p:spPr>
          <a:xfrm>
            <a:off x="344098" y="1910662"/>
            <a:ext cx="11520000"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Peptid-Radio-Liganden-Therapien (PRLT)</a:t>
            </a:r>
            <a:endParaRPr lang="de-DE" sz="1200" dirty="0">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2768086F-624A-20F3-B4DC-C4BD4B44F9DF}"/>
              </a:ext>
            </a:extLst>
          </p:cNvPr>
          <p:cNvSpPr/>
          <p:nvPr/>
        </p:nvSpPr>
        <p:spPr>
          <a:xfrm>
            <a:off x="344098" y="2195946"/>
            <a:ext cx="11520000" cy="125557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Lutetium (177Lu) Vipivotid-Tetraxetan </a:t>
            </a:r>
            <a:r>
              <a:rPr lang="de-DE" sz="1200" b="1" dirty="0">
                <a:solidFill>
                  <a:srgbClr val="C00000"/>
                </a:solidFill>
                <a:effectLst/>
                <a:ea typeface="Calibri" panose="020F0502020204030204" pitchFamily="34" charset="0"/>
                <a:cs typeface="Times New Roman" panose="02020603050405020304" pitchFamily="18" charset="0"/>
              </a:rPr>
              <a:t>		Pluvicto®	</a:t>
            </a:r>
            <a:r>
              <a:rPr lang="de-DE" sz="1200" dirty="0">
                <a:solidFill>
                  <a:srgbClr val="C00000"/>
                </a:solidFill>
                <a:effectLst/>
                <a:ea typeface="Calibri" panose="020F0502020204030204" pitchFamily="34" charset="0"/>
                <a:cs typeface="Times New Roman" panose="02020603050405020304" pitchFamily="18" charset="0"/>
              </a:rPr>
              <a:t>ß (Beta) -Strahler </a:t>
            </a:r>
            <a:r>
              <a:rPr lang="de-DE" sz="1200" b="1"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Indikation: mCRPC</a:t>
            </a:r>
          </a:p>
          <a:p>
            <a:pPr>
              <a:tabLst>
                <a:tab pos="1260475" algn="l"/>
              </a:tabLst>
            </a:pPr>
            <a:r>
              <a:rPr lang="de-DE" sz="1200" b="1" dirty="0">
                <a:solidFill>
                  <a:srgbClr val="C00000"/>
                </a:solidFill>
                <a:ea typeface="Calibri" panose="020F0502020204030204" pitchFamily="34" charset="0"/>
                <a:cs typeface="Times New Roman" panose="02020603050405020304" pitchFamily="18" charset="0"/>
              </a:rPr>
              <a:t>							</a:t>
            </a:r>
            <a:r>
              <a:rPr lang="de-DE" sz="1200" dirty="0" err="1">
                <a:solidFill>
                  <a:srgbClr val="C00000"/>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PSMAddition</a:t>
            </a:r>
            <a:r>
              <a:rPr lang="de-DE" sz="1200" dirty="0">
                <a:solidFill>
                  <a:srgbClr val="C00000"/>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-Studie</a:t>
            </a:r>
            <a:r>
              <a:rPr lang="de-DE" sz="1200" dirty="0">
                <a:solidFill>
                  <a:srgbClr val="C00000"/>
                </a:solidFill>
                <a:ea typeface="Calibri" panose="020F0502020204030204" pitchFamily="34" charset="0"/>
                <a:cs typeface="Times New Roman" panose="02020603050405020304" pitchFamily="18" charset="0"/>
              </a:rPr>
              <a:t> (mHSPC) </a:t>
            </a:r>
          </a:p>
          <a:p>
            <a:pPr>
              <a:tabLst>
                <a:tab pos="1260475" algn="l"/>
              </a:tabLst>
            </a:pPr>
            <a:endParaRPr lang="de-DE" sz="1200" b="1"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225Actinium-PSMA-Therapie</a:t>
            </a:r>
            <a:r>
              <a:rPr lang="de-DE" sz="1200" b="1" dirty="0">
                <a:solidFill>
                  <a:srgbClr val="C00000"/>
                </a:solidFill>
                <a:effectLst/>
                <a:ea typeface="Calibri" panose="020F0502020204030204" pitchFamily="34" charset="0"/>
                <a:cs typeface="Times New Roman" panose="02020603050405020304" pitchFamily="18" charset="0"/>
              </a:rPr>
              <a:t>			</a:t>
            </a:r>
            <a:r>
              <a:rPr lang="el-GR" sz="1200" dirty="0">
                <a:solidFill>
                  <a:srgbClr val="C00000"/>
                </a:solidFill>
                <a:effectLst/>
                <a:ea typeface="Calibri" panose="020F0502020204030204" pitchFamily="34" charset="0"/>
                <a:cs typeface="Times New Roman" panose="02020603050405020304" pitchFamily="18" charset="0"/>
              </a:rPr>
              <a:t>α</a:t>
            </a:r>
            <a:r>
              <a:rPr lang="de-DE" sz="1200" dirty="0">
                <a:solidFill>
                  <a:srgbClr val="C00000"/>
                </a:solidFill>
                <a:effectLst/>
                <a:ea typeface="Calibri" panose="020F0502020204030204" pitchFamily="34" charset="0"/>
                <a:cs typeface="Times New Roman" panose="02020603050405020304" pitchFamily="18" charset="0"/>
              </a:rPr>
              <a:t> (Alpha) -Strahler</a:t>
            </a:r>
            <a:r>
              <a:rPr lang="de-DE" sz="1200" b="1"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Nur als individuellen Heilmaßnahme</a:t>
            </a:r>
          </a:p>
          <a:p>
            <a:pPr>
              <a:tabLst>
                <a:tab pos="1260475" algn="l"/>
              </a:tabLst>
            </a:pPr>
            <a:endParaRPr lang="de-DE" sz="1200" b="1"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Kombi­nations­therapie Lutetium-177 und Actinium-225</a:t>
            </a:r>
            <a:r>
              <a:rPr lang="de-DE" sz="1200" b="1" dirty="0">
                <a:solidFill>
                  <a:srgbClr val="C00000"/>
                </a:solidFill>
                <a:effectLst/>
                <a:ea typeface="Calibri" panose="020F0502020204030204" pitchFamily="34" charset="0"/>
                <a:cs typeface="Times New Roman" panose="02020603050405020304" pitchFamily="18" charset="0"/>
              </a:rPr>
              <a:t>		</a:t>
            </a:r>
            <a:r>
              <a:rPr lang="el-GR" sz="1200" dirty="0">
                <a:solidFill>
                  <a:srgbClr val="C00000"/>
                </a:solidFill>
                <a:effectLst/>
                <a:ea typeface="Calibri" panose="020F0502020204030204" pitchFamily="34" charset="0"/>
                <a:cs typeface="Times New Roman" panose="02020603050405020304" pitchFamily="18" charset="0"/>
              </a:rPr>
              <a:t>α</a:t>
            </a:r>
            <a:r>
              <a:rPr lang="de-DE" sz="1200" dirty="0">
                <a:solidFill>
                  <a:srgbClr val="C00000"/>
                </a:solidFill>
                <a:effectLst/>
                <a:ea typeface="Calibri" panose="020F0502020204030204" pitchFamily="34" charset="0"/>
                <a:cs typeface="Times New Roman" panose="02020603050405020304" pitchFamily="18" charset="0"/>
              </a:rPr>
              <a:t> und ß -Strahler</a:t>
            </a:r>
            <a:r>
              <a:rPr lang="de-DE" sz="1200" b="1"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Nur als individuellen Heilmaßnahme</a:t>
            </a:r>
            <a:endParaRPr lang="de-DE" sz="1200" b="1" dirty="0">
              <a:solidFill>
                <a:srgbClr val="C00000"/>
              </a:solidFill>
              <a:effectLst/>
              <a:ea typeface="Calibri" panose="020F0502020204030204" pitchFamily="34" charset="0"/>
              <a:cs typeface="Times New Roman" panose="02020603050405020304" pitchFamily="18" charset="0"/>
            </a:endParaRPr>
          </a:p>
        </p:txBody>
      </p:sp>
      <p:sp>
        <p:nvSpPr>
          <p:cNvPr id="9" name="Rechteck 8">
            <a:hlinkClick r:id="rId7"/>
            <a:extLst>
              <a:ext uri="{FF2B5EF4-FFF2-40B4-BE49-F238E27FC236}">
                <a16:creationId xmlns:a16="http://schemas.microsoft.com/office/drawing/2014/main" id="{88C403F7-17C1-CA5C-39C7-91AADF7BDEDD}"/>
              </a:ext>
            </a:extLst>
          </p:cNvPr>
          <p:cNvSpPr/>
          <p:nvPr/>
        </p:nvSpPr>
        <p:spPr>
          <a:xfrm>
            <a:off x="344098" y="4723195"/>
            <a:ext cx="11520000"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Sonstige Radionuklidtherapien zur palliativen Schmerztherapie bei multiplen Knochenmetastasen </a:t>
            </a:r>
            <a:r>
              <a:rPr lang="de-D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(siehe: </a:t>
            </a:r>
            <a:r>
              <a:rPr lang="de-DE" sz="9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Leitlinie 2021 ab Seite 232</a:t>
            </a:r>
            <a:r>
              <a:rPr lang="de-D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de-DE" sz="900" dirty="0">
              <a:solidFill>
                <a:schemeClr val="bg1"/>
              </a:solidFill>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46F524EC-A971-9D2E-83D0-7DC1AA2464E0}"/>
              </a:ext>
            </a:extLst>
          </p:cNvPr>
          <p:cNvSpPr/>
          <p:nvPr/>
        </p:nvSpPr>
        <p:spPr>
          <a:xfrm>
            <a:off x="344098" y="5008479"/>
            <a:ext cx="11520000" cy="1708205"/>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Samarium-153-EDTMP-Therapie (Sm-153)</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ß (Beta) -Strahler </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Als individuellen Heilmaßnahme</a:t>
            </a: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Zur Schmerzlinderung bei Knochenmetastasen</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Strontium-89 (St-89) 						</a:t>
            </a:r>
            <a:r>
              <a:rPr lang="de-DE" sz="1200" dirty="0">
                <a:solidFill>
                  <a:schemeClr val="accent1">
                    <a:lumMod val="75000"/>
                  </a:schemeClr>
                </a:solidFill>
                <a:effectLst/>
                <a:ea typeface="Calibri" panose="020F0502020204030204" pitchFamily="34" charset="0"/>
                <a:cs typeface="Times New Roman" panose="02020603050405020304" pitchFamily="18" charset="0"/>
              </a:rPr>
              <a:t>Zur Schmerzlinderung bei Knochenmetastasen</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186Rhenium-HEDP (Re-186) </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b="1" dirty="0">
                <a:solidFill>
                  <a:schemeClr val="accent1">
                    <a:lumMod val="75000"/>
                  </a:schemeClr>
                </a:solidFill>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ß (Beta) -Strahler </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Zur Schmerzlinderung bei osteoblastischen Knochenmetastasen</a:t>
            </a:r>
          </a:p>
          <a:p>
            <a:pPr>
              <a:tabLst>
                <a:tab pos="1260475" algn="l"/>
              </a:tabLst>
            </a:pPr>
            <a:endParaRPr lang="de-DE" sz="12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90Yttrium-DOTATOC</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 		ß (Beta) -Strahler </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 Bei Neuroendokriner Entartung</a:t>
            </a: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17" name="Rechteck 16">
            <a:extLst>
              <a:ext uri="{FF2B5EF4-FFF2-40B4-BE49-F238E27FC236}">
                <a16:creationId xmlns:a16="http://schemas.microsoft.com/office/drawing/2014/main" id="{195067F2-A8A0-86C1-393C-E75B883E4D09}"/>
              </a:ext>
            </a:extLst>
          </p:cNvPr>
          <p:cNvSpPr/>
          <p:nvPr/>
        </p:nvSpPr>
        <p:spPr>
          <a:xfrm>
            <a:off x="338557" y="3616507"/>
            <a:ext cx="11520000"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Peptid-Rezeptor- Radio-Therapie (PRRT)  - </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S</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elektive Peptid-Radionuklid-Bestrahlung</a:t>
            </a:r>
            <a:endParaRPr lang="de-DE" sz="1200" dirty="0">
              <a:latin typeface="Arial" panose="020B0604020202020204" pitchFamily="34" charset="0"/>
              <a:cs typeface="Arial" panose="020B0604020202020204" pitchFamily="34" charset="0"/>
            </a:endParaRPr>
          </a:p>
        </p:txBody>
      </p:sp>
      <p:sp>
        <p:nvSpPr>
          <p:cNvPr id="18" name="Rechteck 17">
            <a:extLst>
              <a:ext uri="{FF2B5EF4-FFF2-40B4-BE49-F238E27FC236}">
                <a16:creationId xmlns:a16="http://schemas.microsoft.com/office/drawing/2014/main" id="{764032E5-1FA1-296E-E7FA-D6D6F36C513C}"/>
              </a:ext>
            </a:extLst>
          </p:cNvPr>
          <p:cNvSpPr/>
          <p:nvPr/>
        </p:nvSpPr>
        <p:spPr>
          <a:xfrm>
            <a:off x="338557" y="3901792"/>
            <a:ext cx="11520000" cy="617395"/>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177Lutetium-Dotatate</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ß (Beta) -Strahler</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Bei Neuroendokrine Entartung mit Genexpression des </a:t>
            </a:r>
            <a:r>
              <a:rPr lang="de-DE" sz="1200" dirty="0" err="1">
                <a:solidFill>
                  <a:schemeClr val="accent1">
                    <a:lumMod val="75000"/>
                  </a:schemeClr>
                </a:solidFill>
                <a:effectLst/>
                <a:ea typeface="Calibri" panose="020F0502020204030204" pitchFamily="34" charset="0"/>
                <a:cs typeface="Times New Roman" panose="02020603050405020304" pitchFamily="18" charset="0"/>
              </a:rPr>
              <a:t>Somatostatinrezeptors</a:t>
            </a:r>
            <a:endParaRPr lang="de-DE" sz="1200" b="1" dirty="0">
              <a:solidFill>
                <a:schemeClr val="accent1">
                  <a:lumMod val="7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0168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8EE70F5-0B60-B79C-9A21-FAEB0DBB102F}"/>
              </a:ext>
            </a:extLst>
          </p:cNvPr>
          <p:cNvSpPr txBox="1"/>
          <p:nvPr/>
        </p:nvSpPr>
        <p:spPr>
          <a:xfrm>
            <a:off x="5920583" y="698433"/>
            <a:ext cx="5400000" cy="3447098"/>
          </a:xfrm>
          <a:prstGeom prst="rect">
            <a:avLst/>
          </a:prstGeom>
          <a:noFill/>
        </p:spPr>
        <p:txBody>
          <a:bodyPr wrap="square" rtlCol="0">
            <a:spAutoFit/>
          </a:bodyPr>
          <a:lstStyle/>
          <a:p>
            <a:r>
              <a:rPr lang="de-DE" sz="900" dirty="0">
                <a:solidFill>
                  <a:schemeClr val="accent1">
                    <a:lumMod val="75000"/>
                  </a:schemeClr>
                </a:solidFill>
              </a:rPr>
              <a:t>26.10.2022</a:t>
            </a:r>
          </a:p>
          <a:p>
            <a:r>
              <a:rPr lang="de-DE" sz="900" dirty="0">
                <a:solidFill>
                  <a:schemeClr val="accent1">
                    <a:lumMod val="75000"/>
                  </a:schemeClr>
                </a:solidFill>
              </a:rPr>
              <a:t>Biermann Medizin</a:t>
            </a:r>
            <a:br>
              <a:rPr lang="de-DE" sz="900" dirty="0">
                <a:solidFill>
                  <a:schemeClr val="accent1">
                    <a:lumMod val="75000"/>
                  </a:schemeClr>
                </a:solidFill>
              </a:rPr>
            </a:br>
            <a:r>
              <a:rPr lang="de-DE" sz="1600" b="1" dirty="0" err="1">
                <a:solidFill>
                  <a:schemeClr val="accent1">
                    <a:lumMod val="75000"/>
                  </a:schemeClr>
                </a:solidFill>
                <a:latin typeface="Arial Black" panose="020B0A04020102020204" pitchFamily="34" charset="0"/>
              </a:rPr>
              <a:t>Radioligandentherapie</a:t>
            </a:r>
            <a:r>
              <a:rPr lang="de-DE" sz="1600" b="1" dirty="0">
                <a:solidFill>
                  <a:schemeClr val="accent1">
                    <a:lumMod val="75000"/>
                  </a:schemeClr>
                </a:solidFill>
                <a:latin typeface="Arial Black" panose="020B0A04020102020204" pitchFamily="34" charset="0"/>
              </a:rPr>
              <a:t> bei mCRPC</a:t>
            </a:r>
          </a:p>
          <a:p>
            <a:r>
              <a:rPr lang="de-DE" sz="2400" b="1" dirty="0">
                <a:solidFill>
                  <a:schemeClr val="accent1">
                    <a:lumMod val="75000"/>
                  </a:schemeClr>
                </a:solidFill>
                <a:latin typeface="Arial Black" panose="020B0A04020102020204" pitchFamily="34" charset="0"/>
              </a:rPr>
              <a:t>PSA-Abfall, gleich wie hoch,</a:t>
            </a:r>
          </a:p>
          <a:p>
            <a:r>
              <a:rPr lang="de-DE" sz="2400" b="1" dirty="0">
                <a:solidFill>
                  <a:schemeClr val="accent1">
                    <a:lumMod val="75000"/>
                  </a:schemeClr>
                </a:solidFill>
                <a:latin typeface="Arial Black" panose="020B0A04020102020204" pitchFamily="34" charset="0"/>
              </a:rPr>
              <a:t>zeigt Therapieansprechen an</a:t>
            </a:r>
            <a:br>
              <a:rPr lang="de-DE" sz="900"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biermann-medizin.de/radioligandentherapie-bei-mcrpc-psa-abfall-gleich-wie-hoch-zeigt-therapieansprechen-an/</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09.03.2018</a:t>
            </a:r>
            <a:br>
              <a:rPr lang="de-DE" sz="900" dirty="0">
                <a:solidFill>
                  <a:srgbClr val="C00000"/>
                </a:solidFill>
              </a:rPr>
            </a:br>
            <a:r>
              <a:rPr lang="de-DE" sz="900" dirty="0">
                <a:solidFill>
                  <a:srgbClr val="C00000"/>
                </a:solidFill>
              </a:rPr>
              <a:t>Pharmazeutische-Zeitung - PZ</a:t>
            </a:r>
            <a:br>
              <a:rPr lang="de-DE" sz="900" dirty="0">
                <a:solidFill>
                  <a:srgbClr val="C00000"/>
                </a:solidFill>
              </a:rPr>
            </a:br>
            <a:r>
              <a:rPr lang="de-DE" sz="1200" b="1" dirty="0">
                <a:solidFill>
                  <a:srgbClr val="C00000"/>
                </a:solidFill>
                <a:latin typeface="Arial Black" panose="020B0A04020102020204" pitchFamily="34" charset="0"/>
              </a:rPr>
              <a:t>Prostatakrebs</a:t>
            </a:r>
            <a:br>
              <a:rPr lang="de-DE" sz="900" b="1" dirty="0">
                <a:solidFill>
                  <a:srgbClr val="C00000"/>
                </a:solidFill>
                <a:latin typeface="Arial Black" panose="020B0A04020102020204" pitchFamily="34" charset="0"/>
              </a:rPr>
            </a:br>
            <a:r>
              <a:rPr lang="de-DE" sz="1600" b="1" dirty="0">
                <a:solidFill>
                  <a:srgbClr val="C00000"/>
                </a:solidFill>
                <a:latin typeface="Arial Black" panose="020B0A04020102020204" pitchFamily="34" charset="0"/>
              </a:rPr>
              <a:t>Xofigo nicht mit Zytiga / Prednison anwenden</a:t>
            </a:r>
            <a:br>
              <a:rPr lang="de-DE" sz="900" b="1" dirty="0">
                <a:solidFill>
                  <a:srgbClr val="C00000"/>
                </a:solidFill>
                <a:latin typeface="Arial Black" panose="020B0A04020102020204" pitchFamily="34" charset="0"/>
              </a:rPr>
            </a:br>
            <a:r>
              <a:rPr lang="de-DE" sz="900" dirty="0">
                <a:solidFill>
                  <a:srgbClr val="C00000"/>
                </a:solidFill>
                <a:hlinkClick r:id="rId3">
                  <a:extLst>
                    <a:ext uri="{A12FA001-AC4F-418D-AE19-62706E023703}">
                      <ahyp:hlinkClr xmlns:ahyp="http://schemas.microsoft.com/office/drawing/2018/hyperlinkcolor" val="tx"/>
                    </a:ext>
                  </a:extLst>
                </a:hlinkClick>
              </a:rPr>
              <a:t>www.pharmazeutische-zeitung.de/2018-03/prostatakrebs-xofigo-nicht-mit-zytigaprednison-anwenden/</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p:txBody>
      </p:sp>
      <p:sp>
        <p:nvSpPr>
          <p:cNvPr id="3" name="Textfeld 2">
            <a:extLst>
              <a:ext uri="{FF2B5EF4-FFF2-40B4-BE49-F238E27FC236}">
                <a16:creationId xmlns:a16="http://schemas.microsoft.com/office/drawing/2014/main" id="{D946EE37-9C7F-0993-666E-2FC19A8425CC}"/>
              </a:ext>
            </a:extLst>
          </p:cNvPr>
          <p:cNvSpPr txBox="1"/>
          <p:nvPr/>
        </p:nvSpPr>
        <p:spPr>
          <a:xfrm>
            <a:off x="539824" y="698433"/>
            <a:ext cx="5051351" cy="6140142"/>
          </a:xfrm>
          <a:prstGeom prst="rect">
            <a:avLst/>
          </a:prstGeom>
          <a:noFill/>
        </p:spPr>
        <p:txBody>
          <a:bodyPr wrap="square" rtlCol="0">
            <a:spAutoFit/>
          </a:bodyPr>
          <a:lstStyle/>
          <a:p>
            <a:r>
              <a:rPr lang="de-DE" sz="900" dirty="0">
                <a:solidFill>
                  <a:srgbClr val="F29400"/>
                </a:solidFill>
              </a:rPr>
              <a:t>14.12.2022 </a:t>
            </a:r>
          </a:p>
          <a:p>
            <a:r>
              <a:rPr lang="de-DE" sz="900" dirty="0">
                <a:solidFill>
                  <a:srgbClr val="F29400"/>
                </a:solidFill>
              </a:rPr>
              <a:t>Krebsinformationsdienst | Deutsches Krebsforschungszentrum - dkfz </a:t>
            </a:r>
          </a:p>
          <a:p>
            <a:r>
              <a:rPr lang="de-DE" sz="1600" b="1" dirty="0">
                <a:solidFill>
                  <a:srgbClr val="F29400"/>
                </a:solidFill>
                <a:latin typeface="Arial Black" panose="020B0A04020102020204" pitchFamily="34" charset="0"/>
              </a:rPr>
              <a:t>Metastasierter Prostatakrebs:</a:t>
            </a:r>
          </a:p>
          <a:p>
            <a:r>
              <a:rPr lang="de-DE" sz="1600" b="1" dirty="0">
                <a:solidFill>
                  <a:srgbClr val="F29400"/>
                </a:solidFill>
                <a:latin typeface="Arial Black" panose="020B0A04020102020204" pitchFamily="34" charset="0"/>
              </a:rPr>
              <a:t>Neues Medikament (Pluvicto®) </a:t>
            </a:r>
          </a:p>
          <a:p>
            <a:r>
              <a:rPr lang="de-DE" sz="1600" b="1" dirty="0">
                <a:solidFill>
                  <a:srgbClr val="F29400"/>
                </a:solidFill>
                <a:latin typeface="Arial Black" panose="020B0A04020102020204" pitchFamily="34" charset="0"/>
              </a:rPr>
              <a:t>in Europa zugelassen</a:t>
            </a:r>
            <a:br>
              <a:rPr lang="de-DE" sz="900"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www.krebsinformationsdienst.de/aktuelles/2022/news059-metastasierter-prostatakrebs-zulassung-pluvicto-lutetium-177-psma-617-europa.php</a:t>
            </a:r>
            <a:endParaRPr lang="de-DE" sz="900" dirty="0">
              <a:solidFill>
                <a:srgbClr val="F294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14.12.2022</a:t>
            </a:r>
            <a:br>
              <a:rPr lang="de-DE" sz="900" dirty="0">
                <a:solidFill>
                  <a:srgbClr val="C00000"/>
                </a:solidFill>
              </a:rPr>
            </a:br>
            <a:r>
              <a:rPr lang="de-DE" sz="900" dirty="0">
                <a:solidFill>
                  <a:srgbClr val="C00000"/>
                </a:solidFill>
              </a:rPr>
              <a:t>Prostata Hilfe Deutschland</a:t>
            </a:r>
            <a:br>
              <a:rPr lang="de-DE" sz="900" dirty="0">
                <a:solidFill>
                  <a:srgbClr val="C00000"/>
                </a:solidFill>
              </a:rPr>
            </a:br>
            <a:r>
              <a:rPr lang="de-DE" sz="900" dirty="0">
                <a:solidFill>
                  <a:srgbClr val="C00000"/>
                </a:solidFill>
              </a:rPr>
              <a:t>Ingrid Müller</a:t>
            </a:r>
            <a:br>
              <a:rPr lang="de-DE" sz="1400" dirty="0">
                <a:solidFill>
                  <a:srgbClr val="C00000"/>
                </a:solidFill>
              </a:rPr>
            </a:br>
            <a:r>
              <a:rPr lang="de-DE" sz="2400" dirty="0">
                <a:solidFill>
                  <a:srgbClr val="C00000"/>
                </a:solidFill>
                <a:latin typeface="Arial Black" panose="020B0A04020102020204" pitchFamily="34" charset="0"/>
              </a:rPr>
              <a:t>Lutetium (177Lu) </a:t>
            </a:r>
          </a:p>
          <a:p>
            <a:r>
              <a:rPr lang="de-DE" sz="2400" dirty="0">
                <a:solidFill>
                  <a:srgbClr val="C00000"/>
                </a:solidFill>
                <a:latin typeface="Arial Black" panose="020B0A04020102020204" pitchFamily="34" charset="0"/>
              </a:rPr>
              <a:t>Vipivotid-Tetraxetan (Pluvicto®)</a:t>
            </a:r>
            <a:br>
              <a:rPr lang="de-DE" sz="1400" dirty="0">
                <a:solidFill>
                  <a:srgbClr val="C00000"/>
                </a:solidFill>
                <a:latin typeface="Arial Black" panose="020B0A04020102020204" pitchFamily="34" charset="0"/>
              </a:rPr>
            </a:br>
            <a:r>
              <a:rPr lang="de-DE" sz="1200" dirty="0">
                <a:solidFill>
                  <a:srgbClr val="C00000"/>
                </a:solidFill>
                <a:latin typeface="Arial Black" panose="020B0A04020102020204" pitchFamily="34" charset="0"/>
              </a:rPr>
              <a:t>Neues Medikament für fortgeschrittenen Prostatakrebs</a:t>
            </a:r>
            <a:br>
              <a:rPr lang="de-DE" sz="1400" dirty="0">
                <a:solidFill>
                  <a:srgbClr val="C00000"/>
                </a:solidFill>
              </a:rPr>
            </a:br>
            <a:r>
              <a:rPr lang="de-DE" sz="900" dirty="0">
                <a:solidFill>
                  <a:srgbClr val="C00000"/>
                </a:solidFill>
                <a:hlinkClick r:id="rId5">
                  <a:extLst>
                    <a:ext uri="{A12FA001-AC4F-418D-AE19-62706E023703}">
                      <ahyp:hlinkClr xmlns:ahyp="http://schemas.microsoft.com/office/drawing/2018/hyperlinkcolor" val="tx"/>
                    </a:ext>
                  </a:extLst>
                </a:hlinkClick>
              </a:rPr>
              <a:t>www.prostata-hilfe-deutschland.de/prostata-news/lutetium-177lu-vipivotid-tetraxetan-pluvicto-fortgeschrittener-prostatakrebs</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chemeClr val="accent1">
                    <a:lumMod val="75000"/>
                  </a:schemeClr>
                </a:solidFill>
              </a:rPr>
              <a:t>18.01.2023</a:t>
            </a:r>
          </a:p>
          <a:p>
            <a:r>
              <a:rPr lang="de-DE" sz="900" b="1" dirty="0">
                <a:solidFill>
                  <a:schemeClr val="accent1">
                    <a:lumMod val="75000"/>
                  </a:schemeClr>
                </a:solidFill>
              </a:rPr>
              <a:t>UroForum</a:t>
            </a: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Radiokonjugate: Vielversprechende Ergebnisse beim Prostatakarzinom </a:t>
            </a:r>
            <a:endParaRPr lang="de-DE" sz="1600" b="1" dirty="0">
              <a:solidFill>
                <a:schemeClr val="accent1">
                  <a:lumMod val="75000"/>
                </a:schemeClr>
              </a:solidFill>
              <a:latin typeface="Arial Black" panose="020B0A04020102020204" pitchFamily="34" charset="0"/>
            </a:endParaRPr>
          </a:p>
          <a:p>
            <a:r>
              <a:rPr lang="de-DE" sz="2400" b="1" dirty="0">
                <a:solidFill>
                  <a:schemeClr val="accent1">
                    <a:lumMod val="75000"/>
                  </a:schemeClr>
                </a:solidFill>
                <a:latin typeface="Arial Black" panose="020B0A04020102020204" pitchFamily="34" charset="0"/>
              </a:rPr>
              <a:t>Actinium-225 </a:t>
            </a:r>
          </a:p>
          <a:p>
            <a:r>
              <a:rPr lang="de-DE" sz="1200" b="1" dirty="0">
                <a:solidFill>
                  <a:schemeClr val="accent1">
                    <a:lumMod val="75000"/>
                  </a:schemeClr>
                </a:solidFill>
                <a:latin typeface="Arial Black" panose="020B0A04020102020204" pitchFamily="34" charset="0"/>
              </a:rPr>
              <a:t>in einen </a:t>
            </a:r>
            <a:r>
              <a:rPr lang="de-DE" sz="1200" b="1" dirty="0" err="1">
                <a:solidFill>
                  <a:schemeClr val="accent1">
                    <a:lumMod val="75000"/>
                  </a:schemeClr>
                </a:solidFill>
                <a:latin typeface="Arial Black" panose="020B0A04020102020204" pitchFamily="34" charset="0"/>
              </a:rPr>
              <a:t>Radiokonjugat</a:t>
            </a:r>
            <a:r>
              <a:rPr lang="de-DE" sz="1200" b="1" dirty="0">
                <a:solidFill>
                  <a:schemeClr val="accent1">
                    <a:lumMod val="75000"/>
                  </a:schemeClr>
                </a:solidFill>
                <a:latin typeface="Arial Black" panose="020B0A04020102020204" pitchFamily="34" charset="0"/>
              </a:rPr>
              <a:t> aus einem Komplexbildner bzw. </a:t>
            </a:r>
            <a:r>
              <a:rPr lang="de-DE" sz="1200" b="1" dirty="0" err="1">
                <a:solidFill>
                  <a:schemeClr val="accent1">
                    <a:lumMod val="75000"/>
                  </a:schemeClr>
                </a:solidFill>
                <a:latin typeface="Arial Black" panose="020B0A04020102020204" pitchFamily="34" charset="0"/>
              </a:rPr>
              <a:t>Chelator</a:t>
            </a:r>
            <a:r>
              <a:rPr lang="de-DE" sz="1200" b="1" dirty="0">
                <a:solidFill>
                  <a:schemeClr val="accent1">
                    <a:lumMod val="75000"/>
                  </a:schemeClr>
                </a:solidFill>
                <a:latin typeface="Arial Black" panose="020B0A04020102020204" pitchFamily="34" charset="0"/>
              </a:rPr>
              <a:t> und einem Biomolekül</a:t>
            </a:r>
            <a:br>
              <a:rPr lang="de-DE" sz="900"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uroforum.de/radiokonjugate-vielversprechende-ergebnisse-beim-prostatakarzinom/</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4503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2"/>
            <a:extLst>
              <a:ext uri="{FF2B5EF4-FFF2-40B4-BE49-F238E27FC236}">
                <a16:creationId xmlns:a16="http://schemas.microsoft.com/office/drawing/2014/main" id="{1660000D-43EC-94B2-1EE9-3CC71C927F32}"/>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dirty="0">
                <a:latin typeface="Arial Black" panose="020B0A04020102020204" pitchFamily="34" charset="0"/>
                <a:cs typeface="Arial" panose="020B0604020202020204" pitchFamily="34" charset="0"/>
              </a:rPr>
              <a:t>Moderne n</a:t>
            </a:r>
            <a:r>
              <a:rPr lang="de-DE" sz="18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eue Kombinationstherapien - Therapieintensivierung</a:t>
            </a:r>
            <a:endParaRPr lang="de-DE" dirty="0">
              <a:latin typeface="Arial Black" panose="020B0A040201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B9EACED8-0A2F-C2C6-5D9C-BA09F872C654}"/>
              </a:ext>
            </a:extLst>
          </p:cNvPr>
          <p:cNvSpPr/>
          <p:nvPr/>
        </p:nvSpPr>
        <p:spPr>
          <a:xfrm>
            <a:off x="344098" y="700854"/>
            <a:ext cx="11378323"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mHSPC - Therapieintensivierung mit modernen neuen Kombinationstherapien   </a:t>
            </a:r>
          </a:p>
        </p:txBody>
      </p:sp>
      <p:sp>
        <p:nvSpPr>
          <p:cNvPr id="4" name="Rechteck 3">
            <a:extLst>
              <a:ext uri="{FF2B5EF4-FFF2-40B4-BE49-F238E27FC236}">
                <a16:creationId xmlns:a16="http://schemas.microsoft.com/office/drawing/2014/main" id="{063F1BD0-48CB-BFF1-3289-8231F3D1E556}"/>
              </a:ext>
            </a:extLst>
          </p:cNvPr>
          <p:cNvSpPr/>
          <p:nvPr/>
        </p:nvSpPr>
        <p:spPr>
          <a:xfrm>
            <a:off x="344098" y="988854"/>
            <a:ext cx="11378323" cy="153061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600" dirty="0">
                <a:solidFill>
                  <a:srgbClr val="C00000"/>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Darolutamid + Docetaxel + ADT (mHSPC)			ARASENS-Studie	Zugelassen seit 1.03.2023 zur Behandlung von Patienten mit mHSPC </a:t>
            </a:r>
          </a:p>
          <a:p>
            <a:pPr>
              <a:tabLst>
                <a:tab pos="1260475" algn="l"/>
              </a:tabLst>
            </a:pPr>
            <a:r>
              <a:rPr lang="de-DE" sz="1200" b="1" dirty="0">
                <a:solidFill>
                  <a:srgbClr val="C00000"/>
                </a:solidFill>
                <a:ea typeface="Calibri" panose="020F0502020204030204" pitchFamily="34" charset="0"/>
                <a:cs typeface="Times New Roman" panose="02020603050405020304" pitchFamily="18" charset="0"/>
              </a:rPr>
              <a:t>							</a:t>
            </a:r>
            <a:r>
              <a:rPr lang="de-DE" sz="1200" b="1" dirty="0">
                <a:solidFill>
                  <a:srgbClr val="C00000"/>
                </a:solidFill>
                <a:effectLst/>
                <a:ea typeface="Calibri" panose="020F0502020204030204" pitchFamily="34" charset="0"/>
                <a:cs typeface="Times New Roman" panose="02020603050405020304" pitchFamily="18" charset="0"/>
              </a:rPr>
              <a:t>(metastasierten, hormonsensitiven Prostatakrebs) 	</a:t>
            </a:r>
            <a:r>
              <a:rPr lang="de-DE" sz="1200" b="1" dirty="0">
                <a:solidFill>
                  <a:srgbClr val="C00000"/>
                </a:solidFill>
                <a:ea typeface="Calibri" panose="020F0502020204030204" pitchFamily="34" charset="0"/>
                <a:cs typeface="Times New Roman" panose="02020603050405020304" pitchFamily="18" charset="0"/>
              </a:rPr>
              <a:t>						</a:t>
            </a:r>
            <a:r>
              <a:rPr lang="de-DE" sz="1200" dirty="0">
                <a:solidFill>
                  <a:schemeClr val="accent1">
                    <a:lumMod val="75000"/>
                  </a:schemeClr>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Abirateron/Prednisolon + Docetaxel + ADT  (mHSPC)		PEACE-1-Studie	</a:t>
            </a:r>
            <a:r>
              <a:rPr lang="de-DE" sz="1200" dirty="0">
                <a:solidFill>
                  <a:schemeClr val="accent1">
                    <a:lumMod val="75000"/>
                  </a:schemeClr>
                </a:solidFill>
                <a:effectLst/>
                <a:ea typeface="Calibri" panose="020F0502020204030204" pitchFamily="34" charset="0"/>
                <a:cs typeface="Times New Roman" panose="02020603050405020304" pitchFamily="18" charset="0"/>
              </a:rPr>
              <a:t> Nur als individuelle Heilmaßnahme</a:t>
            </a: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900" dirty="0">
                <a:solidFill>
                  <a:schemeClr val="accent1">
                    <a:lumMod val="75000"/>
                  </a:schemeClr>
                </a:solidFill>
                <a:effectLst/>
                <a:ea typeface="Calibri" panose="020F0502020204030204" pitchFamily="34" charset="0"/>
                <a:cs typeface="Times New Roman" panose="02020603050405020304" pitchFamily="18" charset="0"/>
              </a:rPr>
              <a:t>wird teilweise schon in der Klinik für Urologie am Caritas-Krankenhaus St. Josef in Regensburg angewendet</a:t>
            </a:r>
            <a:endParaRPr lang="de-DE" sz="12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1200" dirty="0">
                <a:solidFill>
                  <a:schemeClr val="accent1">
                    <a:lumMod val="75000"/>
                  </a:schemeClr>
                </a:solidFill>
                <a:ea typeface="Calibri" panose="020F0502020204030204" pitchFamily="34" charset="0"/>
                <a:cs typeface="Times New Roman" panose="02020603050405020304" pitchFamily="18" charset="0"/>
              </a:rPr>
              <a:t>(</a:t>
            </a:r>
            <a:r>
              <a:rPr lang="de-DE" sz="1200" dirty="0">
                <a:solidFill>
                  <a:schemeClr val="accent1">
                    <a:lumMod val="75000"/>
                  </a:schemeClr>
                </a:solidFill>
                <a:effectLst/>
                <a:ea typeface="Calibri" panose="020F0502020204030204" pitchFamily="34" charset="0"/>
                <a:cs typeface="Arial" panose="020B0604020202020204" pitchFamily="34" charset="0"/>
              </a:rPr>
              <a:t>NHA/Kortison </a:t>
            </a:r>
            <a:r>
              <a:rPr lang="de-DE" sz="1200" dirty="0">
                <a:solidFill>
                  <a:schemeClr val="accent1">
                    <a:lumMod val="75000"/>
                  </a:schemeClr>
                </a:solidFill>
                <a:ea typeface="Calibri" panose="020F0502020204030204" pitchFamily="34" charset="0"/>
                <a:cs typeface="Times New Roman" panose="02020603050405020304" pitchFamily="18" charset="0"/>
              </a:rPr>
              <a:t>+ Chemotherapie + ADT)</a:t>
            </a:r>
          </a:p>
          <a:p>
            <a:pPr>
              <a:tabLst>
                <a:tab pos="1260475" algn="l"/>
              </a:tabLst>
            </a:pPr>
            <a:r>
              <a:rPr lang="de-DE" sz="1200" dirty="0">
                <a:solidFill>
                  <a:schemeClr val="accent1">
                    <a:lumMod val="75000"/>
                  </a:schemeClr>
                </a:solidFill>
                <a:ea typeface="Calibri" panose="020F0502020204030204" pitchFamily="34" charset="0"/>
                <a:cs typeface="Times New Roman" panose="02020603050405020304" pitchFamily="18" charset="0"/>
              </a:rPr>
              <a:t> </a:t>
            </a:r>
          </a:p>
        </p:txBody>
      </p:sp>
      <p:sp>
        <p:nvSpPr>
          <p:cNvPr id="5" name="Rechteck 4">
            <a:extLst>
              <a:ext uri="{FF2B5EF4-FFF2-40B4-BE49-F238E27FC236}">
                <a16:creationId xmlns:a16="http://schemas.microsoft.com/office/drawing/2014/main" id="{7DBD329F-E766-626B-A565-1FE457C3B6B3}"/>
              </a:ext>
            </a:extLst>
          </p:cNvPr>
          <p:cNvSpPr/>
          <p:nvPr/>
        </p:nvSpPr>
        <p:spPr>
          <a:xfrm>
            <a:off x="327902" y="2807464"/>
            <a:ext cx="11378323" cy="306168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600" b="1" dirty="0">
                <a:solidFill>
                  <a:srgbClr val="C00000"/>
                </a:solidFill>
                <a:ea typeface="Calibri" panose="020F0502020204030204" pitchFamily="34" charset="0"/>
                <a:cs typeface="Times New Roman" panose="02020603050405020304" pitchFamily="18" charset="0"/>
              </a:rPr>
              <a:t>   </a:t>
            </a:r>
          </a:p>
          <a:p>
            <a:pPr>
              <a:tabLst>
                <a:tab pos="1260475" algn="l"/>
              </a:tabLst>
            </a:pPr>
            <a:r>
              <a:rPr lang="de-DE" sz="1200" b="1" dirty="0">
                <a:solidFill>
                  <a:srgbClr val="C00000"/>
                </a:solidFill>
                <a:ea typeface="Calibri" panose="020F0502020204030204" pitchFamily="34" charset="0"/>
                <a:cs typeface="Times New Roman" panose="02020603050405020304" pitchFamily="18" charset="0"/>
              </a:rPr>
              <a:t>Abirateron/Prednisolon oder Prednison + Olaparib (mCRPC)	PROpel-Studie	</a:t>
            </a:r>
            <a:r>
              <a:rPr lang="de-DE" sz="1200" dirty="0">
                <a:solidFill>
                  <a:srgbClr val="C00000"/>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Zugelassen</a:t>
            </a:r>
            <a:r>
              <a:rPr lang="de-DE" sz="1200" dirty="0">
                <a:solidFill>
                  <a:srgbClr val="C00000"/>
                </a:solidFill>
                <a:effectLst/>
                <a:ea typeface="Calibri" panose="020F0502020204030204" pitchFamily="34" charset="0"/>
                <a:cs typeface="Times New Roman" panose="02020603050405020304" pitchFamily="18" charset="0"/>
              </a:rPr>
              <a:t>:  </a:t>
            </a:r>
            <a:r>
              <a:rPr lang="de-DE" sz="1200" b="1" dirty="0">
                <a:solidFill>
                  <a:srgbClr val="C00000"/>
                </a:solidFill>
                <a:ea typeface="Calibri" panose="020F0502020204030204" pitchFamily="34" charset="0"/>
                <a:cs typeface="Times New Roman" panose="02020603050405020304" pitchFamily="18" charset="0"/>
              </a:rPr>
              <a:t>In der EU ist Olaparib in Kombination mit Abirateron und </a:t>
            </a:r>
          </a:p>
          <a:p>
            <a:pPr>
              <a:tabLst>
                <a:tab pos="1260475" algn="l"/>
              </a:tabLst>
            </a:pPr>
            <a:r>
              <a:rPr lang="de-DE" sz="1200" dirty="0">
                <a:solidFill>
                  <a:srgbClr val="C00000"/>
                </a:solidFill>
                <a:ea typeface="Calibri" panose="020F0502020204030204" pitchFamily="34" charset="0"/>
                <a:cs typeface="Times New Roman" panose="02020603050405020304" pitchFamily="18" charset="0"/>
              </a:rPr>
              <a:t>(</a:t>
            </a:r>
            <a:r>
              <a:rPr lang="de-DE" sz="1200" dirty="0">
                <a:solidFill>
                  <a:srgbClr val="C00000"/>
                </a:solidFill>
                <a:effectLst/>
                <a:ea typeface="Calibri" panose="020F0502020204030204" pitchFamily="34" charset="0"/>
                <a:cs typeface="Arial" panose="020B0604020202020204" pitchFamily="34" charset="0"/>
              </a:rPr>
              <a:t>NHA/Kortison </a:t>
            </a:r>
            <a:r>
              <a:rPr lang="de-DE" sz="1200" dirty="0">
                <a:solidFill>
                  <a:srgbClr val="C00000"/>
                </a:solidFill>
                <a:ea typeface="Calibri" panose="020F0502020204030204" pitchFamily="34" charset="0"/>
                <a:cs typeface="Times New Roman" panose="02020603050405020304" pitchFamily="18" charset="0"/>
              </a:rPr>
              <a:t>+ PARP-Inhibitor)				 </a:t>
            </a:r>
            <a:r>
              <a:rPr lang="de-DE" sz="1200" b="1" dirty="0">
                <a:solidFill>
                  <a:srgbClr val="C00000"/>
                </a:solidFill>
                <a:ea typeface="Calibri" panose="020F0502020204030204" pitchFamily="34" charset="0"/>
                <a:cs typeface="Times New Roman" panose="02020603050405020304" pitchFamily="18" charset="0"/>
              </a:rPr>
              <a:t>	Prednison oder Prednisolon zur Behandlung von mCRPC, bei Patienten bei 							denen eine Chemotherapie nicht indiziert ist, zugelassen</a:t>
            </a:r>
            <a:r>
              <a:rPr lang="de-DE" sz="1200" dirty="0">
                <a:solidFill>
                  <a:srgbClr val="C00000"/>
                </a:solidFill>
                <a:ea typeface="Calibri" panose="020F0502020204030204" pitchFamily="34" charset="0"/>
                <a:cs typeface="Times New Roman" panose="02020603050405020304" pitchFamily="18" charset="0"/>
              </a:rPr>
              <a:t>.</a:t>
            </a:r>
          </a:p>
          <a:p>
            <a:pPr>
              <a:tabLst>
                <a:tab pos="1260475" algn="l"/>
              </a:tabLst>
            </a:pPr>
            <a:r>
              <a:rPr lang="de-DE" sz="1200" dirty="0">
                <a:solidFill>
                  <a:srgbClr val="C00000"/>
                </a:solidFill>
                <a:ea typeface="Calibri" panose="020F0502020204030204" pitchFamily="34" charset="0"/>
                <a:cs typeface="Times New Roman" panose="02020603050405020304" pitchFamily="18" charset="0"/>
              </a:rPr>
              <a:t>							</a:t>
            </a:r>
            <a:r>
              <a:rPr lang="de-DE" sz="1200" b="1" dirty="0">
                <a:solidFill>
                  <a:srgbClr val="C00000"/>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Bedenken bei der Kombination von Lynparza und Zytiga bei Prostatakrebs</a:t>
            </a:r>
            <a:endParaRPr lang="de-DE" sz="1200"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	</a:t>
            </a:r>
            <a:r>
              <a:rPr lang="de-DE" sz="1200" b="1" dirty="0">
                <a:solidFill>
                  <a:srgbClr val="F29400"/>
                </a:solidFill>
                <a:effectLst/>
                <a:ea typeface="Calibri" panose="020F0502020204030204" pitchFamily="34" charset="0"/>
                <a:cs typeface="Times New Roman" panose="02020603050405020304" pitchFamily="18" charset="0"/>
              </a:rPr>
              <a:t>						</a:t>
            </a:r>
            <a:r>
              <a:rPr lang="de-DE" sz="1200" b="1" dirty="0">
                <a:solidFill>
                  <a:srgbClr val="F29400"/>
                </a:solidFill>
                <a:ea typeface="Calibri" panose="020F0502020204030204" pitchFamily="34" charset="0"/>
                <a:cs typeface="Times New Roman" panose="02020603050405020304" pitchFamily="18" charset="0"/>
              </a:rPr>
              <a:t>					</a:t>
            </a:r>
          </a:p>
          <a:p>
            <a:pPr>
              <a:tabLst>
                <a:tab pos="1260475" algn="l"/>
              </a:tabLst>
            </a:pPr>
            <a:r>
              <a:rPr lang="de-DE" sz="1200" b="1" dirty="0" err="1">
                <a:solidFill>
                  <a:srgbClr val="F29400"/>
                </a:solidFill>
                <a:effectLst/>
                <a:ea typeface="Calibri" panose="020F0502020204030204" pitchFamily="34" charset="0"/>
                <a:cs typeface="Times New Roman" panose="02020603050405020304" pitchFamily="18" charset="0"/>
              </a:rPr>
              <a:t>Niraparib</a:t>
            </a:r>
            <a:r>
              <a:rPr lang="de-DE" sz="1200" b="1" dirty="0">
                <a:solidFill>
                  <a:srgbClr val="F29400"/>
                </a:solidFill>
                <a:effectLst/>
                <a:ea typeface="Calibri" panose="020F0502020204030204" pitchFamily="34" charset="0"/>
                <a:cs typeface="Times New Roman" panose="02020603050405020304" pitchFamily="18" charset="0"/>
              </a:rPr>
              <a:t> und Abirateron/Prednisolon (mCRPC)	</a:t>
            </a:r>
            <a:r>
              <a:rPr lang="de-DE" sz="1200" b="1" dirty="0">
                <a:solidFill>
                  <a:srgbClr val="F29400"/>
                </a:solidFill>
                <a:ea typeface="Calibri" panose="020F0502020204030204" pitchFamily="34" charset="0"/>
                <a:cs typeface="Times New Roman" panose="02020603050405020304" pitchFamily="18" charset="0"/>
              </a:rPr>
              <a:t>	</a:t>
            </a:r>
            <a:r>
              <a:rPr lang="de-DE" sz="1200" b="1" dirty="0">
                <a:solidFill>
                  <a:srgbClr val="F29400"/>
                </a:solidFill>
                <a:effectLst/>
                <a:ea typeface="Calibri" panose="020F0502020204030204" pitchFamily="34" charset="0"/>
                <a:cs typeface="Times New Roman" panose="02020603050405020304" pitchFamily="18" charset="0"/>
              </a:rPr>
              <a:t>MAGNITUDE- Studie 	</a:t>
            </a:r>
            <a:r>
              <a:rPr lang="de-DE" sz="1200" dirty="0">
                <a:solidFill>
                  <a:srgbClr val="F29400"/>
                </a:solidFill>
                <a:effectLst/>
                <a:ea typeface="Calibri" panose="020F0502020204030204" pitchFamily="34" charset="0"/>
                <a:cs typeface="Times New Roman" panose="02020603050405020304" pitchFamily="18" charset="0"/>
              </a:rPr>
              <a:t>Nur als individuelle Heilmaßnahme</a:t>
            </a:r>
          </a:p>
          <a:p>
            <a:pPr>
              <a:tabLst>
                <a:tab pos="1260475" algn="l"/>
              </a:tabLst>
            </a:pPr>
            <a:r>
              <a:rPr lang="de-DE" sz="1200" dirty="0">
                <a:solidFill>
                  <a:srgbClr val="F29400"/>
                </a:solidFill>
                <a:ea typeface="Calibri" panose="020F0502020204030204" pitchFamily="34" charset="0"/>
                <a:cs typeface="Times New Roman" panose="02020603050405020304" pitchFamily="18" charset="0"/>
              </a:rPr>
              <a:t>(PARP-Inhibitor + </a:t>
            </a:r>
            <a:r>
              <a:rPr lang="de-DE" sz="1200" dirty="0">
                <a:solidFill>
                  <a:srgbClr val="F29400"/>
                </a:solidFill>
                <a:effectLst/>
                <a:ea typeface="Calibri" panose="020F0502020204030204" pitchFamily="34" charset="0"/>
                <a:cs typeface="Arial" panose="020B0604020202020204" pitchFamily="34" charset="0"/>
              </a:rPr>
              <a:t>NHA)</a:t>
            </a:r>
            <a:r>
              <a:rPr lang="de-DE" sz="1200" b="1" dirty="0">
                <a:solidFill>
                  <a:srgbClr val="F29400"/>
                </a:solidFill>
                <a:effectLst/>
                <a:ea typeface="Calibri" panose="020F0502020204030204" pitchFamily="34" charset="0"/>
                <a:cs typeface="Times New Roman" panose="02020603050405020304" pitchFamily="18" charset="0"/>
              </a:rPr>
              <a:t>						</a:t>
            </a:r>
            <a:r>
              <a:rPr lang="de-DE" sz="1200" b="1" dirty="0">
                <a:solidFill>
                  <a:srgbClr val="C00000"/>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EU-Zulassungsempfehlung des CHMP am 23.02.2023 </a:t>
            </a:r>
            <a:r>
              <a:rPr lang="de-DE" sz="1200" b="1" dirty="0">
                <a:solidFill>
                  <a:srgbClr val="F29400"/>
                </a:solidFill>
                <a:effectLst/>
                <a:ea typeface="Calibri" panose="020F0502020204030204" pitchFamily="34" charset="0"/>
                <a:cs typeface="Times New Roman" panose="02020603050405020304" pitchFamily="18" charset="0"/>
              </a:rPr>
              <a:t>zur Behandlung von </a:t>
            </a:r>
          </a:p>
          <a:p>
            <a:pPr>
              <a:tabLst>
                <a:tab pos="1260475" algn="l"/>
              </a:tabLst>
            </a:pPr>
            <a:r>
              <a:rPr lang="de-DE" sz="1200" b="1" dirty="0">
                <a:solidFill>
                  <a:srgbClr val="F29400"/>
                </a:solidFill>
                <a:ea typeface="Calibri" panose="020F0502020204030204" pitchFamily="34" charset="0"/>
                <a:cs typeface="Times New Roman" panose="02020603050405020304" pitchFamily="18" charset="0"/>
              </a:rPr>
              <a:t>							</a:t>
            </a:r>
            <a:r>
              <a:rPr lang="de-DE" sz="1200" b="1" dirty="0">
                <a:solidFill>
                  <a:srgbClr val="F29400"/>
                </a:solidFill>
                <a:effectLst/>
                <a:ea typeface="Calibri" panose="020F0502020204030204" pitchFamily="34" charset="0"/>
                <a:cs typeface="Times New Roman" panose="02020603050405020304" pitchFamily="18" charset="0"/>
              </a:rPr>
              <a:t>Patienten mit mCRPC (metastasiertem, hormonsensitivem Prostatakrebs)</a:t>
            </a:r>
          </a:p>
          <a:p>
            <a:pPr>
              <a:tabLst>
                <a:tab pos="1260475" algn="l"/>
              </a:tabLst>
            </a:pPr>
            <a:r>
              <a:rPr lang="de-DE" sz="1200" b="1" dirty="0">
                <a:solidFill>
                  <a:srgbClr val="F29400"/>
                </a:solidFill>
                <a:effectLst/>
                <a:ea typeface="Calibri" panose="020F0502020204030204" pitchFamily="34" charset="0"/>
                <a:cs typeface="Times New Roman" panose="02020603050405020304" pitchFamily="18" charset="0"/>
              </a:rPr>
              <a:t>							mit BRCA 1/BRCA 2-Mutationen </a:t>
            </a:r>
            <a:endParaRPr lang="de-DE" sz="1200" b="1" dirty="0">
              <a:solidFill>
                <a:srgbClr val="F29400"/>
              </a:solidFill>
              <a:ea typeface="Calibri" panose="020F0502020204030204" pitchFamily="34" charset="0"/>
              <a:cs typeface="Times New Roman" panose="02020603050405020304" pitchFamily="18" charset="0"/>
            </a:endParaRPr>
          </a:p>
          <a:p>
            <a:pPr>
              <a:tabLst>
                <a:tab pos="1260475" algn="l"/>
              </a:tabLst>
            </a:pPr>
            <a:r>
              <a:rPr lang="de-DE" sz="1200" dirty="0">
                <a:solidFill>
                  <a:schemeClr val="accent1">
                    <a:lumMod val="75000"/>
                  </a:schemeClr>
                </a:solidFill>
                <a:ea typeface="Calibri" panose="020F0502020204030204" pitchFamily="34" charset="0"/>
                <a:cs typeface="Times New Roman" panose="02020603050405020304" pitchFamily="18" charset="0"/>
              </a:rPr>
              <a:t>				</a:t>
            </a: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Enzalutamid und Docetaxel (mCRPC )</a:t>
            </a:r>
            <a:r>
              <a:rPr lang="de-DE" sz="1200" dirty="0">
                <a:solidFill>
                  <a:schemeClr val="accent1">
                    <a:lumMod val="75000"/>
                  </a:schemeClr>
                </a:solidFill>
                <a:ea typeface="Calibri" panose="020F0502020204030204" pitchFamily="34" charset="0"/>
                <a:cs typeface="Times New Roman" panose="02020603050405020304" pitchFamily="18" charset="0"/>
              </a:rPr>
              <a:t>			</a:t>
            </a:r>
            <a:r>
              <a:rPr lang="de-DE" sz="1200" b="1" dirty="0">
                <a:solidFill>
                  <a:schemeClr val="accent1">
                    <a:lumMod val="75000"/>
                  </a:schemeClr>
                </a:solidFill>
                <a:ea typeface="Calibri" panose="020F0502020204030204" pitchFamily="34" charset="0"/>
                <a:cs typeface="Times New Roman" panose="02020603050405020304" pitchFamily="18" charset="0"/>
              </a:rPr>
              <a:t>PRESIDE-Studie	</a:t>
            </a:r>
            <a:r>
              <a:rPr lang="de-DE" sz="1200" dirty="0">
                <a:solidFill>
                  <a:schemeClr val="accent1">
                    <a:lumMod val="75000"/>
                  </a:schemeClr>
                </a:solidFill>
                <a:effectLst/>
                <a:ea typeface="Calibri" panose="020F0502020204030204" pitchFamily="34" charset="0"/>
                <a:cs typeface="Times New Roman" panose="02020603050405020304" pitchFamily="18" charset="0"/>
              </a:rPr>
              <a:t> Nur als individuelle Heilmaßnahme</a:t>
            </a:r>
          </a:p>
          <a:p>
            <a:pPr>
              <a:tabLst>
                <a:tab pos="1260475" algn="l"/>
              </a:tabLst>
            </a:pPr>
            <a:r>
              <a:rPr lang="de-DE" sz="1200" dirty="0">
                <a:solidFill>
                  <a:schemeClr val="accent1">
                    <a:lumMod val="75000"/>
                  </a:schemeClr>
                </a:solidFill>
                <a:ea typeface="Calibri" panose="020F0502020204030204" pitchFamily="34" charset="0"/>
                <a:cs typeface="Times New Roman" panose="02020603050405020304" pitchFamily="18" charset="0"/>
              </a:rPr>
              <a:t>(</a:t>
            </a:r>
            <a:r>
              <a:rPr lang="de-DE" sz="1200" dirty="0">
                <a:solidFill>
                  <a:schemeClr val="accent1">
                    <a:lumMod val="75000"/>
                  </a:schemeClr>
                </a:solidFill>
                <a:effectLst/>
                <a:ea typeface="Calibri" panose="020F0502020204030204" pitchFamily="34" charset="0"/>
                <a:cs typeface="Arial" panose="020B0604020202020204" pitchFamily="34" charset="0"/>
              </a:rPr>
              <a:t>NHA </a:t>
            </a:r>
            <a:r>
              <a:rPr lang="de-DE" sz="1200" dirty="0">
                <a:solidFill>
                  <a:schemeClr val="accent1">
                    <a:lumMod val="75000"/>
                  </a:schemeClr>
                </a:solidFill>
                <a:ea typeface="Calibri" panose="020F0502020204030204" pitchFamily="34" charset="0"/>
                <a:cs typeface="Times New Roman" panose="02020603050405020304" pitchFamily="18" charset="0"/>
              </a:rPr>
              <a:t>+ Chemotherapie)</a:t>
            </a:r>
            <a:endParaRPr lang="de-DE" sz="12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1200" dirty="0">
                <a:solidFill>
                  <a:schemeClr val="accent1">
                    <a:lumMod val="75000"/>
                  </a:schemeClr>
                </a:solidFill>
                <a:ea typeface="Calibri" panose="020F0502020204030204" pitchFamily="34" charset="0"/>
                <a:cs typeface="Times New Roman" panose="02020603050405020304" pitchFamily="18" charset="0"/>
              </a:rPr>
              <a:t>	</a:t>
            </a:r>
            <a:endParaRPr lang="de-DE" sz="12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err="1">
                <a:solidFill>
                  <a:schemeClr val="accent1">
                    <a:lumMod val="75000"/>
                  </a:schemeClr>
                </a:solidFill>
                <a:ea typeface="Calibri" panose="020F0502020204030204" pitchFamily="34" charset="0"/>
                <a:cs typeface="Times New Roman" panose="02020603050405020304" pitchFamily="18" charset="0"/>
              </a:rPr>
              <a:t>Talazoparib</a:t>
            </a:r>
            <a:r>
              <a:rPr lang="de-DE" sz="1200" b="1" dirty="0">
                <a:solidFill>
                  <a:schemeClr val="accent1">
                    <a:lumMod val="75000"/>
                  </a:schemeClr>
                </a:solidFill>
                <a:ea typeface="Calibri" panose="020F0502020204030204" pitchFamily="34" charset="0"/>
                <a:cs typeface="Times New Roman" panose="02020603050405020304" pitchFamily="18" charset="0"/>
              </a:rPr>
              <a:t> plus Enzalutamid (mCRPC ) 			TALAPRO-2-Studie	</a:t>
            </a:r>
            <a:r>
              <a:rPr lang="de-DE" sz="1200" dirty="0">
                <a:solidFill>
                  <a:schemeClr val="accent1">
                    <a:lumMod val="75000"/>
                  </a:schemeClr>
                </a:solidFill>
                <a:effectLst/>
                <a:ea typeface="Calibri" panose="020F0502020204030204" pitchFamily="34" charset="0"/>
                <a:cs typeface="Times New Roman" panose="02020603050405020304" pitchFamily="18" charset="0"/>
              </a:rPr>
              <a:t>Nur als individuelle Heilmaßnahme</a:t>
            </a:r>
            <a:endParaRPr lang="de-DE" sz="12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1200" dirty="0">
                <a:solidFill>
                  <a:schemeClr val="accent1">
                    <a:lumMod val="75000"/>
                  </a:schemeClr>
                </a:solidFill>
                <a:ea typeface="Calibri" panose="020F0502020204030204" pitchFamily="34" charset="0"/>
                <a:cs typeface="Times New Roman" panose="02020603050405020304" pitchFamily="18" charset="0"/>
              </a:rPr>
              <a:t>(PARP-Inhibitor + </a:t>
            </a:r>
            <a:r>
              <a:rPr lang="de-DE" sz="1200" dirty="0">
                <a:solidFill>
                  <a:schemeClr val="accent1">
                    <a:lumMod val="75000"/>
                  </a:schemeClr>
                </a:solidFill>
                <a:effectLst/>
                <a:ea typeface="Calibri" panose="020F0502020204030204" pitchFamily="34" charset="0"/>
                <a:cs typeface="Arial" panose="020B0604020202020204" pitchFamily="34" charset="0"/>
              </a:rPr>
              <a:t>NHA)</a:t>
            </a:r>
            <a:endParaRPr lang="de-DE" sz="1200" dirty="0">
              <a:solidFill>
                <a:schemeClr val="accent1">
                  <a:lumMod val="75000"/>
                </a:schemeClr>
              </a:solidFill>
              <a:ea typeface="Calibri" panose="020F0502020204030204" pitchFamily="34" charset="0"/>
              <a:cs typeface="Times New Roman" panose="02020603050405020304" pitchFamily="18" charset="0"/>
            </a:endParaRPr>
          </a:p>
        </p:txBody>
      </p:sp>
      <p:sp>
        <p:nvSpPr>
          <p:cNvPr id="6" name="Rechteck 5">
            <a:extLst>
              <a:ext uri="{FF2B5EF4-FFF2-40B4-BE49-F238E27FC236}">
                <a16:creationId xmlns:a16="http://schemas.microsoft.com/office/drawing/2014/main" id="{9494BD4F-B012-BE52-E67B-A8977786C7AA}"/>
              </a:ext>
            </a:extLst>
          </p:cNvPr>
          <p:cNvSpPr/>
          <p:nvPr/>
        </p:nvSpPr>
        <p:spPr>
          <a:xfrm>
            <a:off x="327902" y="2519464"/>
            <a:ext cx="11378323"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mCRPC - Therapieintensivierung mit modernen neuen Kombinationstherapien </a:t>
            </a:r>
          </a:p>
        </p:txBody>
      </p:sp>
    </p:spTree>
    <p:extLst>
      <p:ext uri="{BB962C8B-B14F-4D97-AF65-F5344CB8AC3E}">
        <p14:creationId xmlns:p14="http://schemas.microsoft.com/office/powerpoint/2010/main" val="2188612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hteck 1029">
            <a:extLst>
              <a:ext uri="{FF2B5EF4-FFF2-40B4-BE49-F238E27FC236}">
                <a16:creationId xmlns:a16="http://schemas.microsoft.com/office/drawing/2014/main" id="{84D97221-464E-332F-E48D-612F7F3A251E}"/>
              </a:ext>
            </a:extLst>
          </p:cNvPr>
          <p:cNvSpPr/>
          <p:nvPr/>
        </p:nvSpPr>
        <p:spPr>
          <a:xfrm>
            <a:off x="6048376" y="1916928"/>
            <a:ext cx="5044943" cy="1796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rgbClr val="C00000"/>
                </a:solidFill>
                <a:ea typeface="Calibri" panose="020F0502020204030204" pitchFamily="34" charset="0"/>
                <a:cs typeface="Times New Roman" panose="02020603050405020304" pitchFamily="18" charset="0"/>
              </a:rPr>
              <a:t>16.09.2022</a:t>
            </a:r>
          </a:p>
          <a:p>
            <a:r>
              <a:rPr lang="de-DE" sz="900" dirty="0">
                <a:solidFill>
                  <a:srgbClr val="C00000"/>
                </a:solidFill>
                <a:effectLst/>
                <a:ea typeface="Calibri" panose="020F0502020204030204" pitchFamily="34" charset="0"/>
                <a:cs typeface="Times New Roman" panose="02020603050405020304" pitchFamily="18" charset="0"/>
              </a:rPr>
              <a:t>Deutsches Ärzteblatt</a:t>
            </a:r>
          </a:p>
          <a:p>
            <a:r>
              <a:rPr lang="de-DE" sz="900" dirty="0">
                <a:solidFill>
                  <a:srgbClr val="C00000"/>
                </a:solidFill>
                <a:effectLst/>
                <a:ea typeface="Calibri" panose="020F0502020204030204" pitchFamily="34" charset="0"/>
                <a:cs typeface="Times New Roman" panose="02020603050405020304" pitchFamily="18" charset="0"/>
              </a:rPr>
              <a:t>Dtsch Arztebl Int 2022; 119: 622-32; DOI: 10.3238/arztebl.m2022.0294</a:t>
            </a:r>
            <a:endParaRPr lang="de-DE" sz="900" dirty="0">
              <a:solidFill>
                <a:srgbClr val="C00000"/>
              </a:solidFill>
              <a:ea typeface="Calibri" panose="020F0502020204030204" pitchFamily="34" charset="0"/>
              <a:cs typeface="Times New Roman" panose="02020603050405020304" pitchFamily="18" charset="0"/>
            </a:endParaRPr>
          </a:p>
          <a:p>
            <a:r>
              <a:rPr lang="de-DE" sz="1200"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Therapie des metastasierten hormonsensitiven Prostatakarzinoms</a:t>
            </a:r>
            <a:r>
              <a:rPr lang="de-DE" sz="1200"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 </a:t>
            </a:r>
          </a:p>
          <a:p>
            <a:r>
              <a:rPr lang="de-DE"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Steigerung der Lebenserwartung</a:t>
            </a:r>
          </a:p>
          <a:p>
            <a:r>
              <a:rPr lang="de-DE" b="1"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rPr>
              <a:t>durch Behandlungsintensivierung</a:t>
            </a:r>
            <a:endParaRPr lang="de-DE" dirty="0">
              <a:solidFill>
                <a:srgbClr val="C00000"/>
              </a:solidFill>
              <a:effectLst/>
              <a:latin typeface="Arial Black" panose="020B0A04020102020204" pitchFamily="34" charset="0"/>
              <a:ea typeface="Calibri" panose="020F0502020204030204" pitchFamily="34" charset="0"/>
              <a:cs typeface="Times New Roman" panose="02020603050405020304" pitchFamily="18" charset="0"/>
            </a:endParaRPr>
          </a:p>
          <a:p>
            <a:r>
              <a:rPr lang="de-DE" sz="900" u="sng" dirty="0">
                <a:solidFill>
                  <a:srgbClr val="C00000"/>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https://www.aerzteblatt.de/archiv/227370/Therapie-des-metastasierten-hormonsensitiven-Prostatakarzinoms</a:t>
            </a:r>
            <a:endParaRPr lang="de-DE" sz="900" dirty="0">
              <a:solidFill>
                <a:srgbClr val="C00000"/>
              </a:solidFill>
              <a:ea typeface="Calibri" panose="020F0502020204030204" pitchFamily="34" charset="0"/>
              <a:cs typeface="Times New Roman" panose="02020603050405020304" pitchFamily="18" charset="0"/>
            </a:endParaRPr>
          </a:p>
        </p:txBody>
      </p:sp>
      <p:sp>
        <p:nvSpPr>
          <p:cNvPr id="1034" name="Textfeld 1033">
            <a:extLst>
              <a:ext uri="{FF2B5EF4-FFF2-40B4-BE49-F238E27FC236}">
                <a16:creationId xmlns:a16="http://schemas.microsoft.com/office/drawing/2014/main" id="{5249C904-F231-3891-5962-2F8493F73ADB}"/>
              </a:ext>
            </a:extLst>
          </p:cNvPr>
          <p:cNvSpPr txBox="1"/>
          <p:nvPr/>
        </p:nvSpPr>
        <p:spPr>
          <a:xfrm>
            <a:off x="6096000" y="716599"/>
            <a:ext cx="5044944" cy="1200329"/>
          </a:xfrm>
          <a:prstGeom prst="rect">
            <a:avLst/>
          </a:prstGeom>
          <a:solidFill>
            <a:srgbClr val="C00000"/>
          </a:solidFill>
        </p:spPr>
        <p:txBody>
          <a:bodyPr wrap="square" rtlCol="0">
            <a:spAutoFit/>
          </a:bodyPr>
          <a:lstStyle/>
          <a:p>
            <a:r>
              <a:rPr lang="de-DE" sz="1600" dirty="0">
                <a:solidFill>
                  <a:schemeClr val="bg1"/>
                </a:solidFill>
                <a:latin typeface="Arial Black" panose="020B0A04020102020204" pitchFamily="34" charset="0"/>
              </a:rPr>
              <a:t>Steigerung der Lebenserwartung</a:t>
            </a:r>
          </a:p>
          <a:p>
            <a:r>
              <a:rPr lang="de-DE" sz="1600" dirty="0">
                <a:solidFill>
                  <a:schemeClr val="bg1"/>
                </a:solidFill>
                <a:latin typeface="Arial Black" panose="020B0A04020102020204" pitchFamily="34" charset="0"/>
              </a:rPr>
              <a:t>durch </a:t>
            </a:r>
            <a:r>
              <a:rPr lang="de-DE" sz="2400" dirty="0">
                <a:solidFill>
                  <a:schemeClr val="bg1"/>
                </a:solidFill>
                <a:latin typeface="Arial Black" panose="020B0A04020102020204" pitchFamily="34" charset="0"/>
              </a:rPr>
              <a:t>Behandlungsintensivierung</a:t>
            </a:r>
          </a:p>
          <a:p>
            <a:r>
              <a:rPr lang="de-DE" sz="1600" dirty="0">
                <a:solidFill>
                  <a:schemeClr val="bg1"/>
                </a:solidFill>
                <a:latin typeface="Arial Black" panose="020B0A04020102020204" pitchFamily="34" charset="0"/>
              </a:rPr>
              <a:t>mHSPC</a:t>
            </a:r>
          </a:p>
        </p:txBody>
      </p:sp>
      <p:sp>
        <p:nvSpPr>
          <p:cNvPr id="2" name="Textfeld 1">
            <a:extLst>
              <a:ext uri="{FF2B5EF4-FFF2-40B4-BE49-F238E27FC236}">
                <a16:creationId xmlns:a16="http://schemas.microsoft.com/office/drawing/2014/main" id="{CB9A97F9-9E46-DD43-AD26-1EFA1E9F2C1A}"/>
              </a:ext>
            </a:extLst>
          </p:cNvPr>
          <p:cNvSpPr txBox="1"/>
          <p:nvPr/>
        </p:nvSpPr>
        <p:spPr>
          <a:xfrm>
            <a:off x="584330" y="2125063"/>
            <a:ext cx="5044945" cy="938719"/>
          </a:xfrm>
          <a:prstGeom prst="rect">
            <a:avLst/>
          </a:prstGeom>
          <a:noFill/>
        </p:spPr>
        <p:txBody>
          <a:bodyPr wrap="square" rtlCol="0">
            <a:spAutoFit/>
          </a:bodyPr>
          <a:lstStyle/>
          <a:p>
            <a:r>
              <a:rPr lang="de-DE" sz="900" dirty="0">
                <a:solidFill>
                  <a:srgbClr val="C00000"/>
                </a:solidFill>
              </a:rPr>
              <a:t>25.10.2022</a:t>
            </a:r>
          </a:p>
          <a:p>
            <a:r>
              <a:rPr lang="de-DE" sz="900" dirty="0">
                <a:solidFill>
                  <a:srgbClr val="C00000"/>
                </a:solidFill>
              </a:rPr>
              <a:t>SpringerLink</a:t>
            </a:r>
          </a:p>
          <a:p>
            <a:r>
              <a:rPr lang="de-DE" sz="1400" dirty="0">
                <a:solidFill>
                  <a:srgbClr val="C00000"/>
                </a:solidFill>
                <a:latin typeface="Arial Black" panose="020B0A04020102020204" pitchFamily="34" charset="0"/>
              </a:rPr>
              <a:t>Sinnvolles Therapiemanagement</a:t>
            </a:r>
          </a:p>
          <a:p>
            <a:r>
              <a:rPr lang="de-DE" sz="1400" dirty="0">
                <a:solidFill>
                  <a:srgbClr val="C00000"/>
                </a:solidFill>
                <a:latin typeface="Arial Black" panose="020B0A04020102020204" pitchFamily="34" charset="0"/>
              </a:rPr>
              <a:t>von mHSPC-Patienten</a:t>
            </a:r>
          </a:p>
          <a:p>
            <a:r>
              <a:rPr lang="de-DE" sz="900" dirty="0">
                <a:solidFill>
                  <a:srgbClr val="C000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https://link.springer.com/article/10.1007/s15015-022-2957-5</a:t>
            </a:r>
            <a:endParaRPr lang="de-DE" sz="900" b="1" dirty="0">
              <a:solidFill>
                <a:srgbClr val="C00000"/>
              </a:solidFill>
            </a:endParaRPr>
          </a:p>
        </p:txBody>
      </p:sp>
      <p:sp>
        <p:nvSpPr>
          <p:cNvPr id="3" name="Textfeld 2">
            <a:hlinkClick r:id="rId3"/>
            <a:extLst>
              <a:ext uri="{FF2B5EF4-FFF2-40B4-BE49-F238E27FC236}">
                <a16:creationId xmlns:a16="http://schemas.microsoft.com/office/drawing/2014/main" id="{C411FCD6-33F0-0377-E922-7342676A623E}"/>
              </a:ext>
            </a:extLst>
          </p:cNvPr>
          <p:cNvSpPr txBox="1"/>
          <p:nvPr/>
        </p:nvSpPr>
        <p:spPr>
          <a:xfrm>
            <a:off x="631957" y="716599"/>
            <a:ext cx="4949694" cy="1338828"/>
          </a:xfrm>
          <a:prstGeom prst="rect">
            <a:avLst/>
          </a:prstGeom>
          <a:solidFill>
            <a:srgbClr val="C00000"/>
          </a:solidFill>
        </p:spPr>
        <p:txBody>
          <a:bodyPr wrap="square" rtlCol="0">
            <a:spAutoFit/>
          </a:bodyPr>
          <a:lstStyle/>
          <a:p>
            <a:r>
              <a:rPr lang="de-DE" sz="2400" dirty="0">
                <a:solidFill>
                  <a:schemeClr val="bg1"/>
                </a:solidFill>
                <a:latin typeface="Arial Black" panose="020B0A04020102020204" pitchFamily="34" charset="0"/>
              </a:rPr>
              <a:t>mHSPC</a:t>
            </a:r>
          </a:p>
          <a:p>
            <a:r>
              <a:rPr lang="de-DE" sz="2400" dirty="0">
                <a:solidFill>
                  <a:schemeClr val="bg1"/>
                </a:solidFill>
                <a:latin typeface="Arial Black" panose="020B0A04020102020204" pitchFamily="34" charset="0"/>
              </a:rPr>
              <a:t>Hart und früh zuschlagen!</a:t>
            </a:r>
          </a:p>
          <a:p>
            <a:pPr algn="ctr"/>
            <a:endParaRPr lang="de-DE" sz="800" dirty="0">
              <a:solidFill>
                <a:schemeClr val="bg1"/>
              </a:solidFill>
              <a:latin typeface="Arial Black" panose="020B0A04020102020204" pitchFamily="34" charset="0"/>
            </a:endParaRPr>
          </a:p>
          <a:p>
            <a:r>
              <a:rPr lang="de-DE" sz="1600" dirty="0">
                <a:solidFill>
                  <a:schemeClr val="bg1"/>
                </a:solidFill>
                <a:latin typeface="Arial Black" panose="020B0A04020102020204" pitchFamily="34" charset="0"/>
              </a:rPr>
              <a:t>Hit hard and early! </a:t>
            </a:r>
          </a:p>
          <a:p>
            <a:r>
              <a:rPr lang="de-DE" sz="900" dirty="0">
                <a:solidFill>
                  <a:schemeClr val="bg1"/>
                </a:solidFill>
                <a:cs typeface="Arial" panose="020B0604020202020204" pitchFamily="34" charset="0"/>
              </a:rPr>
              <a:t>Prof. Dr. med. Thorsten </a:t>
            </a:r>
            <a:r>
              <a:rPr lang="de-DE" sz="900" dirty="0" err="1">
                <a:solidFill>
                  <a:schemeClr val="bg1"/>
                </a:solidFill>
                <a:cs typeface="Arial" panose="020B0604020202020204" pitchFamily="34" charset="0"/>
              </a:rPr>
              <a:t>Schlomm</a:t>
            </a:r>
            <a:r>
              <a:rPr lang="de-DE" sz="900" dirty="0">
                <a:solidFill>
                  <a:schemeClr val="bg1"/>
                </a:solidFill>
                <a:cs typeface="Arial" panose="020B0604020202020204" pitchFamily="34" charset="0"/>
              </a:rPr>
              <a:t> - Klinik für Urologie - Charité</a:t>
            </a:r>
          </a:p>
        </p:txBody>
      </p:sp>
    </p:spTree>
    <p:extLst>
      <p:ext uri="{BB962C8B-B14F-4D97-AF65-F5344CB8AC3E}">
        <p14:creationId xmlns:p14="http://schemas.microsoft.com/office/powerpoint/2010/main" val="5249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34"/>
                                        </p:tgtEl>
                                        <p:attrNameLst>
                                          <p:attrName>style.visibility</p:attrName>
                                        </p:attrNameLst>
                                      </p:cBhvr>
                                      <p:to>
                                        <p:strVal val="visible"/>
                                      </p:to>
                                    </p:set>
                                    <p:anim calcmode="lin" valueType="num">
                                      <p:cBhvr additive="base">
                                        <p:cTn id="17" dur="500" fill="hold"/>
                                        <p:tgtEl>
                                          <p:spTgt spid="1034"/>
                                        </p:tgtEl>
                                        <p:attrNameLst>
                                          <p:attrName>ppt_x</p:attrName>
                                        </p:attrNameLst>
                                      </p:cBhvr>
                                      <p:tavLst>
                                        <p:tav tm="0">
                                          <p:val>
                                            <p:strVal val="#ppt_x"/>
                                          </p:val>
                                        </p:tav>
                                        <p:tav tm="100000">
                                          <p:val>
                                            <p:strVal val="#ppt_x"/>
                                          </p:val>
                                        </p:tav>
                                      </p:tavLst>
                                    </p:anim>
                                    <p:anim calcmode="lin" valueType="num">
                                      <p:cBhvr additive="base">
                                        <p:cTn id="18" dur="500" fill="hold"/>
                                        <p:tgtEl>
                                          <p:spTgt spid="103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animBg="1"/>
      <p:bldP spid="1034" grpId="0" animBg="1"/>
      <p:bldP spid="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F3A47E7-150D-B877-412D-78C33604BA0F}"/>
              </a:ext>
            </a:extLst>
          </p:cNvPr>
          <p:cNvSpPr/>
          <p:nvPr/>
        </p:nvSpPr>
        <p:spPr>
          <a:xfrm>
            <a:off x="582905" y="2042381"/>
            <a:ext cx="5044942" cy="1539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rgbClr val="C00000"/>
                </a:solidFill>
              </a:rPr>
              <a:t>25.07.2022</a:t>
            </a:r>
          </a:p>
          <a:p>
            <a:r>
              <a:rPr lang="de-DE" sz="900" dirty="0">
                <a:solidFill>
                  <a:srgbClr val="C00000"/>
                </a:solidFill>
              </a:rPr>
              <a:t>Deutsches Ärzteblatt</a:t>
            </a:r>
          </a:p>
          <a:p>
            <a:r>
              <a:rPr lang="de-DE" sz="900" dirty="0">
                <a:solidFill>
                  <a:srgbClr val="C00000"/>
                </a:solidFill>
              </a:rPr>
              <a:t>Dtsch Arztebl 2022; 119(29-30): A-1311 / B-1098 -  MEDIZINREPORT: Studien im Fokus</a:t>
            </a:r>
          </a:p>
          <a:p>
            <a:r>
              <a:rPr lang="de-DE" sz="1200" dirty="0">
                <a:solidFill>
                  <a:srgbClr val="C00000"/>
                </a:solidFill>
                <a:latin typeface="Arial Black" panose="020B0A04020102020204" pitchFamily="34" charset="0"/>
              </a:rPr>
              <a:t>Metastasiertes hormonempfindliches Prostatakarzinom:</a:t>
            </a:r>
          </a:p>
          <a:p>
            <a:r>
              <a:rPr lang="de-DE" sz="1400" dirty="0">
                <a:solidFill>
                  <a:srgbClr val="C00000"/>
                </a:solidFill>
                <a:latin typeface="Arial Black" panose="020B0A04020102020204" pitchFamily="34" charset="0"/>
              </a:rPr>
              <a:t>Abirateron zusätzlich zur </a:t>
            </a:r>
            <a:r>
              <a:rPr lang="de-DE" sz="1400" dirty="0" err="1">
                <a:solidFill>
                  <a:srgbClr val="C00000"/>
                </a:solidFill>
                <a:latin typeface="Arial Black" panose="020B0A04020102020204" pitchFamily="34" charset="0"/>
              </a:rPr>
              <a:t>Standardandrogendeprivation</a:t>
            </a:r>
            <a:r>
              <a:rPr lang="de-DE" sz="1400" dirty="0">
                <a:solidFill>
                  <a:srgbClr val="C00000"/>
                </a:solidFill>
                <a:latin typeface="Arial Black" panose="020B0A04020102020204" pitchFamily="34" charset="0"/>
              </a:rPr>
              <a:t> </a:t>
            </a:r>
          </a:p>
          <a:p>
            <a:r>
              <a:rPr lang="de-DE" sz="1400" dirty="0">
                <a:solidFill>
                  <a:srgbClr val="C00000"/>
                </a:solidFill>
                <a:latin typeface="Arial Black" panose="020B0A04020102020204" pitchFamily="34" charset="0"/>
              </a:rPr>
              <a:t>verlängert Gesamtüberleben</a:t>
            </a:r>
          </a:p>
          <a:p>
            <a:r>
              <a:rPr lang="de-DE" sz="800" u="sng" dirty="0">
                <a:solidFill>
                  <a:srgbClr val="C00000"/>
                </a:solidFill>
                <a:hlinkClick r:id="rId2">
                  <a:extLst>
                    <a:ext uri="{A12FA001-AC4F-418D-AE19-62706E023703}">
                      <ahyp:hlinkClr xmlns:ahyp="http://schemas.microsoft.com/office/drawing/2018/hyperlinkcolor" val="tx"/>
                    </a:ext>
                  </a:extLst>
                </a:hlinkClick>
              </a:rPr>
              <a:t>https://www.aerzteblatt.de/archiv/226251/Metastasiertes-hormonempfindliches-Prostatakarzinom-Abirateron-zusaetzlich-zur-Standardandrogendeprivation-verlaengert-Gesamtueberleben</a:t>
            </a:r>
            <a:endParaRPr lang="de-DE" sz="800" dirty="0">
              <a:solidFill>
                <a:srgbClr val="C00000"/>
              </a:solidFill>
              <a:ea typeface="Calibri" panose="020F0502020204030204" pitchFamily="34" charset="0"/>
              <a:cs typeface="Times New Roman" panose="02020603050405020304" pitchFamily="18" charset="0"/>
            </a:endParaRPr>
          </a:p>
        </p:txBody>
      </p:sp>
      <p:sp>
        <p:nvSpPr>
          <p:cNvPr id="5" name="Textfeld 4">
            <a:hlinkClick r:id="rId2"/>
            <a:extLst>
              <a:ext uri="{FF2B5EF4-FFF2-40B4-BE49-F238E27FC236}">
                <a16:creationId xmlns:a16="http://schemas.microsoft.com/office/drawing/2014/main" id="{F8C677D5-507C-055C-E076-46DFC83FF077}"/>
              </a:ext>
            </a:extLst>
          </p:cNvPr>
          <p:cNvSpPr txBox="1"/>
          <p:nvPr/>
        </p:nvSpPr>
        <p:spPr>
          <a:xfrm>
            <a:off x="582905" y="3582286"/>
            <a:ext cx="5044942" cy="1800493"/>
          </a:xfrm>
          <a:prstGeom prst="rect">
            <a:avLst/>
          </a:prstGeom>
          <a:solidFill>
            <a:srgbClr val="C00000"/>
          </a:solidFill>
        </p:spPr>
        <p:txBody>
          <a:bodyPr wrap="square" rtlCol="0">
            <a:spAutoFit/>
          </a:bodyPr>
          <a:lstStyle/>
          <a:p>
            <a:r>
              <a:rPr lang="de-DE" sz="900" dirty="0">
                <a:solidFill>
                  <a:schemeClr val="bg1"/>
                </a:solidFill>
              </a:rPr>
              <a:t>Zitat:</a:t>
            </a:r>
          </a:p>
          <a:p>
            <a:r>
              <a:rPr lang="de-DE" sz="1400" dirty="0">
                <a:solidFill>
                  <a:schemeClr val="bg1"/>
                </a:solidFill>
              </a:rPr>
              <a:t> „Dass die Addition von Abirateron oder anderen Androgen-Rezeptor-gerichteten Substanzen (ARTA) das Überleben von Patienten mit metastasiertem, hormonempfindlichen Prostatakrebs um klinisch relevante 1–2 Jahre verlängern kann, wurde zwischenzeitlich bereits durch andere große Studien erwiesen…“</a:t>
            </a:r>
          </a:p>
          <a:p>
            <a:r>
              <a:rPr lang="de-DE" sz="900" u="sng" dirty="0">
                <a:solidFill>
                  <a:schemeClr val="bg1"/>
                </a:solidFill>
                <a:hlinkClick r:id="rId2">
                  <a:extLst>
                    <a:ext uri="{A12FA001-AC4F-418D-AE19-62706E023703}">
                      <ahyp:hlinkClr xmlns:ahyp="http://schemas.microsoft.com/office/drawing/2018/hyperlinkcolor" val="tx"/>
                    </a:ext>
                  </a:extLst>
                </a:hlinkClick>
              </a:rPr>
              <a:t>https://www.aerzteblatt.de/archiv/226251/Metastasiertes-hormonempfindliches-Prostatakarzinom-Abirateron-zusaetzlich-zur-Standardandrogendeprivation-verlaengert-Gesamtueberleben</a:t>
            </a:r>
            <a:endParaRPr lang="de-DE" sz="900" dirty="0">
              <a:solidFill>
                <a:schemeClr val="bg1"/>
              </a:solidFill>
              <a:cs typeface="Arial" panose="020B0604020202020204" pitchFamily="34" charset="0"/>
            </a:endParaRPr>
          </a:p>
        </p:txBody>
      </p:sp>
      <p:sp>
        <p:nvSpPr>
          <p:cNvPr id="6" name="Textfeld 5">
            <a:extLst>
              <a:ext uri="{FF2B5EF4-FFF2-40B4-BE49-F238E27FC236}">
                <a16:creationId xmlns:a16="http://schemas.microsoft.com/office/drawing/2014/main" id="{94E610FC-839D-D130-3981-5C6EBF0D981E}"/>
              </a:ext>
            </a:extLst>
          </p:cNvPr>
          <p:cNvSpPr txBox="1"/>
          <p:nvPr/>
        </p:nvSpPr>
        <p:spPr>
          <a:xfrm>
            <a:off x="582905" y="697161"/>
            <a:ext cx="5044944" cy="1200329"/>
          </a:xfrm>
          <a:prstGeom prst="rect">
            <a:avLst/>
          </a:prstGeom>
          <a:solidFill>
            <a:srgbClr val="C00000"/>
          </a:solidFill>
        </p:spPr>
        <p:txBody>
          <a:bodyPr wrap="square" rtlCol="0">
            <a:spAutoFit/>
          </a:bodyPr>
          <a:lstStyle/>
          <a:p>
            <a:r>
              <a:rPr lang="de-DE" sz="2400" dirty="0">
                <a:solidFill>
                  <a:schemeClr val="bg1"/>
                </a:solidFill>
                <a:latin typeface="Arial Black" panose="020B0A04020102020204" pitchFamily="34" charset="0"/>
              </a:rPr>
              <a:t>Addition von ARTA</a:t>
            </a:r>
          </a:p>
          <a:p>
            <a:r>
              <a:rPr lang="de-DE" sz="1600" dirty="0">
                <a:solidFill>
                  <a:schemeClr val="bg1"/>
                </a:solidFill>
                <a:latin typeface="Arial Black" panose="020B0A04020102020204" pitchFamily="34" charset="0"/>
              </a:rPr>
              <a:t>Androgen-Rezeptor-gerichteten Substanzen verlängert das Gesamtüberleben</a:t>
            </a:r>
          </a:p>
          <a:p>
            <a:r>
              <a:rPr lang="de-DE" sz="1600" dirty="0">
                <a:solidFill>
                  <a:schemeClr val="bg1"/>
                </a:solidFill>
                <a:latin typeface="Arial Black" panose="020B0A04020102020204" pitchFamily="34" charset="0"/>
              </a:rPr>
              <a:t>mHSPC</a:t>
            </a:r>
          </a:p>
        </p:txBody>
      </p:sp>
      <p:sp>
        <p:nvSpPr>
          <p:cNvPr id="7" name="Rechteck 6">
            <a:extLst>
              <a:ext uri="{FF2B5EF4-FFF2-40B4-BE49-F238E27FC236}">
                <a16:creationId xmlns:a16="http://schemas.microsoft.com/office/drawing/2014/main" id="{FA73D37C-666F-E9DB-538E-2C6BA679FA83}"/>
              </a:ext>
            </a:extLst>
          </p:cNvPr>
          <p:cNvSpPr/>
          <p:nvPr/>
        </p:nvSpPr>
        <p:spPr>
          <a:xfrm>
            <a:off x="6326480" y="2423380"/>
            <a:ext cx="5044942" cy="126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rgbClr val="C00000"/>
                </a:solidFill>
              </a:rPr>
              <a:t>Juni 2023</a:t>
            </a:r>
          </a:p>
          <a:p>
            <a:r>
              <a:rPr lang="de-DE" sz="900" dirty="0">
                <a:solidFill>
                  <a:srgbClr val="C00000"/>
                </a:solidFill>
              </a:rPr>
              <a:t>Schweizer Zeitschrift für Onkologie 02/2023 –  Rosenfluh.ch</a:t>
            </a:r>
          </a:p>
          <a:p>
            <a:r>
              <a:rPr lang="de-DE" sz="1400" dirty="0">
                <a:solidFill>
                  <a:srgbClr val="C00000"/>
                </a:solidFill>
                <a:latin typeface="Arial Black" panose="020B0A04020102020204" pitchFamily="34" charset="0"/>
              </a:rPr>
              <a:t>1, 2 oder 3</a:t>
            </a:r>
          </a:p>
          <a:p>
            <a:r>
              <a:rPr lang="de-DE" sz="1400" dirty="0">
                <a:solidFill>
                  <a:srgbClr val="C00000"/>
                </a:solidFill>
                <a:latin typeface="Arial Black" panose="020B0A04020102020204" pitchFamily="34" charset="0"/>
              </a:rPr>
              <a:t>wieviel Therapie braucht das mHSPC</a:t>
            </a:r>
          </a:p>
          <a:p>
            <a:r>
              <a:rPr lang="de-DE" sz="1200" dirty="0">
                <a:solidFill>
                  <a:srgbClr val="C00000"/>
                </a:solidFill>
                <a:latin typeface="Arial Black" panose="020B0A04020102020204" pitchFamily="34" charset="0"/>
              </a:rPr>
              <a:t>metastasierte hormonsensitive Prostatakarzinom 2023?</a:t>
            </a:r>
          </a:p>
          <a:p>
            <a:r>
              <a:rPr lang="de-DE" sz="900" dirty="0">
                <a:solidFill>
                  <a:srgbClr val="C00000"/>
                </a:solidFill>
                <a:hlinkClick r:id="rId3">
                  <a:extLst>
                    <a:ext uri="{A12FA001-AC4F-418D-AE19-62706E023703}">
                      <ahyp:hlinkClr xmlns:ahyp="http://schemas.microsoft.com/office/drawing/2018/hyperlinkcolor" val="tx"/>
                    </a:ext>
                  </a:extLst>
                </a:hlinkClick>
              </a:rPr>
              <a:t>https://www.rosenfluh.ch/media/onkologie/2023/02/1-2-oder-3-wieviel-Therapie-braucht-das-metastasierte-hormonsensitive-Prostatakarzinom-2023.pdf</a:t>
            </a:r>
            <a:endParaRPr lang="de-DE" sz="900" dirty="0">
              <a:solidFill>
                <a:srgbClr val="C00000"/>
              </a:solidFill>
            </a:endParaRPr>
          </a:p>
        </p:txBody>
      </p:sp>
      <p:sp>
        <p:nvSpPr>
          <p:cNvPr id="8" name="Textfeld 7">
            <a:hlinkClick r:id="rId3"/>
            <a:extLst>
              <a:ext uri="{FF2B5EF4-FFF2-40B4-BE49-F238E27FC236}">
                <a16:creationId xmlns:a16="http://schemas.microsoft.com/office/drawing/2014/main" id="{DFF0AD7D-4772-3BD0-7C13-616C7E34F5B2}"/>
              </a:ext>
            </a:extLst>
          </p:cNvPr>
          <p:cNvSpPr txBox="1"/>
          <p:nvPr/>
        </p:nvSpPr>
        <p:spPr>
          <a:xfrm>
            <a:off x="6326480" y="3686175"/>
            <a:ext cx="5044942" cy="1369606"/>
          </a:xfrm>
          <a:prstGeom prst="rect">
            <a:avLst/>
          </a:prstGeom>
          <a:solidFill>
            <a:srgbClr val="C00000"/>
          </a:solidFill>
        </p:spPr>
        <p:txBody>
          <a:bodyPr wrap="square" rtlCol="0">
            <a:spAutoFit/>
          </a:bodyPr>
          <a:lstStyle/>
          <a:p>
            <a:r>
              <a:rPr lang="de-DE" sz="900" dirty="0">
                <a:solidFill>
                  <a:schemeClr val="bg1"/>
                </a:solidFill>
              </a:rPr>
              <a:t>Zitat:</a:t>
            </a:r>
          </a:p>
          <a:p>
            <a:r>
              <a:rPr lang="de-DE" sz="1400" dirty="0">
                <a:solidFill>
                  <a:schemeClr val="bg1"/>
                </a:solidFill>
              </a:rPr>
              <a:t> „Dreierkombinationen</a:t>
            </a:r>
          </a:p>
          <a:p>
            <a:r>
              <a:rPr lang="de-DE" sz="1400" dirty="0">
                <a:solidFill>
                  <a:schemeClr val="bg1"/>
                </a:solidFill>
              </a:rPr>
              <a:t>aus ADT + Docetaxel + NHT (Abirateron oder Darolutamid)</a:t>
            </a:r>
          </a:p>
          <a:p>
            <a:r>
              <a:rPr lang="de-DE" sz="1400" dirty="0">
                <a:solidFill>
                  <a:schemeClr val="bg1"/>
                </a:solidFill>
              </a:rPr>
              <a:t>sind bei de-novo mHSPC</a:t>
            </a:r>
          </a:p>
          <a:p>
            <a:r>
              <a:rPr lang="de-DE" sz="1400" dirty="0">
                <a:solidFill>
                  <a:schemeClr val="bg1"/>
                </a:solidFill>
              </a:rPr>
              <a:t>der Kombination aus ADT + Docetaxel überlegen,.…“</a:t>
            </a:r>
          </a:p>
          <a:p>
            <a:r>
              <a:rPr lang="de-DE" sz="900" dirty="0">
                <a:solidFill>
                  <a:schemeClr val="bg1"/>
                </a:solidFill>
                <a:hlinkClick r:id="rId3">
                  <a:extLst>
                    <a:ext uri="{A12FA001-AC4F-418D-AE19-62706E023703}">
                      <ahyp:hlinkClr xmlns:ahyp="http://schemas.microsoft.com/office/drawing/2018/hyperlinkcolor" val="tx"/>
                    </a:ext>
                  </a:extLst>
                </a:hlinkClick>
              </a:rPr>
              <a:t>https://www.rosenfluh.ch/media/onkologie/2023/02/1-2-oder-3-wieviel-Therapie-braucht-das-metastasierte-hormonsensitive-Prostatakarzinom-2023.pdf</a:t>
            </a:r>
            <a:endParaRPr lang="de-DE" sz="900" dirty="0">
              <a:solidFill>
                <a:schemeClr val="bg1"/>
              </a:solidFill>
            </a:endParaRPr>
          </a:p>
        </p:txBody>
      </p:sp>
      <p:sp>
        <p:nvSpPr>
          <p:cNvPr id="9" name="Textfeld 8">
            <a:extLst>
              <a:ext uri="{FF2B5EF4-FFF2-40B4-BE49-F238E27FC236}">
                <a16:creationId xmlns:a16="http://schemas.microsoft.com/office/drawing/2014/main" id="{E9442FCF-D28A-D82E-D548-22EBC363ABC7}"/>
              </a:ext>
            </a:extLst>
          </p:cNvPr>
          <p:cNvSpPr txBox="1"/>
          <p:nvPr/>
        </p:nvSpPr>
        <p:spPr>
          <a:xfrm>
            <a:off x="6326480" y="697161"/>
            <a:ext cx="5044944" cy="1692771"/>
          </a:xfrm>
          <a:prstGeom prst="rect">
            <a:avLst/>
          </a:prstGeom>
          <a:solidFill>
            <a:srgbClr val="C00000"/>
          </a:solidFill>
        </p:spPr>
        <p:txBody>
          <a:bodyPr wrap="square" rtlCol="0">
            <a:spAutoFit/>
          </a:bodyPr>
          <a:lstStyle/>
          <a:p>
            <a:r>
              <a:rPr lang="de-DE" sz="2400" dirty="0">
                <a:solidFill>
                  <a:schemeClr val="bg1"/>
                </a:solidFill>
                <a:latin typeface="Arial Black" panose="020B0A04020102020204" pitchFamily="34" charset="0"/>
              </a:rPr>
              <a:t>Dreierkombinationen</a:t>
            </a:r>
          </a:p>
          <a:p>
            <a:r>
              <a:rPr lang="de-DE" sz="1600" dirty="0">
                <a:solidFill>
                  <a:schemeClr val="bg1"/>
                </a:solidFill>
                <a:latin typeface="Arial Black" panose="020B0A04020102020204" pitchFamily="34" charset="0"/>
              </a:rPr>
              <a:t>aus ADT + Docetaxel + NHT (Abirateron oder Darolutamid)</a:t>
            </a:r>
          </a:p>
          <a:p>
            <a:r>
              <a:rPr lang="de-DE" sz="1600" dirty="0">
                <a:solidFill>
                  <a:schemeClr val="bg1"/>
                </a:solidFill>
                <a:latin typeface="Arial Black" panose="020B0A04020102020204" pitchFamily="34" charset="0"/>
              </a:rPr>
              <a:t>sind bei de-novo mHSPC</a:t>
            </a:r>
          </a:p>
          <a:p>
            <a:r>
              <a:rPr lang="de-DE" sz="1600" dirty="0">
                <a:solidFill>
                  <a:schemeClr val="bg1"/>
                </a:solidFill>
                <a:latin typeface="Arial Black" panose="020B0A04020102020204" pitchFamily="34" charset="0"/>
              </a:rPr>
              <a:t>der Kombination aus ADT + Docetaxel überlegen</a:t>
            </a:r>
          </a:p>
        </p:txBody>
      </p:sp>
    </p:spTree>
    <p:extLst>
      <p:ext uri="{BB962C8B-B14F-4D97-AF65-F5344CB8AC3E}">
        <p14:creationId xmlns:p14="http://schemas.microsoft.com/office/powerpoint/2010/main" val="80766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203215" y="656525"/>
            <a:ext cx="5400000" cy="584775"/>
          </a:xfrm>
          <a:prstGeom prst="rect">
            <a:avLst/>
          </a:prstGeom>
          <a:solidFill>
            <a:schemeClr val="accent1">
              <a:lumMod val="75000"/>
            </a:schemeClr>
          </a:solidFill>
        </p:spPr>
        <p:txBody>
          <a:bodyPr wrap="square" rtlCol="0">
            <a:spAutoFit/>
          </a:bodyPr>
          <a:lstStyle/>
          <a:p>
            <a:r>
              <a:rPr lang="de-DE" sz="1600" dirty="0">
                <a:solidFill>
                  <a:schemeClr val="bg1"/>
                </a:solidFill>
                <a:latin typeface="Arial Black" panose="020B0A04020102020204" pitchFamily="34" charset="0"/>
              </a:rPr>
              <a:t>Abirateron + Docetaxel + ADT </a:t>
            </a:r>
          </a:p>
          <a:p>
            <a:r>
              <a:rPr lang="de-DE" sz="1600" dirty="0">
                <a:solidFill>
                  <a:schemeClr val="bg1"/>
                </a:solidFill>
                <a:latin typeface="Arial Black" panose="020B0A04020102020204" pitchFamily="34" charset="0"/>
              </a:rPr>
              <a:t>mHSPC</a:t>
            </a:r>
            <a:endParaRPr lang="de-DE" sz="1600" dirty="0">
              <a:solidFill>
                <a:schemeClr val="bg1"/>
              </a:solidFill>
            </a:endParaRPr>
          </a:p>
        </p:txBody>
      </p:sp>
      <p:sp>
        <p:nvSpPr>
          <p:cNvPr id="3" name="Textfeld 2">
            <a:extLst>
              <a:ext uri="{FF2B5EF4-FFF2-40B4-BE49-F238E27FC236}">
                <a16:creationId xmlns:a16="http://schemas.microsoft.com/office/drawing/2014/main" id="{55A232EB-BB15-9044-6B33-6C2E76BF87D4}"/>
              </a:ext>
            </a:extLst>
          </p:cNvPr>
          <p:cNvSpPr txBox="1"/>
          <p:nvPr/>
        </p:nvSpPr>
        <p:spPr>
          <a:xfrm>
            <a:off x="536706" y="656525"/>
            <a:ext cx="5452080" cy="584775"/>
          </a:xfrm>
          <a:prstGeom prst="rect">
            <a:avLst/>
          </a:prstGeom>
          <a:solidFill>
            <a:srgbClr val="C00000"/>
          </a:solidFill>
        </p:spPr>
        <p:txBody>
          <a:bodyPr wrap="square" rtlCol="0">
            <a:spAutoFit/>
          </a:bodyPr>
          <a:lstStyle/>
          <a:p>
            <a:r>
              <a:rPr lang="de-DE" sz="1600" dirty="0">
                <a:solidFill>
                  <a:schemeClr val="bg1"/>
                </a:solidFill>
                <a:latin typeface="Arial Black" panose="020B0A04020102020204" pitchFamily="34" charset="0"/>
              </a:rPr>
              <a:t>Darolutamid + Docetaxel + ADT</a:t>
            </a:r>
          </a:p>
          <a:p>
            <a:r>
              <a:rPr lang="de-DE" sz="1600" dirty="0">
                <a:solidFill>
                  <a:schemeClr val="bg1"/>
                </a:solidFill>
                <a:latin typeface="Arial Black" panose="020B0A04020102020204" pitchFamily="34" charset="0"/>
              </a:rPr>
              <a:t>mHSPC</a:t>
            </a:r>
            <a:endParaRPr lang="de-DE" sz="1600" dirty="0">
              <a:solidFill>
                <a:schemeClr val="bg1"/>
              </a:solidFill>
            </a:endParaRPr>
          </a:p>
        </p:txBody>
      </p:sp>
      <p:sp>
        <p:nvSpPr>
          <p:cNvPr id="1027" name="Textfeld 1026">
            <a:extLst>
              <a:ext uri="{FF2B5EF4-FFF2-40B4-BE49-F238E27FC236}">
                <a16:creationId xmlns:a16="http://schemas.microsoft.com/office/drawing/2014/main" id="{F04FA506-8257-9C2B-EF28-4B72EFB00AF5}"/>
              </a:ext>
            </a:extLst>
          </p:cNvPr>
          <p:cNvSpPr txBox="1"/>
          <p:nvPr/>
        </p:nvSpPr>
        <p:spPr>
          <a:xfrm>
            <a:off x="536706" y="1241300"/>
            <a:ext cx="5452080" cy="6170920"/>
          </a:xfrm>
          <a:prstGeom prst="rect">
            <a:avLst/>
          </a:prstGeom>
          <a:noFill/>
        </p:spPr>
        <p:txBody>
          <a:bodyPr wrap="square" rtlCol="0">
            <a:spAutoFit/>
          </a:bodyPr>
          <a:lstStyle/>
          <a:p>
            <a:r>
              <a:rPr lang="de-DE" sz="900" dirty="0">
                <a:solidFill>
                  <a:srgbClr val="C00000"/>
                </a:solidFill>
              </a:rPr>
              <a:t>23.05.2023</a:t>
            </a:r>
          </a:p>
          <a:p>
            <a:r>
              <a:rPr lang="de-DE" sz="900" dirty="0">
                <a:solidFill>
                  <a:srgbClr val="C00000"/>
                </a:solidFill>
              </a:rPr>
              <a:t>SpringerLink</a:t>
            </a:r>
          </a:p>
          <a:p>
            <a:r>
              <a:rPr lang="de-DE" sz="1400" b="1" dirty="0">
                <a:solidFill>
                  <a:srgbClr val="C00000"/>
                </a:solidFill>
              </a:rPr>
              <a:t>Metastasiertes hormonsensitives Prostatakarzinom - Option für frühe Therapieintensivierung (Darolutamid in Kombination mit Docetaxel und ADT beim mHSPC)</a:t>
            </a:r>
          </a:p>
          <a:p>
            <a:r>
              <a:rPr lang="de-DE" sz="900" dirty="0">
                <a:solidFill>
                  <a:srgbClr val="C00000"/>
                </a:solidFill>
                <a:hlinkClick r:id="rId2">
                  <a:extLst>
                    <a:ext uri="{A12FA001-AC4F-418D-AE19-62706E023703}">
                      <ahyp:hlinkClr xmlns:ahyp="http://schemas.microsoft.com/office/drawing/2018/hyperlinkcolor" val="tx"/>
                    </a:ext>
                  </a:extLst>
                </a:hlinkClick>
              </a:rPr>
              <a:t>https://link.springer.com/article/10.1007/s15004-023-9925-x</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02‐2022 Prostata POM Review </a:t>
            </a:r>
            <a:br>
              <a:rPr lang="de-DE" sz="900" dirty="0">
                <a:solidFill>
                  <a:srgbClr val="C00000"/>
                </a:solidFill>
              </a:rPr>
            </a:br>
            <a:r>
              <a:rPr lang="de-DE" sz="900" b="1" dirty="0">
                <a:solidFill>
                  <a:srgbClr val="C00000"/>
                </a:solidFill>
              </a:rPr>
              <a:t>Martini Klinik Hamburg - </a:t>
            </a:r>
            <a:r>
              <a:rPr lang="de-DE" sz="900" dirty="0">
                <a:solidFill>
                  <a:srgbClr val="C00000"/>
                </a:solidFill>
              </a:rPr>
              <a:t>Hendrik </a:t>
            </a:r>
            <a:r>
              <a:rPr lang="de-DE" sz="900" dirty="0" err="1">
                <a:solidFill>
                  <a:srgbClr val="C00000"/>
                </a:solidFill>
              </a:rPr>
              <a:t>Isbarn</a:t>
            </a:r>
            <a:r>
              <a:rPr lang="de-DE" sz="900" dirty="0">
                <a:solidFill>
                  <a:srgbClr val="C00000"/>
                </a:solidFill>
              </a:rPr>
              <a:t> und Markus </a:t>
            </a:r>
            <a:r>
              <a:rPr lang="de-DE" sz="900" dirty="0" err="1">
                <a:solidFill>
                  <a:srgbClr val="C00000"/>
                </a:solidFill>
              </a:rPr>
              <a:t>Graefen</a:t>
            </a:r>
            <a:r>
              <a:rPr lang="de-DE" sz="900" dirty="0">
                <a:solidFill>
                  <a:srgbClr val="C00000"/>
                </a:solidFill>
              </a:rPr>
              <a:t> </a:t>
            </a:r>
          </a:p>
          <a:p>
            <a:r>
              <a:rPr lang="de-DE" sz="1400" b="1" dirty="0">
                <a:solidFill>
                  <a:srgbClr val="C00000"/>
                </a:solidFill>
              </a:rPr>
              <a:t>Der Effekt von Darolutamid auf das Überleben</a:t>
            </a:r>
            <a:br>
              <a:rPr lang="de-DE" sz="1400" b="1" dirty="0">
                <a:solidFill>
                  <a:srgbClr val="C00000"/>
                </a:solidFill>
              </a:rPr>
            </a:br>
            <a:r>
              <a:rPr lang="de-DE" sz="1200" b="1" dirty="0">
                <a:solidFill>
                  <a:srgbClr val="C00000"/>
                </a:solidFill>
              </a:rPr>
              <a:t>beim metastasierten, hormon-sensitiven PCa</a:t>
            </a:r>
          </a:p>
          <a:p>
            <a:r>
              <a:rPr lang="de-DE" sz="900" dirty="0">
                <a:solidFill>
                  <a:srgbClr val="C00000"/>
                </a:solidFill>
              </a:rPr>
              <a:t>Sind Triple-Therapien der neue Standard in der Chemotherapie? besprechen die positiven Ergebnisse der Studie, aber beleuchten auch die Nebenwirkungsrate und diskutieren über die definierte </a:t>
            </a:r>
            <a:r>
              <a:rPr lang="de-DE" sz="900" dirty="0" err="1">
                <a:solidFill>
                  <a:srgbClr val="C00000"/>
                </a:solidFill>
              </a:rPr>
              <a:t>Metastasenlast</a:t>
            </a:r>
            <a:r>
              <a:rPr lang="de-DE" sz="900" dirty="0">
                <a:solidFill>
                  <a:srgbClr val="C00000"/>
                </a:solidFill>
              </a:rPr>
              <a:t>, die die Patienten bei Einschluss hatten und wie diese zu bewerten ist.</a:t>
            </a:r>
            <a:br>
              <a:rPr lang="de-DE" sz="900"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www.martini-klinik.de/arztbereich/pom</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24.02.2022 </a:t>
            </a:r>
            <a:br>
              <a:rPr lang="de-DE" sz="900" dirty="0">
                <a:solidFill>
                  <a:srgbClr val="C00000"/>
                </a:solidFill>
              </a:rPr>
            </a:br>
            <a:r>
              <a:rPr lang="de-DE" sz="900" dirty="0">
                <a:solidFill>
                  <a:srgbClr val="C00000"/>
                </a:solidFill>
              </a:rPr>
              <a:t>Prostata Hilfe Deutschland</a:t>
            </a:r>
            <a:br>
              <a:rPr lang="de-DE" sz="900" dirty="0">
                <a:solidFill>
                  <a:srgbClr val="C00000"/>
                </a:solidFill>
              </a:rPr>
            </a:br>
            <a:r>
              <a:rPr lang="de-DE" sz="1200" b="1" dirty="0">
                <a:solidFill>
                  <a:srgbClr val="C00000"/>
                </a:solidFill>
              </a:rPr>
              <a:t>Metastasierter hormonempfindlicher Prostatakrebs</a:t>
            </a:r>
            <a:br>
              <a:rPr lang="de-DE" sz="1200" b="1" dirty="0">
                <a:solidFill>
                  <a:srgbClr val="C00000"/>
                </a:solidFill>
              </a:rPr>
            </a:br>
            <a:r>
              <a:rPr lang="de-DE" sz="1200" b="1" dirty="0">
                <a:solidFill>
                  <a:srgbClr val="C00000"/>
                </a:solidFill>
              </a:rPr>
              <a:t>Medikament verlängert Überleben</a:t>
            </a:r>
            <a:br>
              <a:rPr lang="de-DE" sz="1600" b="1" dirty="0">
                <a:solidFill>
                  <a:srgbClr val="C00000"/>
                </a:solidFill>
              </a:rPr>
            </a:br>
            <a:r>
              <a:rPr lang="de-DE" sz="1400" b="1" dirty="0">
                <a:solidFill>
                  <a:srgbClr val="C00000"/>
                </a:solidFill>
              </a:rPr>
              <a:t>Chemotherapie + Hormonentzug + Darolutamid</a:t>
            </a:r>
            <a:br>
              <a:rPr lang="de-DE" sz="900" b="1"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www.prostata-hilfe-deutschland.de/prostata-news/metastasierter-hormonempfindlicher-prostatakrebs-darolutamid-verlaengert-ueberleben</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19.02.2022</a:t>
            </a:r>
            <a:br>
              <a:rPr lang="de-DE" sz="900" dirty="0">
                <a:solidFill>
                  <a:srgbClr val="C00000"/>
                </a:solidFill>
              </a:rPr>
            </a:br>
            <a:r>
              <a:rPr lang="de-DE" sz="900" dirty="0">
                <a:solidFill>
                  <a:srgbClr val="C00000"/>
                </a:solidFill>
              </a:rPr>
              <a:t>Arznei-News </a:t>
            </a:r>
          </a:p>
          <a:p>
            <a:r>
              <a:rPr lang="de-DE" sz="1200" b="1" dirty="0">
                <a:solidFill>
                  <a:srgbClr val="C00000"/>
                </a:solidFill>
              </a:rPr>
              <a:t>ARASENS-Studie</a:t>
            </a:r>
            <a:br>
              <a:rPr lang="de-DE" sz="1200" b="1" dirty="0">
                <a:solidFill>
                  <a:srgbClr val="C00000"/>
                </a:solidFill>
              </a:rPr>
            </a:br>
            <a:r>
              <a:rPr lang="de-DE" sz="1200" b="1" dirty="0">
                <a:solidFill>
                  <a:srgbClr val="C00000"/>
                </a:solidFill>
              </a:rPr>
              <a:t>Moderne Dreifach­therapie beim mHSPC mit Darolutamid + Docetaxel + ADT</a:t>
            </a:r>
            <a:br>
              <a:rPr lang="de-DE" sz="1600" b="1" dirty="0">
                <a:solidFill>
                  <a:srgbClr val="C00000"/>
                </a:solidFill>
              </a:rPr>
            </a:br>
            <a:r>
              <a:rPr lang="de-DE" sz="1400" b="1" dirty="0">
                <a:solidFill>
                  <a:srgbClr val="C00000"/>
                </a:solidFill>
              </a:rPr>
              <a:t>Drei-Wirkstoff-Kombination verlängert Überleben bei Männern mit Prostatakrebs</a:t>
            </a:r>
            <a:br>
              <a:rPr lang="de-DE" sz="900" b="1" dirty="0">
                <a:solidFill>
                  <a:srgbClr val="C00000"/>
                </a:solidFill>
              </a:rPr>
            </a:br>
            <a:r>
              <a:rPr lang="de-DE" sz="900" dirty="0">
                <a:solidFill>
                  <a:srgbClr val="C00000"/>
                </a:solidFill>
                <a:hlinkClick r:id="rId5">
                  <a:extLst>
                    <a:ext uri="{A12FA001-AC4F-418D-AE19-62706E023703}">
                      <ahyp:hlinkClr xmlns:ahyp="http://schemas.microsoft.com/office/drawing/2018/hyperlinkcolor" val="tx"/>
                    </a:ext>
                  </a:extLst>
                </a:hlinkClick>
              </a:rPr>
              <a:t>arznei-news.de/drei-wirkstoff-kombination-verlaengert-ueberleben-bei-maennern-mit-prostatakrebs/</a:t>
            </a:r>
            <a:endParaRPr lang="de-DE" sz="900" dirty="0">
              <a:solidFill>
                <a:srgbClr val="C00000"/>
              </a:solidFill>
            </a:endParaRPr>
          </a:p>
          <a:p>
            <a:endParaRPr lang="de-DE" sz="900" dirty="0">
              <a:solidFill>
                <a:srgbClr val="C00000"/>
              </a:solidFill>
              <a:latin typeface="Arial Black" panose="020B0A04020102020204" pitchFamily="34" charset="0"/>
            </a:endParaRPr>
          </a:p>
          <a:p>
            <a:endParaRPr lang="de-DE" sz="900" dirty="0">
              <a:solidFill>
                <a:srgbClr val="C00000"/>
              </a:solidFill>
              <a:latin typeface="Arial Black" panose="020B0A04020102020204" pitchFamily="34" charset="0"/>
            </a:endParaRPr>
          </a:p>
          <a:p>
            <a:endParaRPr lang="de-DE" sz="900" dirty="0">
              <a:solidFill>
                <a:schemeClr val="accent1">
                  <a:lumMod val="75000"/>
                </a:schemeClr>
              </a:solidFill>
            </a:endParaRPr>
          </a:p>
        </p:txBody>
      </p:sp>
      <p:sp>
        <p:nvSpPr>
          <p:cNvPr id="1028" name="Textfeld 1027">
            <a:extLst>
              <a:ext uri="{FF2B5EF4-FFF2-40B4-BE49-F238E27FC236}">
                <a16:creationId xmlns:a16="http://schemas.microsoft.com/office/drawing/2014/main" id="{9078FD69-5DE4-1293-0330-CC3D5072D9CB}"/>
              </a:ext>
            </a:extLst>
          </p:cNvPr>
          <p:cNvSpPr txBox="1"/>
          <p:nvPr/>
        </p:nvSpPr>
        <p:spPr>
          <a:xfrm>
            <a:off x="6203215" y="1241300"/>
            <a:ext cx="5400000" cy="1646605"/>
          </a:xfrm>
          <a:prstGeom prst="rect">
            <a:avLst/>
          </a:prstGeom>
          <a:noFill/>
        </p:spPr>
        <p:txBody>
          <a:bodyPr wrap="square" rtlCol="0">
            <a:spAutoFit/>
          </a:bodyPr>
          <a:lstStyle/>
          <a:p>
            <a:r>
              <a:rPr lang="de-DE" sz="900" dirty="0">
                <a:solidFill>
                  <a:schemeClr val="accent1">
                    <a:lumMod val="75000"/>
                  </a:schemeClr>
                </a:solidFill>
              </a:rPr>
              <a:t>12/2021 </a:t>
            </a:r>
            <a:br>
              <a:rPr lang="de-DE" sz="900" dirty="0">
                <a:solidFill>
                  <a:schemeClr val="accent1">
                    <a:lumMod val="75000"/>
                  </a:schemeClr>
                </a:solidFill>
              </a:rPr>
            </a:br>
            <a:r>
              <a:rPr lang="de-DE" sz="900" dirty="0">
                <a:solidFill>
                  <a:schemeClr val="accent1">
                    <a:lumMod val="75000"/>
                  </a:schemeClr>
                </a:solidFill>
              </a:rPr>
              <a:t>Caritas-Krankenhaus St. Josef Regensburg</a:t>
            </a:r>
            <a:br>
              <a:rPr lang="de-DE" sz="900" dirty="0">
                <a:solidFill>
                  <a:schemeClr val="accent1">
                    <a:lumMod val="75000"/>
                  </a:schemeClr>
                </a:solidFill>
              </a:rPr>
            </a:br>
            <a:r>
              <a:rPr lang="de-DE" sz="900" dirty="0">
                <a:solidFill>
                  <a:schemeClr val="accent1">
                    <a:lumMod val="75000"/>
                  </a:schemeClr>
                </a:solidFill>
              </a:rPr>
              <a:t>Prostatainformationstag 12/2021 (Video)</a:t>
            </a:r>
            <a:br>
              <a:rPr lang="de-DE" sz="900" dirty="0">
                <a:solidFill>
                  <a:schemeClr val="accent1">
                    <a:lumMod val="75000"/>
                  </a:schemeClr>
                </a:solidFill>
              </a:rPr>
            </a:br>
            <a:r>
              <a:rPr lang="de-DE" sz="900" b="1" dirty="0">
                <a:solidFill>
                  <a:schemeClr val="accent1">
                    <a:lumMod val="75000"/>
                  </a:schemeClr>
                </a:solidFill>
              </a:rPr>
              <a:t>Dr. Marco Schnabel, Oberarzt an der Klinik für Urologie am Caritas-Krankenhaus St. Josef </a:t>
            </a:r>
            <a:br>
              <a:rPr lang="de-DE" sz="900" dirty="0">
                <a:solidFill>
                  <a:schemeClr val="accent1">
                    <a:lumMod val="75000"/>
                  </a:schemeClr>
                </a:solidFill>
              </a:rPr>
            </a:br>
            <a:r>
              <a:rPr lang="de-DE" sz="1200" b="1" dirty="0">
                <a:solidFill>
                  <a:schemeClr val="accent1">
                    <a:lumMod val="75000"/>
                  </a:schemeClr>
                </a:solidFill>
              </a:rPr>
              <a:t>Medikamentöse Therapie</a:t>
            </a:r>
          </a:p>
          <a:p>
            <a:r>
              <a:rPr lang="de-DE" sz="1200" b="1" dirty="0">
                <a:solidFill>
                  <a:schemeClr val="accent1">
                    <a:lumMod val="75000"/>
                  </a:schemeClr>
                </a:solidFill>
              </a:rPr>
              <a:t>PEACE-1-Studie</a:t>
            </a:r>
            <a:br>
              <a:rPr lang="de-DE" sz="900" b="1" dirty="0">
                <a:solidFill>
                  <a:schemeClr val="accent1">
                    <a:lumMod val="75000"/>
                  </a:schemeClr>
                </a:solidFill>
              </a:rPr>
            </a:br>
            <a:r>
              <a:rPr lang="de-DE" sz="1600" b="1" dirty="0">
                <a:solidFill>
                  <a:schemeClr val="accent1">
                    <a:lumMod val="75000"/>
                  </a:schemeClr>
                </a:solidFill>
              </a:rPr>
              <a:t>Moderne Dreifach­therapie beim mHSPC</a:t>
            </a:r>
          </a:p>
          <a:p>
            <a:r>
              <a:rPr lang="de-DE" sz="1600" b="1" dirty="0">
                <a:solidFill>
                  <a:schemeClr val="accent1">
                    <a:lumMod val="75000"/>
                  </a:schemeClr>
                </a:solidFill>
              </a:rPr>
              <a:t>mit Abirateron/Prednisolon + Docetaxel + ADT </a:t>
            </a:r>
          </a:p>
          <a:p>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www.youtube.com/watch?v=cQkX6Gc0RMA</a:t>
            </a:r>
            <a:r>
              <a:rPr lang="de-DE" sz="900" dirty="0">
                <a:solidFill>
                  <a:schemeClr val="accent1">
                    <a:lumMod val="75000"/>
                  </a:schemeClr>
                </a:solidFill>
              </a:rPr>
              <a:t> </a:t>
            </a:r>
            <a:endParaRPr lang="de-DE" sz="900" dirty="0">
              <a:solidFill>
                <a:srgbClr val="C00000"/>
              </a:solidFill>
            </a:endParaRPr>
          </a:p>
        </p:txBody>
      </p:sp>
      <p:sp>
        <p:nvSpPr>
          <p:cNvPr id="4" name="Rechteck 3">
            <a:extLst>
              <a:ext uri="{FF2B5EF4-FFF2-40B4-BE49-F238E27FC236}">
                <a16:creationId xmlns:a16="http://schemas.microsoft.com/office/drawing/2014/main" id="{330CCAEF-9069-9D15-0F3B-35DDA33F7776}"/>
              </a:ext>
            </a:extLst>
          </p:cNvPr>
          <p:cNvSpPr/>
          <p:nvPr/>
        </p:nvSpPr>
        <p:spPr>
          <a:xfrm>
            <a:off x="6203215" y="4939874"/>
            <a:ext cx="5452078" cy="1469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chemeClr val="accent1">
                    <a:lumMod val="75000"/>
                  </a:schemeClr>
                </a:solidFill>
              </a:rPr>
              <a:t>10.02.2023</a:t>
            </a:r>
            <a:br>
              <a:rPr lang="de-DE" sz="900" dirty="0">
                <a:solidFill>
                  <a:schemeClr val="accent1">
                    <a:lumMod val="75000"/>
                  </a:schemeClr>
                </a:solidFill>
              </a:rPr>
            </a:br>
            <a:r>
              <a:rPr lang="de-DE" sz="900" dirty="0">
                <a:solidFill>
                  <a:schemeClr val="accent1">
                    <a:lumMod val="75000"/>
                  </a:schemeClr>
                </a:solidFill>
              </a:rPr>
              <a:t>SpringerLink</a:t>
            </a:r>
          </a:p>
          <a:p>
            <a:r>
              <a:rPr lang="de-DE" sz="900" dirty="0">
                <a:solidFill>
                  <a:schemeClr val="accent1">
                    <a:lumMod val="75000"/>
                  </a:schemeClr>
                </a:solidFill>
              </a:rPr>
              <a:t>Open Access</a:t>
            </a:r>
            <a:br>
              <a:rPr lang="de-DE" sz="900" dirty="0">
                <a:solidFill>
                  <a:schemeClr val="accent1">
                    <a:lumMod val="75000"/>
                  </a:schemeClr>
                </a:solidFill>
              </a:rPr>
            </a:br>
            <a:r>
              <a:rPr lang="de-DE" b="1" dirty="0">
                <a:solidFill>
                  <a:schemeClr val="accent1">
                    <a:lumMod val="75000"/>
                  </a:schemeClr>
                </a:solidFill>
                <a:latin typeface="Arial Black" panose="020B0A04020102020204" pitchFamily="34" charset="0"/>
              </a:rPr>
              <a:t>Chemotherapie </a:t>
            </a:r>
          </a:p>
          <a:p>
            <a:r>
              <a:rPr lang="de-DE" b="1" dirty="0">
                <a:solidFill>
                  <a:schemeClr val="accent1">
                    <a:lumMod val="75000"/>
                  </a:schemeClr>
                </a:solidFill>
                <a:latin typeface="Arial Black" panose="020B0A04020102020204" pitchFamily="34" charset="0"/>
              </a:rPr>
              <a:t>± </a:t>
            </a:r>
            <a:r>
              <a:rPr lang="de-DE" b="1" dirty="0" err="1">
                <a:solidFill>
                  <a:schemeClr val="accent1">
                    <a:lumMod val="75000"/>
                  </a:schemeClr>
                </a:solidFill>
                <a:latin typeface="Arial Black" panose="020B0A04020102020204" pitchFamily="34" charset="0"/>
              </a:rPr>
              <a:t>Androgen­rezeptor­antagonisten</a:t>
            </a:r>
            <a:r>
              <a:rPr lang="de-DE" b="1" dirty="0">
                <a:solidFill>
                  <a:schemeClr val="accent1">
                    <a:lumMod val="75000"/>
                  </a:schemeClr>
                </a:solidFill>
                <a:latin typeface="Arial Black" panose="020B0A04020102020204" pitchFamily="34" charset="0"/>
              </a:rPr>
              <a:t> </a:t>
            </a:r>
          </a:p>
          <a:p>
            <a:r>
              <a:rPr lang="de-DE" sz="1200" b="1" dirty="0">
                <a:solidFill>
                  <a:schemeClr val="accent1">
                    <a:lumMod val="75000"/>
                  </a:schemeClr>
                </a:solidFill>
                <a:latin typeface="Arial Black" panose="020B0A04020102020204" pitchFamily="34" charset="0"/>
              </a:rPr>
              <a:t>beim metastasierten hormonsensitiven Prostatakarzinom</a:t>
            </a:r>
            <a:br>
              <a:rPr lang="de-DE" sz="900"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link.springer.com/article/10.1007/s00120-023-02029-0</a:t>
            </a:r>
            <a:endParaRPr lang="de-DE" sz="900" dirty="0">
              <a:solidFill>
                <a:schemeClr val="accent1">
                  <a:lumMod val="75000"/>
                </a:schemeClr>
              </a:solidFill>
              <a:ea typeface="Calibri" panose="020F050202020403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D95776D6-1302-D65C-2E48-86B33297CF28}"/>
              </a:ext>
            </a:extLst>
          </p:cNvPr>
          <p:cNvSpPr txBox="1"/>
          <p:nvPr/>
        </p:nvSpPr>
        <p:spPr>
          <a:xfrm>
            <a:off x="6203215" y="3862656"/>
            <a:ext cx="5452079" cy="1077218"/>
          </a:xfrm>
          <a:prstGeom prst="rect">
            <a:avLst/>
          </a:prstGeom>
          <a:solidFill>
            <a:schemeClr val="accent1">
              <a:lumMod val="75000"/>
            </a:schemeClr>
          </a:solidFill>
        </p:spPr>
        <p:txBody>
          <a:bodyPr wrap="square" rtlCol="0">
            <a:spAutoFit/>
          </a:bodyPr>
          <a:lstStyle/>
          <a:p>
            <a:r>
              <a:rPr lang="fr-FR" sz="1600" dirty="0">
                <a:solidFill>
                  <a:schemeClr val="bg1"/>
                </a:solidFill>
                <a:latin typeface="Arial Black" panose="020B0A04020102020204" pitchFamily="34" charset="0"/>
              </a:rPr>
              <a:t>ADT </a:t>
            </a:r>
          </a:p>
          <a:p>
            <a:r>
              <a:rPr lang="fr-FR" sz="1600" dirty="0">
                <a:solidFill>
                  <a:schemeClr val="bg1"/>
                </a:solidFill>
                <a:latin typeface="Arial Black" panose="020B0A04020102020204" pitchFamily="34" charset="0"/>
              </a:rPr>
              <a:t>+ ARTA (Abirateron/Darolutamid) </a:t>
            </a:r>
          </a:p>
          <a:p>
            <a:r>
              <a:rPr lang="fr-FR" sz="1600" dirty="0">
                <a:solidFill>
                  <a:schemeClr val="bg1"/>
                </a:solidFill>
                <a:latin typeface="Arial Black" panose="020B0A04020102020204" pitchFamily="34" charset="0"/>
              </a:rPr>
              <a:t>+ Docetaxel-</a:t>
            </a:r>
            <a:r>
              <a:rPr lang="fr-FR" sz="1600" dirty="0" err="1">
                <a:solidFill>
                  <a:schemeClr val="bg1"/>
                </a:solidFill>
                <a:latin typeface="Arial Black" panose="020B0A04020102020204" pitchFamily="34" charset="0"/>
              </a:rPr>
              <a:t>Chemotherapie</a:t>
            </a:r>
            <a:r>
              <a:rPr lang="fr-FR" sz="1600" dirty="0">
                <a:solidFill>
                  <a:schemeClr val="bg1"/>
                </a:solidFill>
                <a:latin typeface="Arial Black" panose="020B0A04020102020204" pitchFamily="34" charset="0"/>
              </a:rPr>
              <a:t> </a:t>
            </a:r>
          </a:p>
          <a:p>
            <a:r>
              <a:rPr lang="fr-FR" sz="1600" dirty="0">
                <a:solidFill>
                  <a:schemeClr val="bg1"/>
                </a:solidFill>
                <a:latin typeface="Arial Black" panose="020B0A04020102020204" pitchFamily="34" charset="0"/>
              </a:rPr>
              <a:t>mHSPC</a:t>
            </a:r>
            <a:endParaRPr lang="de-DE" sz="1600" dirty="0">
              <a:solidFill>
                <a:schemeClr val="bg1"/>
              </a:solidFill>
            </a:endParaRPr>
          </a:p>
        </p:txBody>
      </p:sp>
    </p:spTree>
    <p:extLst>
      <p:ext uri="{BB962C8B-B14F-4D97-AF65-F5344CB8AC3E}">
        <p14:creationId xmlns:p14="http://schemas.microsoft.com/office/powerpoint/2010/main" val="411589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additive="base">
                                        <p:cTn id="22" dur="500" fill="hold"/>
                                        <p:tgtEl>
                                          <p:spTgt spid="1028"/>
                                        </p:tgtEl>
                                        <p:attrNameLst>
                                          <p:attrName>ppt_x</p:attrName>
                                        </p:attrNameLst>
                                      </p:cBhvr>
                                      <p:tavLst>
                                        <p:tav tm="0">
                                          <p:val>
                                            <p:strVal val="#ppt_x"/>
                                          </p:val>
                                        </p:tav>
                                        <p:tav tm="100000">
                                          <p:val>
                                            <p:strVal val="#ppt_x"/>
                                          </p:val>
                                        </p:tav>
                                      </p:tavLst>
                                    </p:anim>
                                    <p:anim calcmode="lin" valueType="num">
                                      <p:cBhvr additive="base">
                                        <p:cTn id="23" dur="500" fill="hold"/>
                                        <p:tgtEl>
                                          <p:spTgt spid="102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27" grpId="0"/>
      <p:bldP spid="1028" grpId="0"/>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19417CC-BE54-30B4-4303-FB4F5CC2D5B2}"/>
              </a:ext>
            </a:extLst>
          </p:cNvPr>
          <p:cNvSpPr/>
          <p:nvPr/>
        </p:nvSpPr>
        <p:spPr>
          <a:xfrm>
            <a:off x="0" y="1"/>
            <a:ext cx="12192000" cy="9621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solidFill>
                  <a:schemeClr val="bg1"/>
                </a:solidFill>
                <a:latin typeface="Arial" panose="020B0604020202020204" pitchFamily="34" charset="0"/>
                <a:cs typeface="Arial" panose="020B0604020202020204" pitchFamily="34" charset="0"/>
              </a:rPr>
              <a:t>     </a:t>
            </a:r>
            <a:r>
              <a:rPr lang="de-DE" sz="2400" dirty="0">
                <a:solidFill>
                  <a:schemeClr val="bg1"/>
                </a:solidFill>
                <a:latin typeface="Arial Black" panose="020B0A04020102020204" pitchFamily="34" charset="0"/>
                <a:cs typeface="Arial" panose="020B0604020202020204" pitchFamily="34" charset="0"/>
              </a:rPr>
              <a:t>Therapieoptionen</a:t>
            </a:r>
          </a:p>
          <a:p>
            <a:r>
              <a:rPr lang="de-DE" dirty="0">
                <a:solidFill>
                  <a:schemeClr val="bg1"/>
                </a:solidFill>
                <a:latin typeface="Arial" panose="020B0604020202020204" pitchFamily="34" charset="0"/>
                <a:cs typeface="Arial" panose="020B0604020202020204" pitchFamily="34" charset="0"/>
              </a:rPr>
              <a:t>       </a:t>
            </a:r>
            <a:r>
              <a:rPr lang="de-DE" dirty="0">
                <a:solidFill>
                  <a:schemeClr val="bg1"/>
                </a:solidFill>
                <a:latin typeface="Arial Black" panose="020B0A04020102020204" pitchFamily="34" charset="0"/>
                <a:cs typeface="Arial" panose="020B0604020202020204" pitchFamily="34" charset="0"/>
              </a:rPr>
              <a:t>Metastasiertes Prostatakarzinom (mPC)</a:t>
            </a:r>
          </a:p>
        </p:txBody>
      </p:sp>
      <p:sp>
        <p:nvSpPr>
          <p:cNvPr id="3" name="Rechteck 2">
            <a:hlinkClick r:id="rId3" action="ppaction://hlinksldjump"/>
            <a:extLst>
              <a:ext uri="{FF2B5EF4-FFF2-40B4-BE49-F238E27FC236}">
                <a16:creationId xmlns:a16="http://schemas.microsoft.com/office/drawing/2014/main" id="{3C5A0E9C-EE45-35AC-000B-B7CF1B6E4304}"/>
              </a:ext>
            </a:extLst>
          </p:cNvPr>
          <p:cNvSpPr/>
          <p:nvPr/>
        </p:nvSpPr>
        <p:spPr>
          <a:xfrm>
            <a:off x="407938" y="983589"/>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Hormontherapien bzw. richtiger Androgendeprivationstherapie (ADT)</a:t>
            </a:r>
          </a:p>
        </p:txBody>
      </p:sp>
      <p:sp>
        <p:nvSpPr>
          <p:cNvPr id="4" name="Rechteck 3">
            <a:hlinkClick r:id="rId4" action="ppaction://hlinksldjump"/>
            <a:extLst>
              <a:ext uri="{FF2B5EF4-FFF2-40B4-BE49-F238E27FC236}">
                <a16:creationId xmlns:a16="http://schemas.microsoft.com/office/drawing/2014/main" id="{574B261B-3AF8-004D-EC91-9A13AA82C384}"/>
              </a:ext>
            </a:extLst>
          </p:cNvPr>
          <p:cNvSpPr/>
          <p:nvPr/>
        </p:nvSpPr>
        <p:spPr>
          <a:xfrm>
            <a:off x="407938" y="1223981"/>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Chemotherapien</a:t>
            </a:r>
          </a:p>
        </p:txBody>
      </p:sp>
      <p:sp>
        <p:nvSpPr>
          <p:cNvPr id="5" name="Rechteck 4">
            <a:hlinkClick r:id="rId5" action="ppaction://hlinksldjump"/>
            <a:extLst>
              <a:ext uri="{FF2B5EF4-FFF2-40B4-BE49-F238E27FC236}">
                <a16:creationId xmlns:a16="http://schemas.microsoft.com/office/drawing/2014/main" id="{D5BF9169-F978-C07D-C921-A186A3DFBACC}"/>
              </a:ext>
            </a:extLst>
          </p:cNvPr>
          <p:cNvSpPr/>
          <p:nvPr/>
        </p:nvSpPr>
        <p:spPr>
          <a:xfrm>
            <a:off x="407167" y="1473898"/>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Personalisierte Krebsmedizin</a:t>
            </a:r>
          </a:p>
        </p:txBody>
      </p:sp>
      <p:sp>
        <p:nvSpPr>
          <p:cNvPr id="6" name="Rechteck 5">
            <a:hlinkClick r:id="rId6" action="ppaction://hlinksldjump"/>
            <a:extLst>
              <a:ext uri="{FF2B5EF4-FFF2-40B4-BE49-F238E27FC236}">
                <a16:creationId xmlns:a16="http://schemas.microsoft.com/office/drawing/2014/main" id="{0D20E9C3-2A08-4543-113D-A9D07A35BA70}"/>
              </a:ext>
            </a:extLst>
          </p:cNvPr>
          <p:cNvSpPr/>
          <p:nvPr/>
        </p:nvSpPr>
        <p:spPr>
          <a:xfrm>
            <a:off x="407167" y="1723815"/>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Immuntherapie</a:t>
            </a:r>
          </a:p>
        </p:txBody>
      </p:sp>
      <p:sp>
        <p:nvSpPr>
          <p:cNvPr id="7" name="Rechteck 6">
            <a:hlinkClick r:id="rId7" action="ppaction://hlinksldjump"/>
            <a:extLst>
              <a:ext uri="{FF2B5EF4-FFF2-40B4-BE49-F238E27FC236}">
                <a16:creationId xmlns:a16="http://schemas.microsoft.com/office/drawing/2014/main" id="{2CE35F14-119A-B086-92BE-6AB1F8A01A0D}"/>
              </a:ext>
            </a:extLst>
          </p:cNvPr>
          <p:cNvSpPr/>
          <p:nvPr/>
        </p:nvSpPr>
        <p:spPr>
          <a:xfrm>
            <a:off x="407167" y="1973732"/>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Radionuklidtherapien (RNT)</a:t>
            </a:r>
          </a:p>
        </p:txBody>
      </p:sp>
      <p:sp>
        <p:nvSpPr>
          <p:cNvPr id="8" name="Rechteck 7">
            <a:hlinkClick r:id="rId8" action="ppaction://hlinksldjump"/>
            <a:extLst>
              <a:ext uri="{FF2B5EF4-FFF2-40B4-BE49-F238E27FC236}">
                <a16:creationId xmlns:a16="http://schemas.microsoft.com/office/drawing/2014/main" id="{EAF68747-80FC-26C0-4789-08BD20DCBE40}"/>
              </a:ext>
            </a:extLst>
          </p:cNvPr>
          <p:cNvSpPr/>
          <p:nvPr/>
        </p:nvSpPr>
        <p:spPr>
          <a:xfrm>
            <a:off x="407167" y="2223649"/>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Neue moderne Kombinationstherapien (Therapieintensivierung)</a:t>
            </a:r>
          </a:p>
        </p:txBody>
      </p:sp>
      <p:sp>
        <p:nvSpPr>
          <p:cNvPr id="9" name="Rechteck 8">
            <a:hlinkClick r:id="rId9" action="ppaction://hlinksldjump"/>
            <a:extLst>
              <a:ext uri="{FF2B5EF4-FFF2-40B4-BE49-F238E27FC236}">
                <a16:creationId xmlns:a16="http://schemas.microsoft.com/office/drawing/2014/main" id="{7E29270C-BB3C-149B-CF76-128485E83193}"/>
              </a:ext>
            </a:extLst>
          </p:cNvPr>
          <p:cNvSpPr/>
          <p:nvPr/>
        </p:nvSpPr>
        <p:spPr>
          <a:xfrm>
            <a:off x="407167" y="2473566"/>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Lokale, zytoreduktive Therapie der Prostata</a:t>
            </a:r>
          </a:p>
        </p:txBody>
      </p:sp>
      <p:sp>
        <p:nvSpPr>
          <p:cNvPr id="10" name="Rechteck 9">
            <a:hlinkClick r:id="rId10" action="ppaction://hlinksldjump"/>
            <a:extLst>
              <a:ext uri="{FF2B5EF4-FFF2-40B4-BE49-F238E27FC236}">
                <a16:creationId xmlns:a16="http://schemas.microsoft.com/office/drawing/2014/main" id="{561AAB27-D6FC-4EF8-11C9-1D91DD1F62EE}"/>
              </a:ext>
            </a:extLst>
          </p:cNvPr>
          <p:cNvSpPr/>
          <p:nvPr/>
        </p:nvSpPr>
        <p:spPr>
          <a:xfrm>
            <a:off x="407167" y="2723483"/>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Metastasen-gerichtete Therapie (MDT)</a:t>
            </a:r>
          </a:p>
        </p:txBody>
      </p:sp>
      <p:sp>
        <p:nvSpPr>
          <p:cNvPr id="11" name="Rechteck 10">
            <a:hlinkClick r:id="rId11" action="ppaction://hlinksldjump"/>
            <a:extLst>
              <a:ext uri="{FF2B5EF4-FFF2-40B4-BE49-F238E27FC236}">
                <a16:creationId xmlns:a16="http://schemas.microsoft.com/office/drawing/2014/main" id="{CFD4A8C7-381D-D886-44AF-CFFD569A5294}"/>
              </a:ext>
            </a:extLst>
          </p:cNvPr>
          <p:cNvSpPr/>
          <p:nvPr/>
        </p:nvSpPr>
        <p:spPr>
          <a:xfrm>
            <a:off x="407167" y="2973400"/>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Oligometastasierte Tumorerkrankung (OMD)</a:t>
            </a:r>
          </a:p>
        </p:txBody>
      </p:sp>
      <p:sp>
        <p:nvSpPr>
          <p:cNvPr id="12" name="Rechteck 11">
            <a:hlinkClick r:id="rId3" action="ppaction://hlinksldjump"/>
            <a:extLst>
              <a:ext uri="{FF2B5EF4-FFF2-40B4-BE49-F238E27FC236}">
                <a16:creationId xmlns:a16="http://schemas.microsoft.com/office/drawing/2014/main" id="{D8AEAE20-5457-72AA-18B4-EABD56D6B25F}"/>
              </a:ext>
            </a:extLst>
          </p:cNvPr>
          <p:cNvSpPr/>
          <p:nvPr/>
        </p:nvSpPr>
        <p:spPr>
          <a:xfrm>
            <a:off x="0" y="982299"/>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H</a:t>
            </a:r>
          </a:p>
        </p:txBody>
      </p:sp>
      <p:sp>
        <p:nvSpPr>
          <p:cNvPr id="13" name="Rechteck 12">
            <a:hlinkClick r:id="rId4" action="ppaction://hlinksldjump"/>
            <a:extLst>
              <a:ext uri="{FF2B5EF4-FFF2-40B4-BE49-F238E27FC236}">
                <a16:creationId xmlns:a16="http://schemas.microsoft.com/office/drawing/2014/main" id="{F6F1FD1F-D425-F36A-EE9F-A8B401DC996B}"/>
              </a:ext>
            </a:extLst>
          </p:cNvPr>
          <p:cNvSpPr/>
          <p:nvPr/>
        </p:nvSpPr>
        <p:spPr>
          <a:xfrm>
            <a:off x="0" y="1222471"/>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C</a:t>
            </a:r>
          </a:p>
        </p:txBody>
      </p:sp>
      <p:sp>
        <p:nvSpPr>
          <p:cNvPr id="14" name="Rechteck 13">
            <a:hlinkClick r:id="rId5" action="ppaction://hlinksldjump"/>
            <a:extLst>
              <a:ext uri="{FF2B5EF4-FFF2-40B4-BE49-F238E27FC236}">
                <a16:creationId xmlns:a16="http://schemas.microsoft.com/office/drawing/2014/main" id="{DA7091E3-7276-F627-EA24-ED1EA19837F7}"/>
              </a:ext>
            </a:extLst>
          </p:cNvPr>
          <p:cNvSpPr/>
          <p:nvPr/>
        </p:nvSpPr>
        <p:spPr>
          <a:xfrm>
            <a:off x="0" y="1472168"/>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P</a:t>
            </a:r>
          </a:p>
        </p:txBody>
      </p:sp>
      <p:sp>
        <p:nvSpPr>
          <p:cNvPr id="15" name="Rechteck 14">
            <a:hlinkClick r:id="rId6" action="ppaction://hlinksldjump"/>
            <a:extLst>
              <a:ext uri="{FF2B5EF4-FFF2-40B4-BE49-F238E27FC236}">
                <a16:creationId xmlns:a16="http://schemas.microsoft.com/office/drawing/2014/main" id="{E82A6C2A-D012-3E1E-63E9-99F074CF9AC7}"/>
              </a:ext>
            </a:extLst>
          </p:cNvPr>
          <p:cNvSpPr/>
          <p:nvPr/>
        </p:nvSpPr>
        <p:spPr>
          <a:xfrm>
            <a:off x="0" y="1721865"/>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I</a:t>
            </a:r>
          </a:p>
        </p:txBody>
      </p:sp>
      <p:sp>
        <p:nvSpPr>
          <p:cNvPr id="16" name="Rechteck 15">
            <a:hlinkClick r:id="rId7" action="ppaction://hlinksldjump"/>
            <a:extLst>
              <a:ext uri="{FF2B5EF4-FFF2-40B4-BE49-F238E27FC236}">
                <a16:creationId xmlns:a16="http://schemas.microsoft.com/office/drawing/2014/main" id="{F6E43205-1E0B-C5C9-A0C2-9CCB989640C7}"/>
              </a:ext>
            </a:extLst>
          </p:cNvPr>
          <p:cNvSpPr/>
          <p:nvPr/>
        </p:nvSpPr>
        <p:spPr>
          <a:xfrm>
            <a:off x="0" y="1971562"/>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R</a:t>
            </a:r>
          </a:p>
        </p:txBody>
      </p:sp>
      <p:sp>
        <p:nvSpPr>
          <p:cNvPr id="17" name="Rechteck 16">
            <a:hlinkClick r:id="rId8" action="ppaction://hlinksldjump"/>
            <a:extLst>
              <a:ext uri="{FF2B5EF4-FFF2-40B4-BE49-F238E27FC236}">
                <a16:creationId xmlns:a16="http://schemas.microsoft.com/office/drawing/2014/main" id="{A6C25D83-B363-3028-6559-C98004E9F4B7}"/>
              </a:ext>
            </a:extLst>
          </p:cNvPr>
          <p:cNvSpPr/>
          <p:nvPr/>
        </p:nvSpPr>
        <p:spPr>
          <a:xfrm>
            <a:off x="0" y="2221259"/>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K</a:t>
            </a:r>
          </a:p>
        </p:txBody>
      </p:sp>
      <p:sp>
        <p:nvSpPr>
          <p:cNvPr id="18" name="Rechteck 17">
            <a:hlinkClick r:id="rId9" action="ppaction://hlinksldjump"/>
            <a:extLst>
              <a:ext uri="{FF2B5EF4-FFF2-40B4-BE49-F238E27FC236}">
                <a16:creationId xmlns:a16="http://schemas.microsoft.com/office/drawing/2014/main" id="{65E032F9-1847-56A6-75DB-65DAB5EB025A}"/>
              </a:ext>
            </a:extLst>
          </p:cNvPr>
          <p:cNvSpPr/>
          <p:nvPr/>
        </p:nvSpPr>
        <p:spPr>
          <a:xfrm>
            <a:off x="0" y="2470956"/>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L</a:t>
            </a:r>
          </a:p>
        </p:txBody>
      </p:sp>
      <p:sp>
        <p:nvSpPr>
          <p:cNvPr id="19" name="Rechteck 18">
            <a:hlinkClick r:id="rId10" action="ppaction://hlinksldjump"/>
            <a:extLst>
              <a:ext uri="{FF2B5EF4-FFF2-40B4-BE49-F238E27FC236}">
                <a16:creationId xmlns:a16="http://schemas.microsoft.com/office/drawing/2014/main" id="{805A2F15-3CBC-0D89-8908-AF3282B480EA}"/>
              </a:ext>
            </a:extLst>
          </p:cNvPr>
          <p:cNvSpPr/>
          <p:nvPr/>
        </p:nvSpPr>
        <p:spPr>
          <a:xfrm>
            <a:off x="0" y="2720653"/>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M</a:t>
            </a:r>
          </a:p>
        </p:txBody>
      </p:sp>
      <p:sp>
        <p:nvSpPr>
          <p:cNvPr id="20" name="Rechteck 19">
            <a:hlinkClick r:id="rId11" action="ppaction://hlinksldjump"/>
            <a:extLst>
              <a:ext uri="{FF2B5EF4-FFF2-40B4-BE49-F238E27FC236}">
                <a16:creationId xmlns:a16="http://schemas.microsoft.com/office/drawing/2014/main" id="{9B48DB1D-CA9E-27D9-87A3-6307E12C341C}"/>
              </a:ext>
            </a:extLst>
          </p:cNvPr>
          <p:cNvSpPr/>
          <p:nvPr/>
        </p:nvSpPr>
        <p:spPr>
          <a:xfrm>
            <a:off x="0" y="2970350"/>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O</a:t>
            </a:r>
          </a:p>
        </p:txBody>
      </p:sp>
      <p:sp>
        <p:nvSpPr>
          <p:cNvPr id="21" name="Rechteck 20">
            <a:hlinkClick r:id="rId12" action="ppaction://hlinksldjump"/>
            <a:extLst>
              <a:ext uri="{FF2B5EF4-FFF2-40B4-BE49-F238E27FC236}">
                <a16:creationId xmlns:a16="http://schemas.microsoft.com/office/drawing/2014/main" id="{2AD74D8F-B910-BEAA-8DA7-DDFA039DE239}"/>
              </a:ext>
            </a:extLst>
          </p:cNvPr>
          <p:cNvSpPr/>
          <p:nvPr/>
        </p:nvSpPr>
        <p:spPr>
          <a:xfrm>
            <a:off x="407167" y="3223317"/>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Antiresorptive Therapien (Knochenschutz)</a:t>
            </a:r>
          </a:p>
        </p:txBody>
      </p:sp>
      <p:sp>
        <p:nvSpPr>
          <p:cNvPr id="22" name="Rechteck 21">
            <a:hlinkClick r:id="rId12" action="ppaction://hlinksldjump"/>
            <a:extLst>
              <a:ext uri="{FF2B5EF4-FFF2-40B4-BE49-F238E27FC236}">
                <a16:creationId xmlns:a16="http://schemas.microsoft.com/office/drawing/2014/main" id="{80887351-920D-C3C7-0960-57F9705B9B76}"/>
              </a:ext>
            </a:extLst>
          </p:cNvPr>
          <p:cNvSpPr/>
          <p:nvPr/>
        </p:nvSpPr>
        <p:spPr>
          <a:xfrm>
            <a:off x="0" y="3223317"/>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A</a:t>
            </a:r>
          </a:p>
        </p:txBody>
      </p:sp>
      <p:sp>
        <p:nvSpPr>
          <p:cNvPr id="23" name="Rechteck 22">
            <a:hlinkClick r:id="rId13" action="ppaction://hlinksldjump"/>
            <a:extLst>
              <a:ext uri="{FF2B5EF4-FFF2-40B4-BE49-F238E27FC236}">
                <a16:creationId xmlns:a16="http://schemas.microsoft.com/office/drawing/2014/main" id="{7389629C-788A-A178-D2F5-29D2E2A4E614}"/>
              </a:ext>
            </a:extLst>
          </p:cNvPr>
          <p:cNvSpPr/>
          <p:nvPr/>
        </p:nvSpPr>
        <p:spPr>
          <a:xfrm>
            <a:off x="407167" y="4301923"/>
            <a:ext cx="5400000" cy="230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Hilfe finden</a:t>
            </a:r>
          </a:p>
        </p:txBody>
      </p:sp>
      <p:sp>
        <p:nvSpPr>
          <p:cNvPr id="24" name="Rechteck 23">
            <a:hlinkClick r:id="rId14" action="ppaction://hlinksldjump"/>
            <a:extLst>
              <a:ext uri="{FF2B5EF4-FFF2-40B4-BE49-F238E27FC236}">
                <a16:creationId xmlns:a16="http://schemas.microsoft.com/office/drawing/2014/main" id="{FE5B2A2E-71A8-3276-952F-28A7080E4EFA}"/>
              </a:ext>
            </a:extLst>
          </p:cNvPr>
          <p:cNvSpPr/>
          <p:nvPr/>
        </p:nvSpPr>
        <p:spPr>
          <a:xfrm>
            <a:off x="407167" y="4552225"/>
            <a:ext cx="5400000" cy="230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Ärztliche Unterstützung suchen</a:t>
            </a:r>
          </a:p>
        </p:txBody>
      </p:sp>
      <p:sp>
        <p:nvSpPr>
          <p:cNvPr id="25" name="Rechteck 24">
            <a:hlinkClick r:id="rId15" action="ppaction://hlinksldjump"/>
            <a:extLst>
              <a:ext uri="{FF2B5EF4-FFF2-40B4-BE49-F238E27FC236}">
                <a16:creationId xmlns:a16="http://schemas.microsoft.com/office/drawing/2014/main" id="{3C3EFA19-81E0-D104-1A8E-251C7AEB0B72}"/>
              </a:ext>
            </a:extLst>
          </p:cNvPr>
          <p:cNvSpPr/>
          <p:nvPr/>
        </p:nvSpPr>
        <p:spPr>
          <a:xfrm>
            <a:off x="407167" y="5050177"/>
            <a:ext cx="5400000" cy="2304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Leitlinien (AWMF, Deutsche Krebsgesellschaft und Deutsche Krebshilfe) </a:t>
            </a:r>
          </a:p>
        </p:txBody>
      </p:sp>
      <p:sp>
        <p:nvSpPr>
          <p:cNvPr id="26" name="Rechteck 25">
            <a:hlinkClick r:id="rId16" action="ppaction://hlinksldjump"/>
            <a:extLst>
              <a:ext uri="{FF2B5EF4-FFF2-40B4-BE49-F238E27FC236}">
                <a16:creationId xmlns:a16="http://schemas.microsoft.com/office/drawing/2014/main" id="{CD756008-63F2-38B3-EAFC-F023912B59A7}"/>
              </a:ext>
            </a:extLst>
          </p:cNvPr>
          <p:cNvSpPr/>
          <p:nvPr/>
        </p:nvSpPr>
        <p:spPr>
          <a:xfrm>
            <a:off x="407167" y="5300479"/>
            <a:ext cx="5400000" cy="230400"/>
          </a:xfrm>
          <a:prstGeom prst="rect">
            <a:avLst/>
          </a:prstGeom>
          <a:solidFill>
            <a:srgbClr val="0073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Die Blauen Ratgeber der deutschen Krebshilfe</a:t>
            </a:r>
          </a:p>
        </p:txBody>
      </p:sp>
      <p:sp>
        <p:nvSpPr>
          <p:cNvPr id="27" name="Rechteck 26">
            <a:hlinkClick r:id="rId17" action="ppaction://hlinksldjump"/>
            <a:extLst>
              <a:ext uri="{FF2B5EF4-FFF2-40B4-BE49-F238E27FC236}">
                <a16:creationId xmlns:a16="http://schemas.microsoft.com/office/drawing/2014/main" id="{61D52983-E826-77B0-7907-A0896C085728}"/>
              </a:ext>
            </a:extLst>
          </p:cNvPr>
          <p:cNvSpPr/>
          <p:nvPr/>
        </p:nvSpPr>
        <p:spPr>
          <a:xfrm>
            <a:off x="407167" y="5550781"/>
            <a:ext cx="5400000"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Informationen</a:t>
            </a:r>
          </a:p>
        </p:txBody>
      </p:sp>
      <p:sp>
        <p:nvSpPr>
          <p:cNvPr id="28" name="Rechteck 27">
            <a:hlinkClick r:id="rId18" action="ppaction://hlinksldjump"/>
            <a:extLst>
              <a:ext uri="{FF2B5EF4-FFF2-40B4-BE49-F238E27FC236}">
                <a16:creationId xmlns:a16="http://schemas.microsoft.com/office/drawing/2014/main" id="{7EFDEDC9-8E27-86D7-F688-46A56C7A42D3}"/>
              </a:ext>
            </a:extLst>
          </p:cNvPr>
          <p:cNvSpPr/>
          <p:nvPr/>
        </p:nvSpPr>
        <p:spPr>
          <a:xfrm>
            <a:off x="407167" y="5801083"/>
            <a:ext cx="5400000"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Vorträge</a:t>
            </a:r>
          </a:p>
        </p:txBody>
      </p:sp>
      <p:sp>
        <p:nvSpPr>
          <p:cNvPr id="29" name="Rechteck 28">
            <a:hlinkClick r:id="rId13" action="ppaction://hlinksldjump"/>
            <a:extLst>
              <a:ext uri="{FF2B5EF4-FFF2-40B4-BE49-F238E27FC236}">
                <a16:creationId xmlns:a16="http://schemas.microsoft.com/office/drawing/2014/main" id="{2342BA52-A592-7DDF-F33A-0DDB04DF0AD8}"/>
              </a:ext>
            </a:extLst>
          </p:cNvPr>
          <p:cNvSpPr/>
          <p:nvPr/>
        </p:nvSpPr>
        <p:spPr>
          <a:xfrm>
            <a:off x="0" y="4299970"/>
            <a:ext cx="214604" cy="230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Hi</a:t>
            </a:r>
          </a:p>
        </p:txBody>
      </p:sp>
      <p:sp>
        <p:nvSpPr>
          <p:cNvPr id="30" name="Rechteck 29">
            <a:hlinkClick r:id="rId14" action="ppaction://hlinksldjump"/>
            <a:extLst>
              <a:ext uri="{FF2B5EF4-FFF2-40B4-BE49-F238E27FC236}">
                <a16:creationId xmlns:a16="http://schemas.microsoft.com/office/drawing/2014/main" id="{35E17812-C510-0A89-017E-9FEC58392E59}"/>
              </a:ext>
            </a:extLst>
          </p:cNvPr>
          <p:cNvSpPr/>
          <p:nvPr/>
        </p:nvSpPr>
        <p:spPr>
          <a:xfrm>
            <a:off x="0" y="4550052"/>
            <a:ext cx="214604" cy="230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Är</a:t>
            </a:r>
            <a:endParaRPr lang="de-DE" sz="1100" dirty="0">
              <a:latin typeface="Arial" panose="020B0604020202020204" pitchFamily="34" charset="0"/>
              <a:cs typeface="Arial" panose="020B0604020202020204" pitchFamily="34" charset="0"/>
            </a:endParaRPr>
          </a:p>
        </p:txBody>
      </p:sp>
      <p:sp>
        <p:nvSpPr>
          <p:cNvPr id="31" name="Rechteck 30">
            <a:hlinkClick r:id="rId15" action="ppaction://hlinksldjump"/>
            <a:extLst>
              <a:ext uri="{FF2B5EF4-FFF2-40B4-BE49-F238E27FC236}">
                <a16:creationId xmlns:a16="http://schemas.microsoft.com/office/drawing/2014/main" id="{2C4E4BA8-B269-61D7-29D9-2D5DEDBC0895}"/>
              </a:ext>
            </a:extLst>
          </p:cNvPr>
          <p:cNvSpPr/>
          <p:nvPr/>
        </p:nvSpPr>
        <p:spPr>
          <a:xfrm>
            <a:off x="0" y="5047784"/>
            <a:ext cx="214604" cy="2304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Le</a:t>
            </a:r>
          </a:p>
        </p:txBody>
      </p:sp>
      <p:sp>
        <p:nvSpPr>
          <p:cNvPr id="32" name="Rechteck 31">
            <a:hlinkClick r:id="rId16" action="ppaction://hlinksldjump"/>
            <a:extLst>
              <a:ext uri="{FF2B5EF4-FFF2-40B4-BE49-F238E27FC236}">
                <a16:creationId xmlns:a16="http://schemas.microsoft.com/office/drawing/2014/main" id="{A23BC43C-9B9C-18B3-ED56-451AF3CA7238}"/>
              </a:ext>
            </a:extLst>
          </p:cNvPr>
          <p:cNvSpPr/>
          <p:nvPr/>
        </p:nvSpPr>
        <p:spPr>
          <a:xfrm>
            <a:off x="0" y="5297866"/>
            <a:ext cx="214604" cy="230400"/>
          </a:xfrm>
          <a:prstGeom prst="rect">
            <a:avLst/>
          </a:prstGeom>
          <a:solidFill>
            <a:srgbClr val="0073C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Bl</a:t>
            </a:r>
            <a:endParaRPr lang="de-DE" sz="1100" dirty="0">
              <a:latin typeface="Arial" panose="020B0604020202020204" pitchFamily="34" charset="0"/>
              <a:cs typeface="Arial" panose="020B0604020202020204" pitchFamily="34" charset="0"/>
            </a:endParaRPr>
          </a:p>
        </p:txBody>
      </p:sp>
      <p:sp>
        <p:nvSpPr>
          <p:cNvPr id="33" name="Rechteck 32">
            <a:hlinkClick r:id="rId17" action="ppaction://hlinksldjump"/>
            <a:extLst>
              <a:ext uri="{FF2B5EF4-FFF2-40B4-BE49-F238E27FC236}">
                <a16:creationId xmlns:a16="http://schemas.microsoft.com/office/drawing/2014/main" id="{FC4B4276-A16B-E85C-B3FC-6B6FB37C3660}"/>
              </a:ext>
            </a:extLst>
          </p:cNvPr>
          <p:cNvSpPr/>
          <p:nvPr/>
        </p:nvSpPr>
        <p:spPr>
          <a:xfrm>
            <a:off x="0" y="5547948"/>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In</a:t>
            </a:r>
          </a:p>
        </p:txBody>
      </p:sp>
      <p:sp>
        <p:nvSpPr>
          <p:cNvPr id="34" name="Rechteck 33">
            <a:hlinkClick r:id="rId18" action="ppaction://hlinksldjump"/>
            <a:extLst>
              <a:ext uri="{FF2B5EF4-FFF2-40B4-BE49-F238E27FC236}">
                <a16:creationId xmlns:a16="http://schemas.microsoft.com/office/drawing/2014/main" id="{85EE494E-421E-4A6B-20C9-14DB3828EE88}"/>
              </a:ext>
            </a:extLst>
          </p:cNvPr>
          <p:cNvSpPr/>
          <p:nvPr/>
        </p:nvSpPr>
        <p:spPr>
          <a:xfrm>
            <a:off x="0" y="5798030"/>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Vo</a:t>
            </a:r>
            <a:endParaRPr lang="de-DE" sz="1100" dirty="0">
              <a:latin typeface="Arial" panose="020B0604020202020204" pitchFamily="34" charset="0"/>
              <a:cs typeface="Arial" panose="020B0604020202020204" pitchFamily="34" charset="0"/>
            </a:endParaRPr>
          </a:p>
        </p:txBody>
      </p:sp>
      <p:sp>
        <p:nvSpPr>
          <p:cNvPr id="35" name="Rechteck 34">
            <a:hlinkClick r:id="rId19" action="ppaction://hlinksldjump"/>
            <a:extLst>
              <a:ext uri="{FF2B5EF4-FFF2-40B4-BE49-F238E27FC236}">
                <a16:creationId xmlns:a16="http://schemas.microsoft.com/office/drawing/2014/main" id="{B47BFEB3-ED06-85DE-971E-687BE872ED5C}"/>
              </a:ext>
            </a:extLst>
          </p:cNvPr>
          <p:cNvSpPr/>
          <p:nvPr/>
        </p:nvSpPr>
        <p:spPr>
          <a:xfrm>
            <a:off x="407167" y="6546685"/>
            <a:ext cx="5400000" cy="230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Abkürzungen</a:t>
            </a:r>
          </a:p>
        </p:txBody>
      </p:sp>
      <p:sp>
        <p:nvSpPr>
          <p:cNvPr id="36" name="Rechteck 35">
            <a:hlinkClick r:id="rId19" action="ppaction://hlinksldjump"/>
            <a:extLst>
              <a:ext uri="{FF2B5EF4-FFF2-40B4-BE49-F238E27FC236}">
                <a16:creationId xmlns:a16="http://schemas.microsoft.com/office/drawing/2014/main" id="{3D3C48E5-17F8-FF44-11C2-493CEADB153B}"/>
              </a:ext>
            </a:extLst>
          </p:cNvPr>
          <p:cNvSpPr/>
          <p:nvPr/>
        </p:nvSpPr>
        <p:spPr>
          <a:xfrm>
            <a:off x="0" y="6543411"/>
            <a:ext cx="214604" cy="230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Ab</a:t>
            </a:r>
          </a:p>
        </p:txBody>
      </p:sp>
      <p:sp>
        <p:nvSpPr>
          <p:cNvPr id="37" name="Rechteck 36">
            <a:hlinkClick r:id="rId20" action="ppaction://hlinksldjump"/>
            <a:extLst>
              <a:ext uri="{FF2B5EF4-FFF2-40B4-BE49-F238E27FC236}">
                <a16:creationId xmlns:a16="http://schemas.microsoft.com/office/drawing/2014/main" id="{E806E5CB-0703-58F3-B57D-B60031B5DD23}"/>
              </a:ext>
            </a:extLst>
          </p:cNvPr>
          <p:cNvSpPr/>
          <p:nvPr/>
        </p:nvSpPr>
        <p:spPr>
          <a:xfrm>
            <a:off x="406723" y="3967695"/>
            <a:ext cx="5400000" cy="2304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Diagnose</a:t>
            </a:r>
          </a:p>
        </p:txBody>
      </p:sp>
      <p:sp>
        <p:nvSpPr>
          <p:cNvPr id="38" name="Rechteck 37">
            <a:hlinkClick r:id="rId20" action="ppaction://hlinksldjump"/>
            <a:extLst>
              <a:ext uri="{FF2B5EF4-FFF2-40B4-BE49-F238E27FC236}">
                <a16:creationId xmlns:a16="http://schemas.microsoft.com/office/drawing/2014/main" id="{722FF2F4-32C4-6D2D-2860-D5F9EB82755B}"/>
              </a:ext>
            </a:extLst>
          </p:cNvPr>
          <p:cNvSpPr/>
          <p:nvPr/>
        </p:nvSpPr>
        <p:spPr>
          <a:xfrm>
            <a:off x="0" y="3964421"/>
            <a:ext cx="214604" cy="2304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D</a:t>
            </a:r>
          </a:p>
        </p:txBody>
      </p:sp>
      <p:sp>
        <p:nvSpPr>
          <p:cNvPr id="39" name="Rechteck 38">
            <a:hlinkClick r:id="rId21" action="ppaction://hlinksldjump"/>
            <a:extLst>
              <a:ext uri="{FF2B5EF4-FFF2-40B4-BE49-F238E27FC236}">
                <a16:creationId xmlns:a16="http://schemas.microsoft.com/office/drawing/2014/main" id="{9869F321-B78C-2840-1D75-EE85C43BD54C}"/>
              </a:ext>
            </a:extLst>
          </p:cNvPr>
          <p:cNvSpPr/>
          <p:nvPr/>
        </p:nvSpPr>
        <p:spPr>
          <a:xfrm>
            <a:off x="407167" y="3723936"/>
            <a:ext cx="5400000"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Therapiesequenz</a:t>
            </a:r>
          </a:p>
        </p:txBody>
      </p:sp>
      <p:sp>
        <p:nvSpPr>
          <p:cNvPr id="40" name="Rechteck 39">
            <a:hlinkClick r:id="rId21" action="ppaction://hlinksldjump"/>
            <a:extLst>
              <a:ext uri="{FF2B5EF4-FFF2-40B4-BE49-F238E27FC236}">
                <a16:creationId xmlns:a16="http://schemas.microsoft.com/office/drawing/2014/main" id="{4A0986E8-8A30-5473-3187-2CEAC56EC5A8}"/>
              </a:ext>
            </a:extLst>
          </p:cNvPr>
          <p:cNvSpPr/>
          <p:nvPr/>
        </p:nvSpPr>
        <p:spPr>
          <a:xfrm>
            <a:off x="0" y="3723936"/>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T</a:t>
            </a:r>
          </a:p>
        </p:txBody>
      </p:sp>
      <p:sp>
        <p:nvSpPr>
          <p:cNvPr id="41" name="Rechteck 40">
            <a:hlinkClick r:id="rId22" action="ppaction://hlinksldjump"/>
            <a:extLst>
              <a:ext uri="{FF2B5EF4-FFF2-40B4-BE49-F238E27FC236}">
                <a16:creationId xmlns:a16="http://schemas.microsoft.com/office/drawing/2014/main" id="{275E40C5-D288-DD59-9F1C-5FB3C43F97DB}"/>
              </a:ext>
            </a:extLst>
          </p:cNvPr>
          <p:cNvSpPr/>
          <p:nvPr/>
        </p:nvSpPr>
        <p:spPr>
          <a:xfrm>
            <a:off x="7495458" y="554435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Erwerbsminderungsrente</a:t>
            </a:r>
          </a:p>
        </p:txBody>
      </p:sp>
      <p:sp>
        <p:nvSpPr>
          <p:cNvPr id="42" name="Rechteck 41">
            <a:hlinkClick r:id="rId23" action="ppaction://hlinksldjump"/>
            <a:extLst>
              <a:ext uri="{FF2B5EF4-FFF2-40B4-BE49-F238E27FC236}">
                <a16:creationId xmlns:a16="http://schemas.microsoft.com/office/drawing/2014/main" id="{19C914A1-B882-EB2E-D021-157BDE0C84AC}"/>
              </a:ext>
            </a:extLst>
          </p:cNvPr>
          <p:cNvSpPr/>
          <p:nvPr/>
        </p:nvSpPr>
        <p:spPr>
          <a:xfrm>
            <a:off x="7495458" y="5791720"/>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Pflege</a:t>
            </a:r>
          </a:p>
        </p:txBody>
      </p:sp>
      <p:sp>
        <p:nvSpPr>
          <p:cNvPr id="43" name="Rechteck 42">
            <a:hlinkClick r:id="rId22" action="ppaction://hlinksldjump"/>
            <a:extLst>
              <a:ext uri="{FF2B5EF4-FFF2-40B4-BE49-F238E27FC236}">
                <a16:creationId xmlns:a16="http://schemas.microsoft.com/office/drawing/2014/main" id="{73D0EFEF-6C61-3A73-D84D-96E228000AC6}"/>
              </a:ext>
            </a:extLst>
          </p:cNvPr>
          <p:cNvSpPr/>
          <p:nvPr/>
        </p:nvSpPr>
        <p:spPr>
          <a:xfrm>
            <a:off x="11901196" y="554413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Er</a:t>
            </a:r>
          </a:p>
        </p:txBody>
      </p:sp>
      <p:sp>
        <p:nvSpPr>
          <p:cNvPr id="44" name="Rechteck 43">
            <a:hlinkClick r:id="rId23" action="ppaction://hlinksldjump"/>
            <a:extLst>
              <a:ext uri="{FF2B5EF4-FFF2-40B4-BE49-F238E27FC236}">
                <a16:creationId xmlns:a16="http://schemas.microsoft.com/office/drawing/2014/main" id="{519FC6FB-A33D-9AE7-AD5B-F3E1FE4D991F}"/>
              </a:ext>
            </a:extLst>
          </p:cNvPr>
          <p:cNvSpPr/>
          <p:nvPr/>
        </p:nvSpPr>
        <p:spPr>
          <a:xfrm>
            <a:off x="11901196" y="579149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Pf</a:t>
            </a:r>
            <a:endParaRPr lang="de-DE" sz="1100" dirty="0">
              <a:latin typeface="Arial" panose="020B0604020202020204" pitchFamily="34" charset="0"/>
              <a:cs typeface="Arial" panose="020B0604020202020204" pitchFamily="34" charset="0"/>
            </a:endParaRPr>
          </a:p>
        </p:txBody>
      </p:sp>
      <p:sp>
        <p:nvSpPr>
          <p:cNvPr id="45" name="Rechteck 44">
            <a:hlinkClick r:id="rId24" action="ppaction://hlinksldjump"/>
            <a:extLst>
              <a:ext uri="{FF2B5EF4-FFF2-40B4-BE49-F238E27FC236}">
                <a16:creationId xmlns:a16="http://schemas.microsoft.com/office/drawing/2014/main" id="{AD7CC4F0-8606-98FF-24B1-C9AD1A935E1C}"/>
              </a:ext>
            </a:extLst>
          </p:cNvPr>
          <p:cNvSpPr/>
          <p:nvPr/>
        </p:nvSpPr>
        <p:spPr>
          <a:xfrm>
            <a:off x="7495458" y="6286456"/>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Leben bis zuletzt</a:t>
            </a:r>
          </a:p>
        </p:txBody>
      </p:sp>
      <p:sp>
        <p:nvSpPr>
          <p:cNvPr id="46" name="Rechteck 45">
            <a:hlinkClick r:id="rId24" action="ppaction://hlinksldjump"/>
            <a:extLst>
              <a:ext uri="{FF2B5EF4-FFF2-40B4-BE49-F238E27FC236}">
                <a16:creationId xmlns:a16="http://schemas.microsoft.com/office/drawing/2014/main" id="{AD8A3AED-2D5C-9043-7D1D-D611BEAB5305}"/>
              </a:ext>
            </a:extLst>
          </p:cNvPr>
          <p:cNvSpPr/>
          <p:nvPr/>
        </p:nvSpPr>
        <p:spPr>
          <a:xfrm>
            <a:off x="11901196" y="6286235"/>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Leb</a:t>
            </a:r>
          </a:p>
        </p:txBody>
      </p:sp>
      <p:sp>
        <p:nvSpPr>
          <p:cNvPr id="47" name="Rechteck 46">
            <a:hlinkClick r:id="rId25" action="ppaction://hlinksldjump"/>
            <a:extLst>
              <a:ext uri="{FF2B5EF4-FFF2-40B4-BE49-F238E27FC236}">
                <a16:creationId xmlns:a16="http://schemas.microsoft.com/office/drawing/2014/main" id="{1B175F53-6568-00B4-66D3-E6C089405519}"/>
              </a:ext>
            </a:extLst>
          </p:cNvPr>
          <p:cNvSpPr/>
          <p:nvPr/>
        </p:nvSpPr>
        <p:spPr>
          <a:xfrm>
            <a:off x="7495458" y="2822200"/>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Ernährung bei Krebs</a:t>
            </a:r>
          </a:p>
        </p:txBody>
      </p:sp>
      <p:sp>
        <p:nvSpPr>
          <p:cNvPr id="48" name="Rechteck 47">
            <a:hlinkClick r:id="rId26" action="ppaction://hlinksldjump"/>
            <a:extLst>
              <a:ext uri="{FF2B5EF4-FFF2-40B4-BE49-F238E27FC236}">
                <a16:creationId xmlns:a16="http://schemas.microsoft.com/office/drawing/2014/main" id="{FFC1027E-DED1-4D35-D966-EBA529DD68FC}"/>
              </a:ext>
            </a:extLst>
          </p:cNvPr>
          <p:cNvSpPr/>
          <p:nvPr/>
        </p:nvSpPr>
        <p:spPr>
          <a:xfrm>
            <a:off x="7495458" y="455489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Rehabilitation</a:t>
            </a:r>
          </a:p>
        </p:txBody>
      </p:sp>
      <p:sp>
        <p:nvSpPr>
          <p:cNvPr id="49" name="Rechteck 48">
            <a:hlinkClick r:id="rId25" action="ppaction://hlinksldjump"/>
            <a:extLst>
              <a:ext uri="{FF2B5EF4-FFF2-40B4-BE49-F238E27FC236}">
                <a16:creationId xmlns:a16="http://schemas.microsoft.com/office/drawing/2014/main" id="{C67B166B-74B5-F27B-F98B-1513236B92CF}"/>
              </a:ext>
            </a:extLst>
          </p:cNvPr>
          <p:cNvSpPr/>
          <p:nvPr/>
        </p:nvSpPr>
        <p:spPr>
          <a:xfrm>
            <a:off x="11901196" y="282197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Ern</a:t>
            </a:r>
          </a:p>
        </p:txBody>
      </p:sp>
      <p:sp>
        <p:nvSpPr>
          <p:cNvPr id="50" name="Rechteck 49">
            <a:hlinkClick r:id="rId26" action="ppaction://hlinksldjump"/>
            <a:extLst>
              <a:ext uri="{FF2B5EF4-FFF2-40B4-BE49-F238E27FC236}">
                <a16:creationId xmlns:a16="http://schemas.microsoft.com/office/drawing/2014/main" id="{0535D682-BE7F-8FC3-3E43-5AC036203F98}"/>
              </a:ext>
            </a:extLst>
          </p:cNvPr>
          <p:cNvSpPr/>
          <p:nvPr/>
        </p:nvSpPr>
        <p:spPr>
          <a:xfrm>
            <a:off x="11901196" y="455467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Re</a:t>
            </a:r>
          </a:p>
        </p:txBody>
      </p:sp>
      <p:sp>
        <p:nvSpPr>
          <p:cNvPr id="51" name="Rechteck 50">
            <a:hlinkClick r:id="rId27" action="ppaction://hlinksldjump"/>
            <a:extLst>
              <a:ext uri="{FF2B5EF4-FFF2-40B4-BE49-F238E27FC236}">
                <a16:creationId xmlns:a16="http://schemas.microsoft.com/office/drawing/2014/main" id="{5F7C1507-3865-5FC5-AE72-69DA25BD7E1E}"/>
              </a:ext>
            </a:extLst>
          </p:cNvPr>
          <p:cNvSpPr/>
          <p:nvPr/>
        </p:nvSpPr>
        <p:spPr>
          <a:xfrm>
            <a:off x="7495458" y="5296990"/>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Schwerbehinderung</a:t>
            </a:r>
          </a:p>
        </p:txBody>
      </p:sp>
      <p:sp>
        <p:nvSpPr>
          <p:cNvPr id="52" name="Rechteck 51">
            <a:hlinkClick r:id="rId27" action="ppaction://hlinksldjump"/>
            <a:extLst>
              <a:ext uri="{FF2B5EF4-FFF2-40B4-BE49-F238E27FC236}">
                <a16:creationId xmlns:a16="http://schemas.microsoft.com/office/drawing/2014/main" id="{4484CE4A-C972-461C-8EA6-B8C4D506F355}"/>
              </a:ext>
            </a:extLst>
          </p:cNvPr>
          <p:cNvSpPr/>
          <p:nvPr/>
        </p:nvSpPr>
        <p:spPr>
          <a:xfrm>
            <a:off x="11901196" y="529676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Sch</a:t>
            </a:r>
            <a:endParaRPr lang="de-DE" sz="1100" dirty="0">
              <a:latin typeface="Arial" panose="020B0604020202020204" pitchFamily="34" charset="0"/>
              <a:cs typeface="Arial" panose="020B0604020202020204" pitchFamily="34" charset="0"/>
            </a:endParaRPr>
          </a:p>
        </p:txBody>
      </p:sp>
      <p:sp>
        <p:nvSpPr>
          <p:cNvPr id="53" name="Rechteck 52">
            <a:hlinkClick r:id="rId28" action="ppaction://hlinksldjump"/>
            <a:extLst>
              <a:ext uri="{FF2B5EF4-FFF2-40B4-BE49-F238E27FC236}">
                <a16:creationId xmlns:a16="http://schemas.microsoft.com/office/drawing/2014/main" id="{5D58F5C2-22F3-9D4F-F8AE-BD05DC9500B6}"/>
              </a:ext>
            </a:extLst>
          </p:cNvPr>
          <p:cNvSpPr/>
          <p:nvPr/>
        </p:nvSpPr>
        <p:spPr>
          <a:xfrm>
            <a:off x="7495458" y="257483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Bewegung bei Krebs</a:t>
            </a:r>
          </a:p>
        </p:txBody>
      </p:sp>
      <p:sp>
        <p:nvSpPr>
          <p:cNvPr id="54" name="Rechteck 53">
            <a:hlinkClick r:id="rId28" action="ppaction://hlinksldjump"/>
            <a:extLst>
              <a:ext uri="{FF2B5EF4-FFF2-40B4-BE49-F238E27FC236}">
                <a16:creationId xmlns:a16="http://schemas.microsoft.com/office/drawing/2014/main" id="{F7AB8AF7-0B92-18F9-7A63-B6275E158111}"/>
              </a:ext>
            </a:extLst>
          </p:cNvPr>
          <p:cNvSpPr/>
          <p:nvPr/>
        </p:nvSpPr>
        <p:spPr>
          <a:xfrm>
            <a:off x="11901196" y="257461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Be</a:t>
            </a:r>
          </a:p>
        </p:txBody>
      </p:sp>
      <p:sp>
        <p:nvSpPr>
          <p:cNvPr id="55" name="Rechteck 54">
            <a:hlinkClick r:id="rId29" action="ppaction://hlinksldjump"/>
            <a:extLst>
              <a:ext uri="{FF2B5EF4-FFF2-40B4-BE49-F238E27FC236}">
                <a16:creationId xmlns:a16="http://schemas.microsoft.com/office/drawing/2014/main" id="{E2F840CA-85D8-8E60-E70A-A469EE098D22}"/>
              </a:ext>
            </a:extLst>
          </p:cNvPr>
          <p:cNvSpPr/>
          <p:nvPr/>
        </p:nvSpPr>
        <p:spPr>
          <a:xfrm>
            <a:off x="7495458" y="504962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Zuzahlung - Haushaltshilfe</a:t>
            </a:r>
          </a:p>
        </p:txBody>
      </p:sp>
      <p:sp>
        <p:nvSpPr>
          <p:cNvPr id="56" name="Rechteck 55">
            <a:hlinkClick r:id="rId29" action="ppaction://hlinksldjump"/>
            <a:extLst>
              <a:ext uri="{FF2B5EF4-FFF2-40B4-BE49-F238E27FC236}">
                <a16:creationId xmlns:a16="http://schemas.microsoft.com/office/drawing/2014/main" id="{36A6EA41-46D3-AFCD-D712-E8B0522E6328}"/>
              </a:ext>
            </a:extLst>
          </p:cNvPr>
          <p:cNvSpPr/>
          <p:nvPr/>
        </p:nvSpPr>
        <p:spPr>
          <a:xfrm>
            <a:off x="11901196" y="504940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Zu</a:t>
            </a:r>
          </a:p>
        </p:txBody>
      </p:sp>
      <p:sp>
        <p:nvSpPr>
          <p:cNvPr id="57" name="Rechteck 56">
            <a:hlinkClick r:id="rId30" action="ppaction://hlinksldjump"/>
            <a:extLst>
              <a:ext uri="{FF2B5EF4-FFF2-40B4-BE49-F238E27FC236}">
                <a16:creationId xmlns:a16="http://schemas.microsoft.com/office/drawing/2014/main" id="{E1F81F32-6839-007B-3C5A-4D95CA628241}"/>
              </a:ext>
            </a:extLst>
          </p:cNvPr>
          <p:cNvSpPr/>
          <p:nvPr/>
        </p:nvSpPr>
        <p:spPr>
          <a:xfrm>
            <a:off x="7495458" y="4802260"/>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Krankentransport – Krankengeld - Krankenversicherung</a:t>
            </a:r>
          </a:p>
        </p:txBody>
      </p:sp>
      <p:sp>
        <p:nvSpPr>
          <p:cNvPr id="58" name="Rechteck 57">
            <a:hlinkClick r:id="rId30" action="ppaction://hlinksldjump"/>
            <a:extLst>
              <a:ext uri="{FF2B5EF4-FFF2-40B4-BE49-F238E27FC236}">
                <a16:creationId xmlns:a16="http://schemas.microsoft.com/office/drawing/2014/main" id="{55ED52CA-49C0-F634-46B0-C6E6F17B80D2}"/>
              </a:ext>
            </a:extLst>
          </p:cNvPr>
          <p:cNvSpPr/>
          <p:nvPr/>
        </p:nvSpPr>
        <p:spPr>
          <a:xfrm>
            <a:off x="11901196" y="480203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Kr</a:t>
            </a:r>
          </a:p>
        </p:txBody>
      </p:sp>
      <p:sp>
        <p:nvSpPr>
          <p:cNvPr id="59" name="Rechteck 58">
            <a:hlinkClick r:id="rId31" action="ppaction://hlinksldjump"/>
            <a:extLst>
              <a:ext uri="{FF2B5EF4-FFF2-40B4-BE49-F238E27FC236}">
                <a16:creationId xmlns:a16="http://schemas.microsoft.com/office/drawing/2014/main" id="{56EB7AC2-FA57-3E58-86E3-A5EA272C8F0B}"/>
              </a:ext>
            </a:extLst>
          </p:cNvPr>
          <p:cNvSpPr/>
          <p:nvPr/>
        </p:nvSpPr>
        <p:spPr>
          <a:xfrm>
            <a:off x="7495458" y="2327470"/>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Komplementärmedizin </a:t>
            </a:r>
          </a:p>
        </p:txBody>
      </p:sp>
      <p:sp>
        <p:nvSpPr>
          <p:cNvPr id="60" name="Rechteck 59">
            <a:hlinkClick r:id="rId31" action="ppaction://hlinksldjump"/>
            <a:extLst>
              <a:ext uri="{FF2B5EF4-FFF2-40B4-BE49-F238E27FC236}">
                <a16:creationId xmlns:a16="http://schemas.microsoft.com/office/drawing/2014/main" id="{B95F70A1-FD95-1B1B-C29E-F2D5DB5ABA9D}"/>
              </a:ext>
            </a:extLst>
          </p:cNvPr>
          <p:cNvSpPr/>
          <p:nvPr/>
        </p:nvSpPr>
        <p:spPr>
          <a:xfrm>
            <a:off x="11901196" y="232724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Ko</a:t>
            </a:r>
          </a:p>
        </p:txBody>
      </p:sp>
      <p:sp>
        <p:nvSpPr>
          <p:cNvPr id="61" name="Rechteck 60">
            <a:hlinkClick r:id="rId32" action="ppaction://hlinksldjump"/>
            <a:extLst>
              <a:ext uri="{FF2B5EF4-FFF2-40B4-BE49-F238E27FC236}">
                <a16:creationId xmlns:a16="http://schemas.microsoft.com/office/drawing/2014/main" id="{2B01ED44-F582-0AF2-7046-BA5E6BB01724}"/>
              </a:ext>
            </a:extLst>
          </p:cNvPr>
          <p:cNvSpPr/>
          <p:nvPr/>
        </p:nvSpPr>
        <p:spPr>
          <a:xfrm>
            <a:off x="7495458" y="306956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Nahrungs­ergänzungs­mittel (NEM)</a:t>
            </a:r>
          </a:p>
        </p:txBody>
      </p:sp>
      <p:sp>
        <p:nvSpPr>
          <p:cNvPr id="62" name="Rechteck 61">
            <a:hlinkClick r:id="rId32" action="ppaction://hlinksldjump"/>
            <a:extLst>
              <a:ext uri="{FF2B5EF4-FFF2-40B4-BE49-F238E27FC236}">
                <a16:creationId xmlns:a16="http://schemas.microsoft.com/office/drawing/2014/main" id="{A359D106-9071-BB14-B990-F527107F1345}"/>
              </a:ext>
            </a:extLst>
          </p:cNvPr>
          <p:cNvSpPr/>
          <p:nvPr/>
        </p:nvSpPr>
        <p:spPr>
          <a:xfrm>
            <a:off x="11901196" y="306934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Ne</a:t>
            </a:r>
          </a:p>
        </p:txBody>
      </p:sp>
      <p:sp>
        <p:nvSpPr>
          <p:cNvPr id="63" name="Rechteck 62">
            <a:hlinkClick r:id="rId33" action="ppaction://hlinksldjump"/>
            <a:extLst>
              <a:ext uri="{FF2B5EF4-FFF2-40B4-BE49-F238E27FC236}">
                <a16:creationId xmlns:a16="http://schemas.microsoft.com/office/drawing/2014/main" id="{4F873051-71D7-0EEE-CFDD-3BA04F708D62}"/>
              </a:ext>
            </a:extLst>
          </p:cNvPr>
          <p:cNvSpPr/>
          <p:nvPr/>
        </p:nvSpPr>
        <p:spPr>
          <a:xfrm>
            <a:off x="7495458" y="1832740"/>
            <a:ext cx="43200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Ratgeber</a:t>
            </a:r>
          </a:p>
        </p:txBody>
      </p:sp>
      <p:sp>
        <p:nvSpPr>
          <p:cNvPr id="64" name="Rechteck 63">
            <a:hlinkClick r:id="rId33" action="ppaction://hlinksldjump"/>
            <a:extLst>
              <a:ext uri="{FF2B5EF4-FFF2-40B4-BE49-F238E27FC236}">
                <a16:creationId xmlns:a16="http://schemas.microsoft.com/office/drawing/2014/main" id="{AF9C154B-009C-F919-978C-571C0A055E8F}"/>
              </a:ext>
            </a:extLst>
          </p:cNvPr>
          <p:cNvSpPr/>
          <p:nvPr/>
        </p:nvSpPr>
        <p:spPr>
          <a:xfrm>
            <a:off x="11901196" y="1832519"/>
            <a:ext cx="288000" cy="228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Rat</a:t>
            </a:r>
          </a:p>
        </p:txBody>
      </p:sp>
      <p:sp>
        <p:nvSpPr>
          <p:cNvPr id="65" name="Rechteck 64">
            <a:hlinkClick r:id="rId34" action="ppaction://hlinksldjump"/>
            <a:extLst>
              <a:ext uri="{FF2B5EF4-FFF2-40B4-BE49-F238E27FC236}">
                <a16:creationId xmlns:a16="http://schemas.microsoft.com/office/drawing/2014/main" id="{FE2FB764-6D6E-B8BA-6B57-1BD51DD3E1A1}"/>
              </a:ext>
            </a:extLst>
          </p:cNvPr>
          <p:cNvSpPr/>
          <p:nvPr/>
        </p:nvSpPr>
        <p:spPr>
          <a:xfrm>
            <a:off x="7495458" y="4307530"/>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Behandlung im Krankenhaus</a:t>
            </a:r>
          </a:p>
        </p:txBody>
      </p:sp>
      <p:sp>
        <p:nvSpPr>
          <p:cNvPr id="66" name="Rechteck 65">
            <a:hlinkClick r:id="rId34" action="ppaction://hlinksldjump"/>
            <a:extLst>
              <a:ext uri="{FF2B5EF4-FFF2-40B4-BE49-F238E27FC236}">
                <a16:creationId xmlns:a16="http://schemas.microsoft.com/office/drawing/2014/main" id="{DE9AE460-368B-05FA-7FD1-26C0CDC0D347}"/>
              </a:ext>
            </a:extLst>
          </p:cNvPr>
          <p:cNvSpPr/>
          <p:nvPr/>
        </p:nvSpPr>
        <p:spPr>
          <a:xfrm>
            <a:off x="11901196" y="430730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B K</a:t>
            </a:r>
          </a:p>
        </p:txBody>
      </p:sp>
      <p:sp>
        <p:nvSpPr>
          <p:cNvPr id="67" name="Rechteck 66">
            <a:hlinkClick r:id="rId35" action="ppaction://hlinksldjump"/>
            <a:extLst>
              <a:ext uri="{FF2B5EF4-FFF2-40B4-BE49-F238E27FC236}">
                <a16:creationId xmlns:a16="http://schemas.microsoft.com/office/drawing/2014/main" id="{E2372267-B6BE-A995-C206-E912581233E6}"/>
              </a:ext>
            </a:extLst>
          </p:cNvPr>
          <p:cNvSpPr/>
          <p:nvPr/>
        </p:nvSpPr>
        <p:spPr>
          <a:xfrm>
            <a:off x="7495458" y="603908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Palliativmedizin</a:t>
            </a:r>
          </a:p>
        </p:txBody>
      </p:sp>
      <p:sp>
        <p:nvSpPr>
          <p:cNvPr id="68" name="Rechteck 67">
            <a:hlinkClick r:id="rId35" action="ppaction://hlinksldjump"/>
            <a:extLst>
              <a:ext uri="{FF2B5EF4-FFF2-40B4-BE49-F238E27FC236}">
                <a16:creationId xmlns:a16="http://schemas.microsoft.com/office/drawing/2014/main" id="{8973172B-3D2A-EA96-272A-491D44FDF7F4}"/>
              </a:ext>
            </a:extLst>
          </p:cNvPr>
          <p:cNvSpPr/>
          <p:nvPr/>
        </p:nvSpPr>
        <p:spPr>
          <a:xfrm>
            <a:off x="11901196" y="603886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Pal</a:t>
            </a:r>
          </a:p>
        </p:txBody>
      </p:sp>
      <p:sp>
        <p:nvSpPr>
          <p:cNvPr id="69" name="Rechteck 68">
            <a:hlinkClick r:id="rId36" action="ppaction://hlinksldjump"/>
            <a:extLst>
              <a:ext uri="{FF2B5EF4-FFF2-40B4-BE49-F238E27FC236}">
                <a16:creationId xmlns:a16="http://schemas.microsoft.com/office/drawing/2014/main" id="{7A06A92F-1DFE-09C4-26F4-19C917901634}"/>
              </a:ext>
            </a:extLst>
          </p:cNvPr>
          <p:cNvSpPr/>
          <p:nvPr/>
        </p:nvSpPr>
        <p:spPr>
          <a:xfrm>
            <a:off x="7495458" y="208010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Patientenrechte</a:t>
            </a:r>
          </a:p>
        </p:txBody>
      </p:sp>
      <p:sp>
        <p:nvSpPr>
          <p:cNvPr id="70" name="Rechteck 69">
            <a:hlinkClick r:id="rId36" action="ppaction://hlinksldjump"/>
            <a:extLst>
              <a:ext uri="{FF2B5EF4-FFF2-40B4-BE49-F238E27FC236}">
                <a16:creationId xmlns:a16="http://schemas.microsoft.com/office/drawing/2014/main" id="{DA0440C0-A486-D288-F255-0C061684BF27}"/>
              </a:ext>
            </a:extLst>
          </p:cNvPr>
          <p:cNvSpPr/>
          <p:nvPr/>
        </p:nvSpPr>
        <p:spPr>
          <a:xfrm>
            <a:off x="11901196" y="207988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P</a:t>
            </a:r>
          </a:p>
        </p:txBody>
      </p:sp>
      <p:sp>
        <p:nvSpPr>
          <p:cNvPr id="71" name="Rechteck 70">
            <a:hlinkClick r:id="rId37" action="ppaction://hlinksldjump"/>
            <a:extLst>
              <a:ext uri="{FF2B5EF4-FFF2-40B4-BE49-F238E27FC236}">
                <a16:creationId xmlns:a16="http://schemas.microsoft.com/office/drawing/2014/main" id="{658A7EA5-857E-5861-22B3-AFA67F24EEAF}"/>
              </a:ext>
            </a:extLst>
          </p:cNvPr>
          <p:cNvSpPr/>
          <p:nvPr/>
        </p:nvSpPr>
        <p:spPr>
          <a:xfrm>
            <a:off x="7495458" y="4059938"/>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Behandlung beim Arzt</a:t>
            </a:r>
          </a:p>
        </p:txBody>
      </p:sp>
      <p:sp>
        <p:nvSpPr>
          <p:cNvPr id="72" name="Rechteck 71">
            <a:hlinkClick r:id="rId37" action="ppaction://hlinksldjump"/>
            <a:extLst>
              <a:ext uri="{FF2B5EF4-FFF2-40B4-BE49-F238E27FC236}">
                <a16:creationId xmlns:a16="http://schemas.microsoft.com/office/drawing/2014/main" id="{3D0BEEAC-32F2-2585-299A-89F3993B5F5A}"/>
              </a:ext>
            </a:extLst>
          </p:cNvPr>
          <p:cNvSpPr/>
          <p:nvPr/>
        </p:nvSpPr>
        <p:spPr>
          <a:xfrm>
            <a:off x="11901196" y="4059717"/>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B A</a:t>
            </a:r>
          </a:p>
        </p:txBody>
      </p:sp>
      <p:sp>
        <p:nvSpPr>
          <p:cNvPr id="73" name="Ellipse 72">
            <a:hlinkClick r:id="rId13" action="ppaction://hlinksldjump"/>
            <a:extLst>
              <a:ext uri="{FF2B5EF4-FFF2-40B4-BE49-F238E27FC236}">
                <a16:creationId xmlns:a16="http://schemas.microsoft.com/office/drawing/2014/main" id="{8BC849CA-ADDB-882E-AD3C-F2F96D10E166}"/>
              </a:ext>
            </a:extLst>
          </p:cNvPr>
          <p:cNvSpPr/>
          <p:nvPr/>
        </p:nvSpPr>
        <p:spPr>
          <a:xfrm>
            <a:off x="7758888" y="83463"/>
            <a:ext cx="1980000" cy="19800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400" dirty="0">
                <a:latin typeface="Arial" panose="020B0604020202020204" pitchFamily="34" charset="0"/>
                <a:cs typeface="Arial" panose="020B0604020202020204" pitchFamily="34" charset="0"/>
              </a:rPr>
              <a:t> </a:t>
            </a:r>
            <a:r>
              <a:rPr lang="de-DE" sz="2400" dirty="0">
                <a:latin typeface="Arial Black" panose="020B0A04020102020204" pitchFamily="34" charset="0"/>
                <a:cs typeface="Arial" panose="020B0604020202020204" pitchFamily="34" charset="0"/>
              </a:rPr>
              <a:t>Hilfe</a:t>
            </a:r>
          </a:p>
          <a:p>
            <a:pPr algn="ctr"/>
            <a:r>
              <a:rPr lang="de-DE" sz="1200" dirty="0">
                <a:latin typeface="Arial Black" panose="020B0A04020102020204" pitchFamily="34" charset="0"/>
                <a:cs typeface="Arial" panose="020B0604020202020204" pitchFamily="34" charset="0"/>
              </a:rPr>
              <a:t>bei</a:t>
            </a:r>
          </a:p>
          <a:p>
            <a:pPr algn="ctr"/>
            <a:r>
              <a:rPr lang="de-DE" sz="2400" dirty="0">
                <a:latin typeface="Arial Black" panose="020B0A04020102020204" pitchFamily="34" charset="0"/>
                <a:cs typeface="Arial" panose="020B0604020202020204" pitchFamily="34" charset="0"/>
              </a:rPr>
              <a:t>Krebs</a:t>
            </a:r>
          </a:p>
        </p:txBody>
      </p:sp>
      <p:sp>
        <p:nvSpPr>
          <p:cNvPr id="74" name="Ellipse 73">
            <a:hlinkClick r:id="rId14" action="ppaction://hlinksldjump"/>
            <a:extLst>
              <a:ext uri="{FF2B5EF4-FFF2-40B4-BE49-F238E27FC236}">
                <a16:creationId xmlns:a16="http://schemas.microsoft.com/office/drawing/2014/main" id="{C9725440-4347-40AD-C045-A6841B3A4545}"/>
              </a:ext>
            </a:extLst>
          </p:cNvPr>
          <p:cNvSpPr/>
          <p:nvPr/>
        </p:nvSpPr>
        <p:spPr>
          <a:xfrm>
            <a:off x="9863743" y="83463"/>
            <a:ext cx="1980000" cy="19800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dirty="0">
                <a:solidFill>
                  <a:schemeClr val="bg1"/>
                </a:solidFill>
                <a:latin typeface="Arial Black" panose="020B0A04020102020204" pitchFamily="34" charset="0"/>
                <a:cs typeface="Arial" panose="020B0604020202020204" pitchFamily="34" charset="0"/>
              </a:rPr>
              <a:t>Fachärzte</a:t>
            </a:r>
          </a:p>
          <a:p>
            <a:pPr algn="ctr"/>
            <a:r>
              <a:rPr lang="de-DE" sz="1200" dirty="0">
                <a:solidFill>
                  <a:schemeClr val="bg1"/>
                </a:solidFill>
                <a:latin typeface="Arial Black" panose="020B0A04020102020204" pitchFamily="34" charset="0"/>
                <a:cs typeface="Arial" panose="020B0604020202020204" pitchFamily="34" charset="0"/>
              </a:rPr>
              <a:t>und onkologische </a:t>
            </a:r>
            <a:r>
              <a:rPr lang="de-DE" dirty="0">
                <a:solidFill>
                  <a:schemeClr val="bg1"/>
                </a:solidFill>
                <a:latin typeface="Arial Black" panose="020B0A04020102020204" pitchFamily="34" charset="0"/>
                <a:cs typeface="Arial" panose="020B0604020202020204" pitchFamily="34" charset="0"/>
              </a:rPr>
              <a:t>Zentren</a:t>
            </a:r>
          </a:p>
          <a:p>
            <a:pPr algn="ctr"/>
            <a:r>
              <a:rPr lang="de-DE" sz="1600" dirty="0">
                <a:solidFill>
                  <a:schemeClr val="bg1"/>
                </a:solidFill>
                <a:latin typeface="Arial Black" panose="020B0A04020102020204" pitchFamily="34" charset="0"/>
                <a:cs typeface="Arial" panose="020B0604020202020204" pitchFamily="34" charset="0"/>
              </a:rPr>
              <a:t>suchen</a:t>
            </a:r>
          </a:p>
        </p:txBody>
      </p:sp>
      <p:sp>
        <p:nvSpPr>
          <p:cNvPr id="75" name="Rechteck 74">
            <a:hlinkClick r:id="rId38" action="ppaction://hlinksldjump"/>
            <a:extLst>
              <a:ext uri="{FF2B5EF4-FFF2-40B4-BE49-F238E27FC236}">
                <a16:creationId xmlns:a16="http://schemas.microsoft.com/office/drawing/2014/main" id="{425A87D1-E9C7-5BB2-25A5-67C17D8E0C8E}"/>
              </a:ext>
            </a:extLst>
          </p:cNvPr>
          <p:cNvSpPr/>
          <p:nvPr/>
        </p:nvSpPr>
        <p:spPr>
          <a:xfrm>
            <a:off x="7495458" y="3317500"/>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Psychoonkologie</a:t>
            </a:r>
          </a:p>
        </p:txBody>
      </p:sp>
      <p:sp>
        <p:nvSpPr>
          <p:cNvPr id="76" name="Rechteck 75">
            <a:hlinkClick r:id="rId38" action="ppaction://hlinksldjump"/>
            <a:extLst>
              <a:ext uri="{FF2B5EF4-FFF2-40B4-BE49-F238E27FC236}">
                <a16:creationId xmlns:a16="http://schemas.microsoft.com/office/drawing/2014/main" id="{F4DBC348-AE16-260E-DB2F-E4355A9DAE74}"/>
              </a:ext>
            </a:extLst>
          </p:cNvPr>
          <p:cNvSpPr/>
          <p:nvPr/>
        </p:nvSpPr>
        <p:spPr>
          <a:xfrm>
            <a:off x="11901196" y="3317279"/>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Psy</a:t>
            </a:r>
          </a:p>
        </p:txBody>
      </p:sp>
      <p:sp>
        <p:nvSpPr>
          <p:cNvPr id="77" name="Rechteck 76">
            <a:hlinkClick r:id="rId39" action="ppaction://hlinksldjump"/>
            <a:extLst>
              <a:ext uri="{FF2B5EF4-FFF2-40B4-BE49-F238E27FC236}">
                <a16:creationId xmlns:a16="http://schemas.microsoft.com/office/drawing/2014/main" id="{D48F36A5-8231-B762-4290-CD2DC1653A9E}"/>
              </a:ext>
            </a:extLst>
          </p:cNvPr>
          <p:cNvSpPr/>
          <p:nvPr/>
        </p:nvSpPr>
        <p:spPr>
          <a:xfrm>
            <a:off x="7495458" y="3564865"/>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Resilienz</a:t>
            </a:r>
          </a:p>
        </p:txBody>
      </p:sp>
      <p:sp>
        <p:nvSpPr>
          <p:cNvPr id="78" name="Rechteck 77">
            <a:hlinkClick r:id="rId39" action="ppaction://hlinksldjump"/>
            <a:extLst>
              <a:ext uri="{FF2B5EF4-FFF2-40B4-BE49-F238E27FC236}">
                <a16:creationId xmlns:a16="http://schemas.microsoft.com/office/drawing/2014/main" id="{CADC100C-B7A1-CE39-F2BC-D3A844CCAB07}"/>
              </a:ext>
            </a:extLst>
          </p:cNvPr>
          <p:cNvSpPr/>
          <p:nvPr/>
        </p:nvSpPr>
        <p:spPr>
          <a:xfrm>
            <a:off x="11901196" y="3564644"/>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a:latin typeface="Arial" panose="020B0604020202020204" pitchFamily="34" charset="0"/>
                <a:cs typeface="Arial" panose="020B0604020202020204" pitchFamily="34" charset="0"/>
              </a:rPr>
              <a:t>Res</a:t>
            </a:r>
          </a:p>
        </p:txBody>
      </p:sp>
      <p:sp>
        <p:nvSpPr>
          <p:cNvPr id="79" name="Rechteck 78">
            <a:hlinkClick r:id="rId40" action="ppaction://hlinksldjump"/>
            <a:extLst>
              <a:ext uri="{FF2B5EF4-FFF2-40B4-BE49-F238E27FC236}">
                <a16:creationId xmlns:a16="http://schemas.microsoft.com/office/drawing/2014/main" id="{D43A5671-B361-D109-EB9C-4B177F34A41A}"/>
              </a:ext>
            </a:extLst>
          </p:cNvPr>
          <p:cNvSpPr/>
          <p:nvPr/>
        </p:nvSpPr>
        <p:spPr>
          <a:xfrm>
            <a:off x="407167" y="4797223"/>
            <a:ext cx="5400000" cy="230400"/>
          </a:xfrm>
          <a:prstGeom prst="rect">
            <a:avLst/>
          </a:prstGeom>
          <a:solidFill>
            <a:srgbClr val="007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Informationen der Selbsthilfe</a:t>
            </a:r>
          </a:p>
        </p:txBody>
      </p:sp>
      <p:sp>
        <p:nvSpPr>
          <p:cNvPr id="80" name="Rechteck 79">
            <a:hlinkClick r:id="rId40" action="ppaction://hlinksldjump"/>
            <a:extLst>
              <a:ext uri="{FF2B5EF4-FFF2-40B4-BE49-F238E27FC236}">
                <a16:creationId xmlns:a16="http://schemas.microsoft.com/office/drawing/2014/main" id="{660100E3-8E86-C6C7-9C9A-C957FA0E3892}"/>
              </a:ext>
            </a:extLst>
          </p:cNvPr>
          <p:cNvSpPr/>
          <p:nvPr/>
        </p:nvSpPr>
        <p:spPr>
          <a:xfrm>
            <a:off x="0" y="4795270"/>
            <a:ext cx="214604" cy="230400"/>
          </a:xfrm>
          <a:prstGeom prst="rect">
            <a:avLst/>
          </a:prstGeom>
          <a:solidFill>
            <a:srgbClr val="0078B8"/>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Sel</a:t>
            </a:r>
            <a:endParaRPr lang="de-DE" sz="1100" dirty="0">
              <a:latin typeface="Arial" panose="020B0604020202020204" pitchFamily="34" charset="0"/>
              <a:cs typeface="Arial" panose="020B0604020202020204" pitchFamily="34" charset="0"/>
            </a:endParaRPr>
          </a:p>
        </p:txBody>
      </p:sp>
      <p:sp>
        <p:nvSpPr>
          <p:cNvPr id="81" name="Rechteck 80">
            <a:hlinkClick r:id="rId41" action="ppaction://hlinksldjump"/>
            <a:extLst>
              <a:ext uri="{FF2B5EF4-FFF2-40B4-BE49-F238E27FC236}">
                <a16:creationId xmlns:a16="http://schemas.microsoft.com/office/drawing/2014/main" id="{F2C1BFD6-4567-FD8D-9C2A-67D1028D6F1E}"/>
              </a:ext>
            </a:extLst>
          </p:cNvPr>
          <p:cNvSpPr/>
          <p:nvPr/>
        </p:nvSpPr>
        <p:spPr>
          <a:xfrm>
            <a:off x="407167" y="3472756"/>
            <a:ext cx="5400000"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Schmerztherapie bei Tumorpatienten</a:t>
            </a:r>
          </a:p>
        </p:txBody>
      </p:sp>
      <p:sp>
        <p:nvSpPr>
          <p:cNvPr id="82" name="Rechteck 81">
            <a:hlinkClick r:id="rId41" action="ppaction://hlinksldjump"/>
            <a:extLst>
              <a:ext uri="{FF2B5EF4-FFF2-40B4-BE49-F238E27FC236}">
                <a16:creationId xmlns:a16="http://schemas.microsoft.com/office/drawing/2014/main" id="{41833FCF-E4B7-AD3B-A1BE-A6600F9DDDB0}"/>
              </a:ext>
            </a:extLst>
          </p:cNvPr>
          <p:cNvSpPr/>
          <p:nvPr/>
        </p:nvSpPr>
        <p:spPr>
          <a:xfrm>
            <a:off x="0" y="3472756"/>
            <a:ext cx="214604" cy="230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de-DE" sz="1100" dirty="0">
                <a:latin typeface="Arial" panose="020B0604020202020204" pitchFamily="34" charset="0"/>
                <a:cs typeface="Arial" panose="020B0604020202020204" pitchFamily="34" charset="0"/>
              </a:rPr>
              <a:t> S</a:t>
            </a:r>
          </a:p>
        </p:txBody>
      </p:sp>
      <p:sp>
        <p:nvSpPr>
          <p:cNvPr id="83" name="Rechteck 82">
            <a:hlinkClick r:id="rId42" action="ppaction://hlinksldjump"/>
            <a:extLst>
              <a:ext uri="{FF2B5EF4-FFF2-40B4-BE49-F238E27FC236}">
                <a16:creationId xmlns:a16="http://schemas.microsoft.com/office/drawing/2014/main" id="{5A15327C-FC14-A919-F5CE-3FE5F8C51B8C}"/>
              </a:ext>
            </a:extLst>
          </p:cNvPr>
          <p:cNvSpPr/>
          <p:nvPr/>
        </p:nvSpPr>
        <p:spPr>
          <a:xfrm>
            <a:off x="407167" y="6296382"/>
            <a:ext cx="5400000"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a:latin typeface="Arial" panose="020B0604020202020204" pitchFamily="34" charset="0"/>
                <a:cs typeface="Arial" panose="020B0604020202020204" pitchFamily="34" charset="0"/>
              </a:rPr>
              <a:t> Grundlagenwissen </a:t>
            </a:r>
            <a:r>
              <a:rPr lang="de-DE" sz="1200" dirty="0">
                <a:latin typeface="Arial" panose="020B0604020202020204" pitchFamily="34" charset="0"/>
                <a:cs typeface="Arial" panose="020B0604020202020204" pitchFamily="34" charset="0"/>
              </a:rPr>
              <a:t>Krebs</a:t>
            </a:r>
          </a:p>
        </p:txBody>
      </p:sp>
      <p:sp>
        <p:nvSpPr>
          <p:cNvPr id="84" name="Rechteck 83">
            <a:hlinkClick r:id="rId42" action="ppaction://hlinksldjump"/>
            <a:extLst>
              <a:ext uri="{FF2B5EF4-FFF2-40B4-BE49-F238E27FC236}">
                <a16:creationId xmlns:a16="http://schemas.microsoft.com/office/drawing/2014/main" id="{8913B011-987B-C6D2-7F47-E6EE40F13C76}"/>
              </a:ext>
            </a:extLst>
          </p:cNvPr>
          <p:cNvSpPr/>
          <p:nvPr/>
        </p:nvSpPr>
        <p:spPr>
          <a:xfrm>
            <a:off x="0" y="6293329"/>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Gr</a:t>
            </a:r>
            <a:endParaRPr lang="de-DE" sz="1100" dirty="0">
              <a:latin typeface="Arial" panose="020B0604020202020204" pitchFamily="34" charset="0"/>
              <a:cs typeface="Arial" panose="020B0604020202020204" pitchFamily="34" charset="0"/>
            </a:endParaRPr>
          </a:p>
        </p:txBody>
      </p:sp>
      <p:sp>
        <p:nvSpPr>
          <p:cNvPr id="85" name="Rechteck 84">
            <a:hlinkClick r:id="rId43" action="ppaction://hlinksldjump"/>
            <a:extLst>
              <a:ext uri="{FF2B5EF4-FFF2-40B4-BE49-F238E27FC236}">
                <a16:creationId xmlns:a16="http://schemas.microsoft.com/office/drawing/2014/main" id="{03C3BD30-A39D-2329-5D77-30446E64F08C}"/>
              </a:ext>
            </a:extLst>
          </p:cNvPr>
          <p:cNvSpPr/>
          <p:nvPr/>
        </p:nvSpPr>
        <p:spPr>
          <a:xfrm>
            <a:off x="407167" y="6048733"/>
            <a:ext cx="5400000"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CME-Kurse</a:t>
            </a:r>
          </a:p>
        </p:txBody>
      </p:sp>
      <p:sp>
        <p:nvSpPr>
          <p:cNvPr id="86" name="Rechteck 85">
            <a:hlinkClick r:id="rId43" action="ppaction://hlinksldjump"/>
            <a:extLst>
              <a:ext uri="{FF2B5EF4-FFF2-40B4-BE49-F238E27FC236}">
                <a16:creationId xmlns:a16="http://schemas.microsoft.com/office/drawing/2014/main" id="{479D5F3C-24C9-ECF8-2D4B-01DBFC21DA91}"/>
              </a:ext>
            </a:extLst>
          </p:cNvPr>
          <p:cNvSpPr/>
          <p:nvPr/>
        </p:nvSpPr>
        <p:spPr>
          <a:xfrm>
            <a:off x="0" y="6045680"/>
            <a:ext cx="214604" cy="230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050" dirty="0">
                <a:latin typeface="Arial" panose="020B0604020202020204" pitchFamily="34" charset="0"/>
                <a:cs typeface="Arial" panose="020B0604020202020204" pitchFamily="34" charset="0"/>
              </a:rPr>
              <a:t>CM</a:t>
            </a:r>
          </a:p>
        </p:txBody>
      </p:sp>
      <p:sp>
        <p:nvSpPr>
          <p:cNvPr id="87" name="Rechteck 86">
            <a:hlinkClick r:id="rId44" action="ppaction://hlinksldjump"/>
            <a:extLst>
              <a:ext uri="{FF2B5EF4-FFF2-40B4-BE49-F238E27FC236}">
                <a16:creationId xmlns:a16="http://schemas.microsoft.com/office/drawing/2014/main" id="{4E8CCC93-EDEC-4867-AD09-B46F9B64AA48}"/>
              </a:ext>
            </a:extLst>
          </p:cNvPr>
          <p:cNvSpPr/>
          <p:nvPr/>
        </p:nvSpPr>
        <p:spPr>
          <a:xfrm>
            <a:off x="7485933" y="3812288"/>
            <a:ext cx="4320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100" dirty="0">
                <a:latin typeface="Arial" panose="020B0604020202020204" pitchFamily="34" charset="0"/>
                <a:cs typeface="Arial" panose="020B0604020202020204" pitchFamily="34" charset="0"/>
              </a:rPr>
              <a:t>Zweitmeinung bei Krebs</a:t>
            </a:r>
          </a:p>
        </p:txBody>
      </p:sp>
      <p:sp>
        <p:nvSpPr>
          <p:cNvPr id="88" name="Rechteck 87">
            <a:hlinkClick r:id="rId44" action="ppaction://hlinksldjump"/>
            <a:extLst>
              <a:ext uri="{FF2B5EF4-FFF2-40B4-BE49-F238E27FC236}">
                <a16:creationId xmlns:a16="http://schemas.microsoft.com/office/drawing/2014/main" id="{13FE899E-7F58-0B11-A580-A649D188C206}"/>
              </a:ext>
            </a:extLst>
          </p:cNvPr>
          <p:cNvSpPr/>
          <p:nvPr/>
        </p:nvSpPr>
        <p:spPr>
          <a:xfrm>
            <a:off x="11891671" y="3812067"/>
            <a:ext cx="288000" cy="22860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100" dirty="0" err="1">
                <a:latin typeface="Arial" panose="020B0604020202020204" pitchFamily="34" charset="0"/>
                <a:cs typeface="Arial" panose="020B0604020202020204" pitchFamily="34" charset="0"/>
              </a:rPr>
              <a:t>Zw</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044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Effect transition="in" filter="fade">
                                      <p:cBhvr>
                                        <p:cTn id="9" dur="500"/>
                                        <p:tgtEl>
                                          <p:spTgt spid="7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500" fill="hold"/>
                                        <p:tgtEl>
                                          <p:spTgt spid="74"/>
                                        </p:tgtEl>
                                        <p:attrNameLst>
                                          <p:attrName>ppt_w</p:attrName>
                                        </p:attrNameLst>
                                      </p:cBhvr>
                                      <p:tavLst>
                                        <p:tav tm="0">
                                          <p:val>
                                            <p:fltVal val="0"/>
                                          </p:val>
                                        </p:tav>
                                        <p:tav tm="100000">
                                          <p:val>
                                            <p:strVal val="#ppt_w"/>
                                          </p:val>
                                        </p:tav>
                                      </p:tavLst>
                                    </p:anim>
                                    <p:anim calcmode="lin" valueType="num">
                                      <p:cBhvr>
                                        <p:cTn id="13" dur="500" fill="hold"/>
                                        <p:tgtEl>
                                          <p:spTgt spid="74"/>
                                        </p:tgtEl>
                                        <p:attrNameLst>
                                          <p:attrName>ppt_h</p:attrName>
                                        </p:attrNameLst>
                                      </p:cBhvr>
                                      <p:tavLst>
                                        <p:tav tm="0">
                                          <p:val>
                                            <p:fltVal val="0"/>
                                          </p:val>
                                        </p:tav>
                                        <p:tav tm="100000">
                                          <p:val>
                                            <p:strVal val="#ppt_h"/>
                                          </p:val>
                                        </p:tav>
                                      </p:tavLst>
                                    </p:anim>
                                    <p:animEffect transition="in" filter="fade">
                                      <p:cBhvr>
                                        <p:cTn id="1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203215" y="713675"/>
            <a:ext cx="5400000" cy="584775"/>
          </a:xfrm>
          <a:prstGeom prst="rect">
            <a:avLst/>
          </a:prstGeom>
          <a:solidFill>
            <a:schemeClr val="accent2"/>
          </a:solidFill>
        </p:spPr>
        <p:txBody>
          <a:bodyPr wrap="square" rtlCol="0">
            <a:spAutoFit/>
          </a:bodyPr>
          <a:lstStyle/>
          <a:p>
            <a:r>
              <a:rPr lang="de-DE" sz="1600" dirty="0">
                <a:solidFill>
                  <a:schemeClr val="bg1"/>
                </a:solidFill>
                <a:latin typeface="Arial Black" panose="020B0A04020102020204" pitchFamily="34" charset="0"/>
              </a:rPr>
              <a:t>Abirateron/ Prednisolon plus </a:t>
            </a:r>
            <a:r>
              <a:rPr lang="de-DE" sz="1600" dirty="0" err="1">
                <a:solidFill>
                  <a:schemeClr val="bg1"/>
                </a:solidFill>
                <a:latin typeface="Arial Black" panose="020B0A04020102020204" pitchFamily="34" charset="0"/>
              </a:rPr>
              <a:t>Niraparib</a:t>
            </a:r>
            <a:r>
              <a:rPr lang="de-DE" sz="1600" dirty="0">
                <a:solidFill>
                  <a:schemeClr val="bg1"/>
                </a:solidFill>
                <a:latin typeface="Arial Black" panose="020B0A04020102020204" pitchFamily="34" charset="0"/>
              </a:rPr>
              <a:t> </a:t>
            </a:r>
            <a:br>
              <a:rPr lang="fr-FR" sz="1600" dirty="0">
                <a:solidFill>
                  <a:schemeClr val="bg1"/>
                </a:solidFill>
                <a:latin typeface="Arial Black" panose="020B0A04020102020204" pitchFamily="34" charset="0"/>
              </a:rPr>
            </a:br>
            <a:r>
              <a:rPr lang="fr-FR" sz="1600" dirty="0">
                <a:solidFill>
                  <a:schemeClr val="bg1"/>
                </a:solidFill>
                <a:latin typeface="Arial Black" panose="020B0A04020102020204" pitchFamily="34" charset="0"/>
              </a:rPr>
              <a:t>mCRPC mit BRCA 1/BRCA 2-Mutationen </a:t>
            </a:r>
            <a:endParaRPr lang="de-DE" sz="1600" dirty="0">
              <a:solidFill>
                <a:schemeClr val="bg1"/>
              </a:solidFill>
            </a:endParaRPr>
          </a:p>
        </p:txBody>
      </p:sp>
      <p:sp>
        <p:nvSpPr>
          <p:cNvPr id="3" name="Textfeld 2">
            <a:extLst>
              <a:ext uri="{FF2B5EF4-FFF2-40B4-BE49-F238E27FC236}">
                <a16:creationId xmlns:a16="http://schemas.microsoft.com/office/drawing/2014/main" id="{55A232EB-BB15-9044-6B33-6C2E76BF87D4}"/>
              </a:ext>
            </a:extLst>
          </p:cNvPr>
          <p:cNvSpPr txBox="1"/>
          <p:nvPr/>
        </p:nvSpPr>
        <p:spPr>
          <a:xfrm>
            <a:off x="536706" y="713675"/>
            <a:ext cx="5400000" cy="584775"/>
          </a:xfrm>
          <a:prstGeom prst="rect">
            <a:avLst/>
          </a:prstGeom>
          <a:solidFill>
            <a:schemeClr val="accent1">
              <a:lumMod val="50000"/>
            </a:schemeClr>
          </a:solidFill>
        </p:spPr>
        <p:txBody>
          <a:bodyPr wrap="square" rtlCol="0">
            <a:spAutoFit/>
          </a:bodyPr>
          <a:lstStyle/>
          <a:p>
            <a:r>
              <a:rPr lang="de-DE" sz="1600" dirty="0">
                <a:solidFill>
                  <a:schemeClr val="bg1"/>
                </a:solidFill>
                <a:latin typeface="Arial Black" panose="020B0A04020102020204" pitchFamily="34" charset="0"/>
              </a:rPr>
              <a:t>Abirateron/Prednisolon plus Olaparib </a:t>
            </a:r>
          </a:p>
          <a:p>
            <a:r>
              <a:rPr lang="de-DE" sz="1600" dirty="0">
                <a:solidFill>
                  <a:schemeClr val="bg1"/>
                </a:solidFill>
                <a:latin typeface="Arial Black" panose="020B0A04020102020204" pitchFamily="34" charset="0"/>
              </a:rPr>
              <a:t>mCRPC</a:t>
            </a:r>
            <a:endParaRPr lang="de-DE" sz="1600" dirty="0">
              <a:solidFill>
                <a:schemeClr val="bg1"/>
              </a:solidFill>
            </a:endParaRPr>
          </a:p>
        </p:txBody>
      </p:sp>
      <p:sp>
        <p:nvSpPr>
          <p:cNvPr id="4" name="Textfeld 3">
            <a:extLst>
              <a:ext uri="{FF2B5EF4-FFF2-40B4-BE49-F238E27FC236}">
                <a16:creationId xmlns:a16="http://schemas.microsoft.com/office/drawing/2014/main" id="{0129EA2B-9509-18F2-6029-BB9D2200C818}"/>
              </a:ext>
            </a:extLst>
          </p:cNvPr>
          <p:cNvSpPr txBox="1"/>
          <p:nvPr/>
        </p:nvSpPr>
        <p:spPr>
          <a:xfrm>
            <a:off x="536706" y="1309167"/>
            <a:ext cx="5400000" cy="4909036"/>
          </a:xfrm>
          <a:prstGeom prst="rect">
            <a:avLst/>
          </a:prstGeom>
          <a:noFill/>
        </p:spPr>
        <p:txBody>
          <a:bodyPr wrap="square" rtlCol="0">
            <a:spAutoFit/>
          </a:bodyPr>
          <a:lstStyle/>
          <a:p>
            <a:endParaRPr lang="de-DE" sz="900" dirty="0">
              <a:solidFill>
                <a:srgbClr val="C00000"/>
              </a:solidFill>
            </a:endParaRPr>
          </a:p>
          <a:p>
            <a:r>
              <a:rPr lang="de-DE" sz="900" dirty="0">
                <a:solidFill>
                  <a:schemeClr val="accent1">
                    <a:lumMod val="50000"/>
                  </a:schemeClr>
                </a:solidFill>
              </a:rPr>
              <a:t>17.02.2023</a:t>
            </a:r>
          </a:p>
          <a:p>
            <a:r>
              <a:rPr lang="de-DE" sz="900" dirty="0">
                <a:solidFill>
                  <a:schemeClr val="accent1">
                    <a:lumMod val="50000"/>
                  </a:schemeClr>
                </a:solidFill>
              </a:rPr>
              <a:t>Deutsches Ärzteblatt</a:t>
            </a:r>
          </a:p>
          <a:p>
            <a:r>
              <a:rPr lang="de-DE" sz="900" dirty="0">
                <a:solidFill>
                  <a:schemeClr val="accent1">
                    <a:lumMod val="50000"/>
                  </a:schemeClr>
                </a:solidFill>
              </a:rPr>
              <a:t>Dtsch Arztebl 2023; 120(7): A-303</a:t>
            </a:r>
          </a:p>
          <a:p>
            <a:r>
              <a:rPr lang="de-DE" sz="1600" b="1" dirty="0">
                <a:solidFill>
                  <a:schemeClr val="accent1">
                    <a:lumMod val="50000"/>
                  </a:schemeClr>
                </a:solidFill>
              </a:rPr>
              <a:t>PARP-Inhibition in der Erstlinie (mCRPC)</a:t>
            </a:r>
          </a:p>
          <a:p>
            <a:r>
              <a:rPr lang="de-DE" sz="1200" b="1" dirty="0">
                <a:solidFill>
                  <a:schemeClr val="accent1">
                    <a:lumMod val="50000"/>
                  </a:schemeClr>
                </a:solidFill>
              </a:rPr>
              <a:t>Neue Kombinationstherapie (Olaparib und Abirateron) gegen metastasierten Prostatakrebs</a:t>
            </a:r>
          </a:p>
          <a:p>
            <a:r>
              <a:rPr lang="de-DE" sz="900" dirty="0">
                <a:solidFill>
                  <a:schemeClr val="accent1">
                    <a:lumMod val="50000"/>
                  </a:schemeClr>
                </a:solidFill>
                <a:hlinkClick r:id="rId2">
                  <a:extLst>
                    <a:ext uri="{A12FA001-AC4F-418D-AE19-62706E023703}">
                      <ahyp:hlinkClr xmlns:ahyp="http://schemas.microsoft.com/office/drawing/2018/hyperlinkcolor" val="tx"/>
                    </a:ext>
                  </a:extLst>
                </a:hlinkClick>
              </a:rPr>
              <a:t>https://www.aerzteblatt.de/archiv/229948/PARP-Inhibition-in-der-Erstlinie-Neue-Kombinationstherapie-gegen-metastasierten-Prostatakrebs</a:t>
            </a:r>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chemeClr val="accent1">
                    <a:lumMod val="50000"/>
                  </a:schemeClr>
                </a:solidFill>
              </a:rPr>
              <a:t>21.12.2022</a:t>
            </a:r>
            <a:br>
              <a:rPr lang="de-DE" sz="900" dirty="0">
                <a:solidFill>
                  <a:schemeClr val="accent1">
                    <a:lumMod val="50000"/>
                  </a:schemeClr>
                </a:solidFill>
              </a:rPr>
            </a:br>
            <a:r>
              <a:rPr lang="de-DE" sz="900" dirty="0">
                <a:solidFill>
                  <a:schemeClr val="accent1">
                    <a:lumMod val="50000"/>
                  </a:schemeClr>
                </a:solidFill>
              </a:rPr>
              <a:t>Martini Klinik Hamburg</a:t>
            </a:r>
            <a:br>
              <a:rPr lang="de-DE" sz="900" dirty="0">
                <a:solidFill>
                  <a:schemeClr val="accent1">
                    <a:lumMod val="50000"/>
                  </a:schemeClr>
                </a:solidFill>
              </a:rPr>
            </a:br>
            <a:r>
              <a:rPr lang="de-DE" sz="900" dirty="0">
                <a:solidFill>
                  <a:schemeClr val="accent1">
                    <a:lumMod val="50000"/>
                  </a:schemeClr>
                </a:solidFill>
              </a:rPr>
              <a:t>Auswahl und Kommentar von Prof. Dr. Gunhild von Amsberg</a:t>
            </a:r>
            <a:br>
              <a:rPr lang="de-DE" sz="900" dirty="0">
                <a:solidFill>
                  <a:schemeClr val="accent1">
                    <a:lumMod val="50000"/>
                  </a:schemeClr>
                </a:solidFill>
              </a:rPr>
            </a:br>
            <a:r>
              <a:rPr lang="de-DE" sz="1200" b="1" dirty="0">
                <a:solidFill>
                  <a:schemeClr val="accent1">
                    <a:lumMod val="50000"/>
                  </a:schemeClr>
                </a:solidFill>
              </a:rPr>
              <a:t>PROPEL-Studie</a:t>
            </a:r>
            <a:br>
              <a:rPr lang="de-DE" sz="900" b="1" dirty="0">
                <a:solidFill>
                  <a:schemeClr val="accent1">
                    <a:lumMod val="50000"/>
                  </a:schemeClr>
                </a:solidFill>
              </a:rPr>
            </a:br>
            <a:r>
              <a:rPr lang="de-DE" sz="1600" b="1" dirty="0">
                <a:solidFill>
                  <a:schemeClr val="accent1">
                    <a:lumMod val="50000"/>
                  </a:schemeClr>
                </a:solidFill>
              </a:rPr>
              <a:t>Kombinations­therapie mit Abirateron und Olaparib </a:t>
            </a:r>
          </a:p>
          <a:p>
            <a:r>
              <a:rPr lang="de-DE" sz="1200" b="1" dirty="0">
                <a:solidFill>
                  <a:schemeClr val="accent1">
                    <a:lumMod val="50000"/>
                  </a:schemeClr>
                </a:solidFill>
              </a:rPr>
              <a:t>für das mCRPC</a:t>
            </a:r>
          </a:p>
          <a:p>
            <a: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t>www.martini-klinik.de/fileadmin/dateien/04-pdfs/pom-literatur-des-monats/2022/prostata-pom-review-2022-04-amsberg.pdf</a:t>
            </a:r>
            <a:r>
              <a:rPr lang="de-DE" sz="900" dirty="0">
                <a:solidFill>
                  <a:schemeClr val="accent1">
                    <a:lumMod val="50000"/>
                  </a:schemeClr>
                </a:solidFill>
              </a:rPr>
              <a:t>  </a:t>
            </a:r>
            <a:br>
              <a:rPr lang="de-DE" sz="900" dirty="0">
                <a:solidFill>
                  <a:schemeClr val="accent1">
                    <a:lumMod val="50000"/>
                  </a:schemeClr>
                </a:solidFill>
              </a:rPr>
            </a:br>
            <a:r>
              <a:rPr lang="de-DE" sz="900" dirty="0">
                <a:solidFill>
                  <a:schemeClr val="accent1">
                    <a:lumMod val="50000"/>
                  </a:schemeClr>
                </a:solidFill>
                <a:hlinkClick r:id="rId4">
                  <a:extLst>
                    <a:ext uri="{A12FA001-AC4F-418D-AE19-62706E023703}">
                      <ahyp:hlinkClr xmlns:ahyp="http://schemas.microsoft.com/office/drawing/2018/hyperlinkcolor" val="tx"/>
                    </a:ext>
                  </a:extLst>
                </a:hlinkClick>
              </a:rPr>
              <a:t>www.martini-klinik.de/arztbereich/pom</a:t>
            </a:r>
            <a:endParaRPr lang="de-DE" sz="900" dirty="0">
              <a:solidFill>
                <a:schemeClr val="accent1">
                  <a:lumMod val="50000"/>
                </a:schemeClr>
              </a:solidFill>
            </a:endParaRPr>
          </a:p>
          <a:p>
            <a:endParaRPr lang="de-DE" sz="800">
              <a:solidFill>
                <a:schemeClr val="accent1">
                  <a:lumMod val="50000"/>
                </a:schemeClr>
              </a:solidFill>
            </a:endParaRPr>
          </a:p>
          <a:p>
            <a:endParaRPr lang="de-DE" sz="800" dirty="0">
              <a:solidFill>
                <a:schemeClr val="accent1">
                  <a:lumMod val="50000"/>
                </a:schemeClr>
              </a:solidFill>
            </a:endParaRPr>
          </a:p>
          <a:p>
            <a:r>
              <a:rPr lang="de-DE" sz="900" dirty="0">
                <a:solidFill>
                  <a:schemeClr val="accent1">
                    <a:lumMod val="50000"/>
                  </a:schemeClr>
                </a:solidFill>
              </a:rPr>
              <a:t>21.02.2022</a:t>
            </a:r>
            <a:br>
              <a:rPr lang="de-DE" sz="900" dirty="0">
                <a:solidFill>
                  <a:schemeClr val="accent1">
                    <a:lumMod val="50000"/>
                  </a:schemeClr>
                </a:solidFill>
              </a:rPr>
            </a:br>
            <a:r>
              <a:rPr lang="de-DE" sz="900" dirty="0">
                <a:solidFill>
                  <a:schemeClr val="accent1">
                    <a:lumMod val="50000"/>
                  </a:schemeClr>
                </a:solidFill>
              </a:rPr>
              <a:t>MedMedia</a:t>
            </a:r>
          </a:p>
          <a:p>
            <a:r>
              <a:rPr lang="de-DE" sz="1200" b="1" dirty="0">
                <a:solidFill>
                  <a:schemeClr val="accent1">
                    <a:lumMod val="50000"/>
                  </a:schemeClr>
                </a:solidFill>
              </a:rPr>
              <a:t>ASCO 2022 - PROpel-Studie</a:t>
            </a:r>
            <a:br>
              <a:rPr lang="de-DE" sz="900" b="1" dirty="0">
                <a:solidFill>
                  <a:schemeClr val="accent1">
                    <a:lumMod val="50000"/>
                  </a:schemeClr>
                </a:solidFill>
              </a:rPr>
            </a:br>
            <a:r>
              <a:rPr lang="de-DE" sz="1600" b="1" dirty="0">
                <a:solidFill>
                  <a:schemeClr val="accent1">
                    <a:lumMod val="50000"/>
                  </a:schemeClr>
                </a:solidFill>
              </a:rPr>
              <a:t>Kombi­nations­therapie - Olaparib und Abirateron bei mCRPC</a:t>
            </a:r>
            <a:br>
              <a:rPr lang="de-DE" sz="900" b="1" dirty="0">
                <a:solidFill>
                  <a:schemeClr val="accent1">
                    <a:lumMod val="50000"/>
                  </a:schemeClr>
                </a:solidFill>
              </a:rPr>
            </a:br>
            <a:r>
              <a:rPr lang="de-DE" sz="900" dirty="0">
                <a:solidFill>
                  <a:schemeClr val="accent1">
                    <a:lumMod val="50000"/>
                  </a:schemeClr>
                </a:solidFill>
                <a:hlinkClick r:id="rId5">
                  <a:extLst>
                    <a:ext uri="{A12FA001-AC4F-418D-AE19-62706E023703}">
                      <ahyp:hlinkClr xmlns:ahyp="http://schemas.microsoft.com/office/drawing/2018/hyperlinkcolor" val="tx"/>
                    </a:ext>
                  </a:extLst>
                </a:hlinkClick>
              </a:rPr>
              <a:t>www.medmedia.at/congress-x-press/asco-gu/propel-kombinationstherapie-olaparib-und-abirateron-bei-mcrpc</a:t>
            </a:r>
            <a:r>
              <a:rPr lang="de-DE" sz="900" dirty="0">
                <a:solidFill>
                  <a:srgbClr val="C00000"/>
                </a:solidFill>
                <a:hlinkClick r:id="rId5">
                  <a:extLst>
                    <a:ext uri="{A12FA001-AC4F-418D-AE19-62706E023703}">
                      <ahyp:hlinkClr xmlns:ahyp="http://schemas.microsoft.com/office/drawing/2018/hyperlinkcolor" val="tx"/>
                    </a:ext>
                  </a:extLst>
                </a:hlinkClick>
              </a:rPr>
              <a:t>/</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5" name="Textfeld 4">
            <a:extLst>
              <a:ext uri="{FF2B5EF4-FFF2-40B4-BE49-F238E27FC236}">
                <a16:creationId xmlns:a16="http://schemas.microsoft.com/office/drawing/2014/main" id="{4711DF65-A5E8-8111-D90D-5483D533B440}"/>
              </a:ext>
            </a:extLst>
          </p:cNvPr>
          <p:cNvSpPr txBox="1"/>
          <p:nvPr/>
        </p:nvSpPr>
        <p:spPr>
          <a:xfrm>
            <a:off x="6203215" y="1298450"/>
            <a:ext cx="5400000" cy="2215991"/>
          </a:xfrm>
          <a:prstGeom prst="rect">
            <a:avLst/>
          </a:prstGeom>
          <a:noFill/>
        </p:spPr>
        <p:txBody>
          <a:bodyPr wrap="square" rtlCol="0">
            <a:spAutoFit/>
          </a:bodyPr>
          <a:lstStyle/>
          <a:p>
            <a:endParaRPr lang="de-DE" sz="900" dirty="0">
              <a:solidFill>
                <a:srgbClr val="F29400"/>
              </a:solidFill>
            </a:endParaRPr>
          </a:p>
          <a:p>
            <a:r>
              <a:rPr lang="de-DE" sz="900" dirty="0">
                <a:solidFill>
                  <a:srgbClr val="F29400"/>
                </a:solidFill>
              </a:rPr>
              <a:t>23.02.2023</a:t>
            </a:r>
            <a:br>
              <a:rPr lang="de-DE" sz="900" b="1" dirty="0">
                <a:solidFill>
                  <a:srgbClr val="F29400"/>
                </a:solidFill>
              </a:rPr>
            </a:br>
            <a:r>
              <a:rPr lang="de-DE" sz="900" b="1" dirty="0">
                <a:solidFill>
                  <a:srgbClr val="F29400"/>
                </a:solidFill>
              </a:rPr>
              <a:t>European Medicines Agency</a:t>
            </a:r>
            <a:r>
              <a:rPr lang="de-DE" sz="900" dirty="0">
                <a:solidFill>
                  <a:srgbClr val="F29400"/>
                </a:solidFill>
              </a:rPr>
              <a:t> (englisch)</a:t>
            </a:r>
            <a:br>
              <a:rPr lang="de-DE" sz="1600" dirty="0">
                <a:solidFill>
                  <a:srgbClr val="F29400"/>
                </a:solidFill>
              </a:rPr>
            </a:br>
            <a:r>
              <a:rPr lang="de-DE" sz="1600" b="1" dirty="0" err="1">
                <a:solidFill>
                  <a:srgbClr val="F29400"/>
                </a:solidFill>
              </a:rPr>
              <a:t>Akeega</a:t>
            </a:r>
            <a:r>
              <a:rPr lang="de-DE" sz="1600" b="1" dirty="0">
                <a:solidFill>
                  <a:srgbClr val="F29400"/>
                </a:solidFill>
              </a:rPr>
              <a:t> Zulassungsempfehlung beim mCRPC mit BRCA 1/BRCA 2-Mutationen  (</a:t>
            </a:r>
            <a:r>
              <a:rPr lang="de-DE" sz="1600" b="1" dirty="0" err="1">
                <a:solidFill>
                  <a:srgbClr val="F29400"/>
                </a:solidFill>
              </a:rPr>
              <a:t>Niraparib</a:t>
            </a:r>
            <a:r>
              <a:rPr lang="de-DE" sz="1600" b="1" dirty="0">
                <a:solidFill>
                  <a:srgbClr val="F29400"/>
                </a:solidFill>
              </a:rPr>
              <a:t> / </a:t>
            </a:r>
            <a:r>
              <a:rPr lang="de-DE" sz="1600" b="1" dirty="0" err="1">
                <a:solidFill>
                  <a:srgbClr val="F29400"/>
                </a:solidFill>
              </a:rPr>
              <a:t>Abirateronacetat</a:t>
            </a:r>
            <a:r>
              <a:rPr lang="de-DE" sz="1600" b="1" dirty="0">
                <a:solidFill>
                  <a:srgbClr val="F29400"/>
                </a:solidFill>
              </a:rPr>
              <a:t>)</a:t>
            </a:r>
            <a:br>
              <a:rPr lang="de-DE" sz="1600"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www.ema.europa.eu/en/medicines/human/summaries-opinion/akeega</a:t>
            </a:r>
            <a:br>
              <a:rPr lang="de-DE" sz="900" b="1" dirty="0">
                <a:solidFill>
                  <a:srgbClr val="F29400"/>
                </a:solidFill>
              </a:rPr>
            </a:br>
            <a:endParaRPr lang="de-DE" sz="900" b="1" dirty="0">
              <a:solidFill>
                <a:srgbClr val="F29400"/>
              </a:solidFill>
            </a:endParaRPr>
          </a:p>
          <a:p>
            <a:endParaRPr lang="de-DE" sz="900" b="1" dirty="0">
              <a:solidFill>
                <a:srgbClr val="F29400"/>
              </a:solidFill>
            </a:endParaRPr>
          </a:p>
          <a:p>
            <a:endParaRPr lang="de-DE" sz="900" dirty="0">
              <a:solidFill>
                <a:srgbClr val="F29400"/>
              </a:solidFill>
            </a:endParaRPr>
          </a:p>
          <a:p>
            <a:r>
              <a:rPr lang="de-DE" sz="900" dirty="0">
                <a:solidFill>
                  <a:srgbClr val="F29400"/>
                </a:solidFill>
              </a:rPr>
              <a:t>24.02.2023</a:t>
            </a:r>
          </a:p>
          <a:p>
            <a:r>
              <a:rPr lang="de-DE" sz="900" dirty="0">
                <a:solidFill>
                  <a:srgbClr val="F29400"/>
                </a:solidFill>
              </a:rPr>
              <a:t>arznei-news.</a:t>
            </a:r>
          </a:p>
          <a:p>
            <a:r>
              <a:rPr lang="de-DE" sz="1600" b="1" dirty="0" err="1">
                <a:solidFill>
                  <a:srgbClr val="F29400"/>
                </a:solidFill>
              </a:rPr>
              <a:t>Akeega</a:t>
            </a:r>
            <a:r>
              <a:rPr lang="de-DE" sz="1600" b="1" dirty="0">
                <a:solidFill>
                  <a:srgbClr val="F29400"/>
                </a:solidFill>
              </a:rPr>
              <a:t> bei Prostatakrebs – EU-Zulassungsempfehlung</a:t>
            </a:r>
          </a:p>
          <a:p>
            <a:r>
              <a:rPr lang="de-DE" sz="900" dirty="0">
                <a:solidFill>
                  <a:srgbClr val="F29400"/>
                </a:solidFill>
                <a:hlinkClick r:id="rId7">
                  <a:extLst>
                    <a:ext uri="{A12FA001-AC4F-418D-AE19-62706E023703}">
                      <ahyp:hlinkClr xmlns:ahyp="http://schemas.microsoft.com/office/drawing/2018/hyperlinkcolor" val="tx"/>
                    </a:ext>
                  </a:extLst>
                </a:hlinkClick>
              </a:rPr>
              <a:t>https://arznei-news.de/akeega-bei-prostatakrebs-eu-zulassungsempfehlung/</a:t>
            </a:r>
            <a:endParaRPr lang="de-DE" sz="900" dirty="0">
              <a:solidFill>
                <a:srgbClr val="F29400"/>
              </a:solidFill>
            </a:endParaRPr>
          </a:p>
        </p:txBody>
      </p:sp>
    </p:spTree>
    <p:extLst>
      <p:ext uri="{BB962C8B-B14F-4D97-AF65-F5344CB8AC3E}">
        <p14:creationId xmlns:p14="http://schemas.microsoft.com/office/powerpoint/2010/main" val="314974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536706" y="724392"/>
            <a:ext cx="5400000" cy="584775"/>
          </a:xfrm>
          <a:prstGeom prst="rect">
            <a:avLst/>
          </a:prstGeom>
          <a:solidFill>
            <a:schemeClr val="accent1">
              <a:lumMod val="75000"/>
            </a:schemeClr>
          </a:solidFill>
        </p:spPr>
        <p:txBody>
          <a:bodyPr wrap="square" rtlCol="0">
            <a:spAutoFit/>
          </a:bodyPr>
          <a:lstStyle/>
          <a:p>
            <a:r>
              <a:rPr lang="fr-FR" sz="1600" dirty="0">
                <a:solidFill>
                  <a:schemeClr val="bg1"/>
                </a:solidFill>
                <a:latin typeface="Arial Black" panose="020B0A04020102020204" pitchFamily="34" charset="0"/>
              </a:rPr>
              <a:t>Enzalutamid plus Docetaxel</a:t>
            </a:r>
            <a:br>
              <a:rPr lang="fr-FR" sz="1600" dirty="0">
                <a:solidFill>
                  <a:schemeClr val="bg1"/>
                </a:solidFill>
                <a:latin typeface="Arial Black" panose="020B0A04020102020204" pitchFamily="34" charset="0"/>
              </a:rPr>
            </a:br>
            <a:r>
              <a:rPr lang="fr-FR" sz="1600" dirty="0">
                <a:solidFill>
                  <a:schemeClr val="bg1"/>
                </a:solidFill>
                <a:latin typeface="Arial Black" panose="020B0A04020102020204" pitchFamily="34" charset="0"/>
              </a:rPr>
              <a:t>mCRPC</a:t>
            </a:r>
            <a:endParaRPr lang="de-DE" sz="1600" dirty="0">
              <a:solidFill>
                <a:schemeClr val="bg1"/>
              </a:solidFill>
            </a:endParaRPr>
          </a:p>
        </p:txBody>
      </p:sp>
      <p:sp>
        <p:nvSpPr>
          <p:cNvPr id="4" name="Textfeld 3">
            <a:extLst>
              <a:ext uri="{FF2B5EF4-FFF2-40B4-BE49-F238E27FC236}">
                <a16:creationId xmlns:a16="http://schemas.microsoft.com/office/drawing/2014/main" id="{0129EA2B-9509-18F2-6029-BB9D2200C818}"/>
              </a:ext>
            </a:extLst>
          </p:cNvPr>
          <p:cNvSpPr txBox="1"/>
          <p:nvPr/>
        </p:nvSpPr>
        <p:spPr>
          <a:xfrm>
            <a:off x="536706" y="1309167"/>
            <a:ext cx="5400000" cy="2015936"/>
          </a:xfrm>
          <a:prstGeom prst="rect">
            <a:avLst/>
          </a:prstGeom>
          <a:noFill/>
        </p:spPr>
        <p:txBody>
          <a:bodyPr wrap="square" rtlCol="0">
            <a:spAutoFit/>
          </a:bodyPr>
          <a:lstStyle/>
          <a:p>
            <a:endParaRPr lang="de-DE" sz="900" dirty="0">
              <a:solidFill>
                <a:srgbClr val="C00000"/>
              </a:solidFill>
            </a:endParaRPr>
          </a:p>
          <a:p>
            <a:r>
              <a:rPr lang="de-DE" sz="900" dirty="0">
                <a:solidFill>
                  <a:schemeClr val="accent1">
                    <a:lumMod val="75000"/>
                  </a:schemeClr>
                </a:solidFill>
              </a:rPr>
              <a:t>07.12.2022</a:t>
            </a:r>
            <a:br>
              <a:rPr lang="de-DE" sz="900" dirty="0">
                <a:solidFill>
                  <a:schemeClr val="accent1">
                    <a:lumMod val="75000"/>
                  </a:schemeClr>
                </a:solidFill>
              </a:rPr>
            </a:br>
            <a:r>
              <a:rPr lang="de-DE" sz="900" dirty="0">
                <a:solidFill>
                  <a:schemeClr val="accent1">
                    <a:lumMod val="75000"/>
                  </a:schemeClr>
                </a:solidFill>
              </a:rPr>
              <a:t>Medical </a:t>
            </a:r>
            <a:r>
              <a:rPr lang="de-DE" sz="900" dirty="0" err="1">
                <a:solidFill>
                  <a:schemeClr val="accent1">
                    <a:lumMod val="75000"/>
                  </a:schemeClr>
                </a:solidFill>
              </a:rPr>
              <a:t>Tribune</a:t>
            </a:r>
            <a:br>
              <a:rPr lang="de-DE" sz="900" dirty="0">
                <a:solidFill>
                  <a:schemeClr val="accent1">
                    <a:lumMod val="75000"/>
                  </a:schemeClr>
                </a:solidFill>
              </a:rPr>
            </a:br>
            <a:r>
              <a:rPr lang="de-DE" sz="1200" b="1" dirty="0">
                <a:solidFill>
                  <a:schemeClr val="accent1">
                    <a:lumMod val="75000"/>
                  </a:schemeClr>
                </a:solidFill>
              </a:rPr>
              <a:t>PRESIDE-Studie</a:t>
            </a:r>
            <a:br>
              <a:rPr lang="de-DE" sz="900" b="1" dirty="0">
                <a:solidFill>
                  <a:schemeClr val="accent1">
                    <a:lumMod val="75000"/>
                  </a:schemeClr>
                </a:solidFill>
              </a:rPr>
            </a:br>
            <a:r>
              <a:rPr lang="de-DE" sz="1600" b="1" dirty="0">
                <a:solidFill>
                  <a:schemeClr val="accent1">
                    <a:lumMod val="75000"/>
                  </a:schemeClr>
                </a:solidFill>
              </a:rPr>
              <a:t>Enzalutamid plus Docetaxel</a:t>
            </a:r>
            <a:br>
              <a:rPr lang="de-DE" sz="1600" b="1" dirty="0">
                <a:solidFill>
                  <a:schemeClr val="accent1">
                    <a:lumMod val="75000"/>
                  </a:schemeClr>
                </a:solidFill>
              </a:rPr>
            </a:br>
            <a:r>
              <a:rPr lang="de-DE" sz="1600" b="1" dirty="0">
                <a:solidFill>
                  <a:schemeClr val="accent1">
                    <a:lumMod val="75000"/>
                  </a:schemeClr>
                </a:solidFill>
              </a:rPr>
              <a:t>verzögert Progression des mCRPC </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www.medical-tribune.de/medizin-und-forschung/artikel/enzalutamid-plus-docetaxel-verzoegert-progression-des-mcrpc</a:t>
            </a:r>
            <a:endParaRPr lang="de-DE" sz="900" dirty="0">
              <a:solidFill>
                <a:schemeClr val="accent1">
                  <a:lumMod val="75000"/>
                </a:schemeClr>
              </a:solidFill>
            </a:endParaRPr>
          </a:p>
          <a:p>
            <a:r>
              <a:rPr lang="de-DE" sz="900" dirty="0">
                <a:solidFill>
                  <a:srgbClr val="C00000"/>
                </a:solidFill>
                <a:hlinkClick r:id="rId3">
                  <a:extLst>
                    <a:ext uri="{A12FA001-AC4F-418D-AE19-62706E023703}">
                      <ahyp:hlinkClr xmlns:ahyp="http://schemas.microsoft.com/office/drawing/2018/hyperlinkcolor" val="tx"/>
                    </a:ext>
                  </a:extLst>
                </a:hlinkClick>
              </a:rPr>
              <a:t>/</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6" name="Textfeld 5">
            <a:extLst>
              <a:ext uri="{FF2B5EF4-FFF2-40B4-BE49-F238E27FC236}">
                <a16:creationId xmlns:a16="http://schemas.microsoft.com/office/drawing/2014/main" id="{7D77CC15-898D-C71A-93DD-BACF6FE47341}"/>
              </a:ext>
            </a:extLst>
          </p:cNvPr>
          <p:cNvSpPr txBox="1"/>
          <p:nvPr/>
        </p:nvSpPr>
        <p:spPr>
          <a:xfrm>
            <a:off x="6203215" y="724391"/>
            <a:ext cx="5400000" cy="584775"/>
          </a:xfrm>
          <a:prstGeom prst="rect">
            <a:avLst/>
          </a:prstGeom>
          <a:solidFill>
            <a:srgbClr val="F29400"/>
          </a:solidFill>
        </p:spPr>
        <p:txBody>
          <a:bodyPr wrap="square" rtlCol="0">
            <a:spAutoFit/>
          </a:bodyPr>
          <a:lstStyle/>
          <a:p>
            <a:r>
              <a:rPr lang="de-DE" sz="1600" dirty="0" err="1">
                <a:solidFill>
                  <a:schemeClr val="bg1"/>
                </a:solidFill>
                <a:latin typeface="Arial Black" panose="020B0A04020102020204" pitchFamily="34" charset="0"/>
              </a:rPr>
              <a:t>Talazoparib</a:t>
            </a:r>
            <a:r>
              <a:rPr lang="de-DE" sz="1600" dirty="0">
                <a:solidFill>
                  <a:schemeClr val="bg1"/>
                </a:solidFill>
                <a:latin typeface="Arial Black" panose="020B0A04020102020204" pitchFamily="34" charset="0"/>
              </a:rPr>
              <a:t> plus Enzalutamid</a:t>
            </a:r>
          </a:p>
          <a:p>
            <a:r>
              <a:rPr lang="de-DE" sz="1600" b="1" dirty="0">
                <a:solidFill>
                  <a:schemeClr val="bg1"/>
                </a:solidFill>
                <a:latin typeface="Arial Black" panose="020B0A04020102020204" pitchFamily="34" charset="0"/>
              </a:rPr>
              <a:t>mCRPC</a:t>
            </a:r>
            <a:endParaRPr lang="de-DE" sz="1600" dirty="0">
              <a:solidFill>
                <a:schemeClr val="bg1"/>
              </a:solidFill>
            </a:endParaRPr>
          </a:p>
        </p:txBody>
      </p:sp>
      <p:sp>
        <p:nvSpPr>
          <p:cNvPr id="7" name="Textfeld 6">
            <a:extLst>
              <a:ext uri="{FF2B5EF4-FFF2-40B4-BE49-F238E27FC236}">
                <a16:creationId xmlns:a16="http://schemas.microsoft.com/office/drawing/2014/main" id="{EFB6B667-53D6-58E1-53E3-4D6DA2A0863D}"/>
              </a:ext>
            </a:extLst>
          </p:cNvPr>
          <p:cNvSpPr txBox="1"/>
          <p:nvPr/>
        </p:nvSpPr>
        <p:spPr>
          <a:xfrm>
            <a:off x="6203215" y="1312158"/>
            <a:ext cx="5400000" cy="2185214"/>
          </a:xfrm>
          <a:prstGeom prst="rect">
            <a:avLst/>
          </a:prstGeom>
          <a:noFill/>
        </p:spPr>
        <p:txBody>
          <a:bodyPr wrap="square" rtlCol="0">
            <a:spAutoFit/>
          </a:bodyPr>
          <a:lstStyle/>
          <a:p>
            <a:endParaRPr lang="de-DE" sz="900" dirty="0">
              <a:solidFill>
                <a:srgbClr val="F29400"/>
              </a:solidFill>
            </a:endParaRPr>
          </a:p>
          <a:p>
            <a:r>
              <a:rPr lang="de-DE" sz="900" dirty="0">
                <a:solidFill>
                  <a:srgbClr val="F29400"/>
                </a:solidFill>
              </a:rPr>
              <a:t>20.03.2023</a:t>
            </a:r>
          </a:p>
          <a:p>
            <a:r>
              <a:rPr lang="de-DE" sz="900" dirty="0">
                <a:solidFill>
                  <a:srgbClr val="F29400"/>
                </a:solidFill>
              </a:rPr>
              <a:t>MedMedia am 20. Februar 2023</a:t>
            </a:r>
          </a:p>
          <a:p>
            <a:r>
              <a:rPr lang="de-DE" sz="900" dirty="0" err="1">
                <a:solidFill>
                  <a:srgbClr val="F29400"/>
                </a:solidFill>
              </a:rPr>
              <a:t>congress</a:t>
            </a:r>
            <a:r>
              <a:rPr lang="de-DE" sz="900" dirty="0">
                <a:solidFill>
                  <a:srgbClr val="F29400"/>
                </a:solidFill>
              </a:rPr>
              <a:t> x-press | ASCO GU 2023</a:t>
            </a:r>
          </a:p>
          <a:p>
            <a:r>
              <a:rPr lang="de-DE" sz="900" dirty="0">
                <a:solidFill>
                  <a:srgbClr val="F29400"/>
                </a:solidFill>
              </a:rPr>
              <a:t>Dr. Nicolai Hübner - Universitätsklinik für Urologie - Medizinische Universität Wien - Allgemeines Krankenhaus Wien</a:t>
            </a:r>
          </a:p>
          <a:p>
            <a:r>
              <a:rPr lang="de-DE" sz="1600" b="1" dirty="0">
                <a:solidFill>
                  <a:srgbClr val="F29400"/>
                </a:solidFill>
              </a:rPr>
              <a:t>TALAPRO-2</a:t>
            </a:r>
          </a:p>
          <a:p>
            <a:r>
              <a:rPr lang="de-DE" sz="1600" b="1" dirty="0">
                <a:solidFill>
                  <a:srgbClr val="F29400"/>
                </a:solidFill>
              </a:rPr>
              <a:t>Kombination aus </a:t>
            </a:r>
            <a:r>
              <a:rPr lang="de-DE" sz="1600" b="1" dirty="0" err="1">
                <a:solidFill>
                  <a:srgbClr val="F29400"/>
                </a:solidFill>
              </a:rPr>
              <a:t>Talazoparib</a:t>
            </a:r>
            <a:r>
              <a:rPr lang="de-DE" sz="1600" b="1" dirty="0">
                <a:solidFill>
                  <a:srgbClr val="F29400"/>
                </a:solidFill>
              </a:rPr>
              <a:t> plus Enzalutamid </a:t>
            </a:r>
          </a:p>
          <a:p>
            <a:r>
              <a:rPr lang="de-DE" sz="1600" b="1" dirty="0">
                <a:solidFill>
                  <a:srgbClr val="F29400"/>
                </a:solidFill>
              </a:rPr>
              <a:t>verlängert progressionsfreies Überleben</a:t>
            </a:r>
          </a:p>
          <a:p>
            <a:r>
              <a:rPr lang="de-DE" sz="1600" b="1" dirty="0">
                <a:solidFill>
                  <a:srgbClr val="F29400"/>
                </a:solidFill>
              </a:rPr>
              <a:t>bei Patienten mit</a:t>
            </a:r>
          </a:p>
          <a:p>
            <a:r>
              <a:rPr lang="de-DE" sz="900" dirty="0">
                <a:solidFill>
                  <a:srgbClr val="F29400"/>
                </a:solidFill>
                <a:hlinkClick r:id="rId4">
                  <a:extLst>
                    <a:ext uri="{A12FA001-AC4F-418D-AE19-62706E023703}">
                      <ahyp:hlinkClr xmlns:ahyp="http://schemas.microsoft.com/office/drawing/2018/hyperlinkcolor" val="tx"/>
                    </a:ext>
                  </a:extLst>
                </a:hlinkClick>
              </a:rPr>
              <a:t>https://www.medmedia.at/congress-x-press/asco-gu/talapro-2-kombination-aus-talazoparib-plus-enzalutamid-verlaengert-progressionsfreies-ueberleben-bei-patienten-mit-mcrpc/</a:t>
            </a:r>
            <a:endParaRPr lang="de-DE" sz="900" dirty="0">
              <a:solidFill>
                <a:srgbClr val="C00000"/>
              </a:solidFill>
            </a:endParaRPr>
          </a:p>
        </p:txBody>
      </p:sp>
    </p:spTree>
    <p:extLst>
      <p:ext uri="{BB962C8B-B14F-4D97-AF65-F5344CB8AC3E}">
        <p14:creationId xmlns:p14="http://schemas.microsoft.com/office/powerpoint/2010/main" val="344657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2AD2819-C5B3-71E3-2950-5090B2BC91F9}"/>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sz="18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Lokale, zytoreduktive Therapie der Prostata</a:t>
            </a:r>
            <a:endParaRPr lang="de-DE" dirty="0">
              <a:latin typeface="Arial Black" panose="020B0A04020102020204" pitchFamily="34" charset="0"/>
              <a:cs typeface="Arial" panose="020B0604020202020204" pitchFamily="34" charset="0"/>
            </a:endParaRPr>
          </a:p>
        </p:txBody>
      </p:sp>
      <p:sp>
        <p:nvSpPr>
          <p:cNvPr id="21" name="Textfeld 20">
            <a:extLst>
              <a:ext uri="{FF2B5EF4-FFF2-40B4-BE49-F238E27FC236}">
                <a16:creationId xmlns:a16="http://schemas.microsoft.com/office/drawing/2014/main" id="{C685B737-7F4A-7DE5-BC52-442CCF1447C0}"/>
              </a:ext>
            </a:extLst>
          </p:cNvPr>
          <p:cNvSpPr txBox="1"/>
          <p:nvPr/>
        </p:nvSpPr>
        <p:spPr>
          <a:xfrm>
            <a:off x="6369473" y="799224"/>
            <a:ext cx="5400000" cy="646331"/>
          </a:xfrm>
          <a:prstGeom prst="rect">
            <a:avLst/>
          </a:prstGeom>
          <a:noFill/>
        </p:spPr>
        <p:txBody>
          <a:bodyPr wrap="square" rtlCol="0">
            <a:spAutoFit/>
          </a:bodyPr>
          <a:lstStyle/>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p:txBody>
      </p:sp>
      <p:sp>
        <p:nvSpPr>
          <p:cNvPr id="22" name="Textfeld 21">
            <a:extLst>
              <a:ext uri="{FF2B5EF4-FFF2-40B4-BE49-F238E27FC236}">
                <a16:creationId xmlns:a16="http://schemas.microsoft.com/office/drawing/2014/main" id="{EE0A268F-C061-6B4F-3966-1F204408ACB6}"/>
              </a:ext>
            </a:extLst>
          </p:cNvPr>
          <p:cNvSpPr txBox="1"/>
          <p:nvPr/>
        </p:nvSpPr>
        <p:spPr>
          <a:xfrm>
            <a:off x="702964" y="618249"/>
            <a:ext cx="9929014" cy="877163"/>
          </a:xfrm>
          <a:prstGeom prst="rect">
            <a:avLst/>
          </a:prstGeom>
          <a:noFill/>
        </p:spPr>
        <p:txBody>
          <a:bodyPr wrap="square" rtlCol="0">
            <a:spAutoFit/>
          </a:bodyPr>
          <a:lstStyle/>
          <a:p>
            <a:r>
              <a:rPr lang="de-DE" sz="900" dirty="0">
                <a:solidFill>
                  <a:srgbClr val="C00000"/>
                </a:solidFill>
              </a:rPr>
              <a:t>2023</a:t>
            </a:r>
          </a:p>
          <a:p>
            <a:r>
              <a:rPr lang="de-DE" sz="900" dirty="0">
                <a:solidFill>
                  <a:srgbClr val="C00000"/>
                </a:solidFill>
              </a:rPr>
              <a:t>Universitätsklinikum Köln</a:t>
            </a:r>
          </a:p>
          <a:p>
            <a:r>
              <a:rPr lang="de-DE" sz="1600" b="1" dirty="0">
                <a:solidFill>
                  <a:srgbClr val="C00000"/>
                </a:solidFill>
                <a:latin typeface="Arial Black" panose="020B0A04020102020204" pitchFamily="34" charset="0"/>
              </a:rPr>
              <a:t>Zytoreduktive radikale Prostatektomie</a:t>
            </a:r>
          </a:p>
          <a:p>
            <a:endParaRPr lang="de-DE" sz="800" dirty="0">
              <a:solidFill>
                <a:srgbClr val="C00000"/>
              </a:solidFill>
            </a:endParaRPr>
          </a:p>
          <a:p>
            <a:endParaRPr lang="de-DE" sz="900" dirty="0">
              <a:solidFill>
                <a:schemeClr val="accent1">
                  <a:lumMod val="75000"/>
                </a:schemeClr>
              </a:solidFill>
            </a:endParaRPr>
          </a:p>
        </p:txBody>
      </p:sp>
      <p:sp>
        <p:nvSpPr>
          <p:cNvPr id="4" name="Textfeld 3">
            <a:hlinkClick r:id="rId2"/>
            <a:extLst>
              <a:ext uri="{FF2B5EF4-FFF2-40B4-BE49-F238E27FC236}">
                <a16:creationId xmlns:a16="http://schemas.microsoft.com/office/drawing/2014/main" id="{959ACA69-04C8-79C6-CB52-50156C191A90}"/>
              </a:ext>
            </a:extLst>
          </p:cNvPr>
          <p:cNvSpPr txBox="1"/>
          <p:nvPr/>
        </p:nvSpPr>
        <p:spPr>
          <a:xfrm>
            <a:off x="786090" y="1250291"/>
            <a:ext cx="10702945" cy="2323713"/>
          </a:xfrm>
          <a:prstGeom prst="rect">
            <a:avLst/>
          </a:prstGeom>
          <a:solidFill>
            <a:srgbClr val="C00000"/>
          </a:solidFill>
        </p:spPr>
        <p:txBody>
          <a:bodyPr wrap="square" rtlCol="0">
            <a:spAutoFit/>
          </a:bodyPr>
          <a:lstStyle/>
          <a:p>
            <a:r>
              <a:rPr lang="de-DE" sz="800" dirty="0">
                <a:solidFill>
                  <a:schemeClr val="bg1">
                    <a:lumMod val="95000"/>
                  </a:schemeClr>
                </a:solidFill>
              </a:rPr>
              <a:t>Zitat:</a:t>
            </a:r>
            <a:endParaRPr lang="de-DE" sz="800" dirty="0">
              <a:solidFill>
                <a:srgbClr val="C00000"/>
              </a:solidFill>
            </a:endParaRPr>
          </a:p>
          <a:p>
            <a:r>
              <a:rPr lang="de-DE" sz="1400" dirty="0">
                <a:solidFill>
                  <a:schemeClr val="bg1">
                    <a:lumMod val="95000"/>
                  </a:schemeClr>
                </a:solidFill>
              </a:rPr>
              <a:t> </a:t>
            </a:r>
            <a:r>
              <a:rPr lang="de-DE" sz="1600" dirty="0">
                <a:solidFill>
                  <a:schemeClr val="bg1"/>
                </a:solidFill>
                <a:latin typeface="Arial Black" panose="020B0A04020102020204" pitchFamily="34" charset="0"/>
              </a:rPr>
              <a:t>„Bis vor wenigen Jahren galt das Dogma, </a:t>
            </a:r>
          </a:p>
          <a:p>
            <a:r>
              <a:rPr lang="de-DE" sz="1600" dirty="0">
                <a:solidFill>
                  <a:schemeClr val="bg1"/>
                </a:solidFill>
                <a:latin typeface="Arial Black" panose="020B0A04020102020204" pitchFamily="34" charset="0"/>
              </a:rPr>
              <a:t>dass eine lokale Therapie des Primarius mittels radikaler Prostatektomie oder perkutaner Strahlentherapie bei metastasiertem PCA obsolet ist und nicht durchgeführt werden sollte.</a:t>
            </a:r>
          </a:p>
          <a:p>
            <a:endParaRPr lang="de-DE" sz="800" dirty="0">
              <a:solidFill>
                <a:schemeClr val="bg1">
                  <a:lumMod val="95000"/>
                </a:schemeClr>
              </a:solidFill>
              <a:latin typeface="Arial Black" panose="020B0A04020102020204" pitchFamily="34" charset="0"/>
            </a:endParaRPr>
          </a:p>
          <a:p>
            <a:r>
              <a:rPr lang="de-DE" sz="1600" dirty="0">
                <a:solidFill>
                  <a:schemeClr val="bg1"/>
                </a:solidFill>
                <a:latin typeface="Arial Black" panose="020B0A04020102020204" pitchFamily="34" charset="0"/>
              </a:rPr>
              <a:t>Mittlerweile gibt es jedoch Hinweise,</a:t>
            </a:r>
          </a:p>
          <a:p>
            <a:r>
              <a:rPr lang="de-DE" sz="1600" dirty="0">
                <a:solidFill>
                  <a:schemeClr val="bg1"/>
                </a:solidFill>
                <a:latin typeface="Arial Black" panose="020B0A04020102020204" pitchFamily="34" charset="0"/>
              </a:rPr>
              <a:t>dass die lokale Therapie des PCA trotz Metastasierung zu einer Vermeidung nicht nur von lokalen Komplikationen führt, sondern auch das Gesamtüberleben und die Zeit bis zur Entwicklung eines kastrationsresistenten PCA verlängern kann.“</a:t>
            </a:r>
          </a:p>
          <a:p>
            <a:r>
              <a:rPr lang="de-DE" sz="800" dirty="0">
                <a:solidFill>
                  <a:schemeClr val="bg1">
                    <a:lumMod val="95000"/>
                  </a:schemeClr>
                </a:solidFill>
                <a:hlinkClick r:id="rId2">
                  <a:extLst>
                    <a:ext uri="{A12FA001-AC4F-418D-AE19-62706E023703}">
                      <ahyp:hlinkClr xmlns:ahyp="http://schemas.microsoft.com/office/drawing/2018/hyperlinkcolor" val="tx"/>
                    </a:ext>
                  </a:extLst>
                </a:hlinkClick>
              </a:rPr>
              <a:t>https://urologie.uk-koeln.de/erkrankungen-therapien/prostatakrebs/therapie-des-metastasierten-prostatakarzinoms/</a:t>
            </a:r>
            <a:endParaRPr lang="de-DE" sz="800" dirty="0">
              <a:solidFill>
                <a:schemeClr val="bg1">
                  <a:lumMod val="95000"/>
                </a:schemeClr>
              </a:solidFill>
            </a:endParaRPr>
          </a:p>
          <a:p>
            <a:endParaRPr lang="de-DE" sz="900" dirty="0">
              <a:solidFill>
                <a:schemeClr val="accent1">
                  <a:lumMod val="75000"/>
                </a:schemeClr>
              </a:solidFill>
            </a:endParaRPr>
          </a:p>
        </p:txBody>
      </p:sp>
      <p:sp>
        <p:nvSpPr>
          <p:cNvPr id="23" name="Textfeld 22">
            <a:extLst>
              <a:ext uri="{FF2B5EF4-FFF2-40B4-BE49-F238E27FC236}">
                <a16:creationId xmlns:a16="http://schemas.microsoft.com/office/drawing/2014/main" id="{A3A02200-1EF4-D754-9E85-435B4A3B363C}"/>
              </a:ext>
            </a:extLst>
          </p:cNvPr>
          <p:cNvSpPr txBox="1"/>
          <p:nvPr/>
        </p:nvSpPr>
        <p:spPr>
          <a:xfrm>
            <a:off x="6369473" y="3737472"/>
            <a:ext cx="4666126" cy="2323713"/>
          </a:xfrm>
          <a:prstGeom prst="rect">
            <a:avLst/>
          </a:prstGeom>
          <a:noFill/>
        </p:spPr>
        <p:txBody>
          <a:bodyPr wrap="square" rtlCol="0">
            <a:spAutoFit/>
          </a:bodyPr>
          <a:lstStyle/>
          <a:p>
            <a:r>
              <a:rPr lang="de-DE" sz="900" dirty="0">
                <a:solidFill>
                  <a:srgbClr val="F29400"/>
                </a:solidFill>
                <a:ea typeface="Calibri" panose="020F0502020204030204" pitchFamily="34" charset="0"/>
                <a:cs typeface="Times New Roman" panose="02020603050405020304" pitchFamily="18" charset="0"/>
              </a:rPr>
              <a:t>16.09.2022</a:t>
            </a:r>
          </a:p>
          <a:p>
            <a:r>
              <a:rPr lang="de-DE" sz="900" dirty="0">
                <a:solidFill>
                  <a:srgbClr val="F29400"/>
                </a:solidFill>
                <a:ea typeface="Calibri" panose="020F0502020204030204" pitchFamily="34" charset="0"/>
                <a:cs typeface="Times New Roman" panose="02020603050405020304" pitchFamily="18" charset="0"/>
              </a:rPr>
              <a:t>Deutsches Ärzteblatt</a:t>
            </a:r>
          </a:p>
          <a:p>
            <a:r>
              <a:rPr lang="de-DE" sz="900" dirty="0">
                <a:solidFill>
                  <a:srgbClr val="F29400"/>
                </a:solidFill>
                <a:ea typeface="Calibri" panose="020F0502020204030204" pitchFamily="34" charset="0"/>
                <a:cs typeface="Times New Roman" panose="02020603050405020304" pitchFamily="18" charset="0"/>
              </a:rPr>
              <a:t>Dtsch Arztebl Int 2022; 119: 622-32; DOI: 10.3238/arztebl.m2022.0294</a:t>
            </a:r>
          </a:p>
          <a:p>
            <a:r>
              <a:rPr lang="de-DE" sz="12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Therapie des mHSPC</a:t>
            </a:r>
          </a:p>
          <a:p>
            <a:r>
              <a:rPr lang="de-DE" sz="12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metastasierten hormonsensitiven Prostatakarzinoms</a:t>
            </a:r>
            <a:r>
              <a:rPr lang="de-DE" sz="1200"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 </a:t>
            </a:r>
          </a:p>
          <a:p>
            <a:r>
              <a:rPr lang="de-DE" sz="22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Lokale Therapie der Prostata</a:t>
            </a:r>
            <a:endParaRPr lang="de-DE" sz="2200" dirty="0">
              <a:solidFill>
                <a:srgbClr val="F29400"/>
              </a:solidFill>
              <a:latin typeface="Arial Black" panose="020B0A04020102020204" pitchFamily="34" charset="0"/>
              <a:ea typeface="Calibri" panose="020F0502020204030204" pitchFamily="34" charset="0"/>
              <a:cs typeface="Times New Roman" panose="02020603050405020304" pitchFamily="18" charset="0"/>
            </a:endParaRPr>
          </a:p>
          <a:p>
            <a:r>
              <a:rPr lang="de-DE" sz="900" u="sng" dirty="0">
                <a:solidFill>
                  <a:srgbClr val="F294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https://www.aerzteblatt.de/archiv/227370/Therapie-des-metastasierten-hormonsensitiven-Prostatakarzinoms</a:t>
            </a:r>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5" name="Textfeld 4">
            <a:extLst>
              <a:ext uri="{FF2B5EF4-FFF2-40B4-BE49-F238E27FC236}">
                <a16:creationId xmlns:a16="http://schemas.microsoft.com/office/drawing/2014/main" id="{6DB51DE6-1658-0F4A-30B9-80F4E3382235}"/>
              </a:ext>
            </a:extLst>
          </p:cNvPr>
          <p:cNvSpPr txBox="1"/>
          <p:nvPr/>
        </p:nvSpPr>
        <p:spPr>
          <a:xfrm>
            <a:off x="786091" y="3737472"/>
            <a:ext cx="5400000" cy="938719"/>
          </a:xfrm>
          <a:prstGeom prst="rect">
            <a:avLst/>
          </a:prstGeom>
          <a:noFill/>
        </p:spPr>
        <p:txBody>
          <a:bodyPr wrap="square" rtlCol="0">
            <a:spAutoFit/>
          </a:bodyPr>
          <a:lstStyle/>
          <a:p>
            <a:r>
              <a:rPr lang="de-DE" sz="900" dirty="0">
                <a:solidFill>
                  <a:srgbClr val="C00000"/>
                </a:solidFill>
              </a:rPr>
              <a:t>08.03.2022</a:t>
            </a:r>
            <a:br>
              <a:rPr lang="de-DE" sz="900" dirty="0">
                <a:solidFill>
                  <a:srgbClr val="C00000"/>
                </a:solidFill>
              </a:rPr>
            </a:br>
            <a:r>
              <a:rPr lang="de-DE" sz="900" dirty="0">
                <a:solidFill>
                  <a:srgbClr val="C00000"/>
                </a:solidFill>
              </a:rPr>
              <a:t>SpringerLink</a:t>
            </a:r>
            <a:br>
              <a:rPr lang="de-DE" sz="900" dirty="0">
                <a:solidFill>
                  <a:srgbClr val="C00000"/>
                </a:solidFill>
              </a:rPr>
            </a:br>
            <a:r>
              <a:rPr lang="de-DE" sz="1600" b="1" dirty="0">
                <a:solidFill>
                  <a:srgbClr val="C00000"/>
                </a:solidFill>
                <a:latin typeface="Arial Black" panose="020B0A04020102020204" pitchFamily="34" charset="0"/>
              </a:rPr>
              <a:t>Einfluss von lokalen Therapie­maßnahmen</a:t>
            </a:r>
            <a:br>
              <a:rPr lang="de-DE" sz="1600" b="1" dirty="0">
                <a:solidFill>
                  <a:srgbClr val="C00000"/>
                </a:solidFill>
                <a:latin typeface="Arial Black" panose="020B0A04020102020204" pitchFamily="34" charset="0"/>
              </a:rPr>
            </a:br>
            <a:r>
              <a:rPr lang="de-DE" sz="1200" b="1" dirty="0">
                <a:solidFill>
                  <a:srgbClr val="C00000"/>
                </a:solidFill>
                <a:latin typeface="Arial Black" panose="020B0A04020102020204" pitchFamily="34" charset="0"/>
              </a:rPr>
              <a:t>auf die Biologie des fort­schreitenden Prostata­karzinoms</a:t>
            </a:r>
            <a:br>
              <a:rPr lang="de-DE" sz="900" b="1"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link.springer.com/article/10.1007/s00120-022-01788-6</a:t>
            </a:r>
            <a:endParaRPr lang="de-DE" sz="900" dirty="0">
              <a:solidFill>
                <a:srgbClr val="C00000"/>
              </a:solidFill>
            </a:endParaRPr>
          </a:p>
        </p:txBody>
      </p:sp>
      <p:sp>
        <p:nvSpPr>
          <p:cNvPr id="6" name="Textfeld 5">
            <a:hlinkClick r:id="rId4"/>
            <a:extLst>
              <a:ext uri="{FF2B5EF4-FFF2-40B4-BE49-F238E27FC236}">
                <a16:creationId xmlns:a16="http://schemas.microsoft.com/office/drawing/2014/main" id="{E596A6D7-ADBC-769C-6320-16B7CE8892D9}"/>
              </a:ext>
            </a:extLst>
          </p:cNvPr>
          <p:cNvSpPr txBox="1"/>
          <p:nvPr/>
        </p:nvSpPr>
        <p:spPr>
          <a:xfrm>
            <a:off x="786091" y="4649480"/>
            <a:ext cx="5400000" cy="1969770"/>
          </a:xfrm>
          <a:prstGeom prst="rect">
            <a:avLst/>
          </a:prstGeom>
          <a:solidFill>
            <a:srgbClr val="C00000"/>
          </a:solidFill>
        </p:spPr>
        <p:txBody>
          <a:bodyPr wrap="square" rtlCol="0">
            <a:spAutoFit/>
          </a:bodyPr>
          <a:lstStyle/>
          <a:p>
            <a:r>
              <a:rPr lang="de-DE" sz="900" dirty="0">
                <a:solidFill>
                  <a:schemeClr val="bg1"/>
                </a:solidFill>
              </a:rPr>
              <a:t>Zitat:</a:t>
            </a:r>
          </a:p>
          <a:p>
            <a:r>
              <a:rPr lang="de-DE" sz="1600" dirty="0">
                <a:solidFill>
                  <a:schemeClr val="bg1"/>
                </a:solidFill>
                <a:latin typeface="Arial Black" panose="020B0A04020102020204" pitchFamily="34" charset="0"/>
              </a:rPr>
              <a:t>„Die Primärtumorentfernung ... </a:t>
            </a:r>
            <a:endParaRPr lang="de-DE" sz="800" dirty="0">
              <a:solidFill>
                <a:schemeClr val="bg1"/>
              </a:solidFill>
              <a:latin typeface="Arial Black" panose="020B0A04020102020204" pitchFamily="34" charset="0"/>
            </a:endParaRPr>
          </a:p>
          <a:p>
            <a:endParaRPr lang="de-DE" sz="800" dirty="0">
              <a:solidFill>
                <a:schemeClr val="bg1"/>
              </a:solidFill>
              <a:latin typeface="Arial Black" panose="020B0A04020102020204" pitchFamily="34" charset="0"/>
            </a:endParaRPr>
          </a:p>
          <a:p>
            <a:r>
              <a:rPr lang="de-DE" sz="1600" dirty="0">
                <a:solidFill>
                  <a:schemeClr val="bg1"/>
                </a:solidFill>
                <a:latin typeface="Arial Black" panose="020B0A04020102020204" pitchFamily="34" charset="0"/>
              </a:rPr>
              <a:t>scheint die Entwicklung einer Hormonresistenz beim metastasierten Prostatakarzinom hinauszögern </a:t>
            </a:r>
          </a:p>
          <a:p>
            <a:r>
              <a:rPr lang="de-DE" sz="1600" dirty="0">
                <a:solidFill>
                  <a:schemeClr val="bg1"/>
                </a:solidFill>
                <a:latin typeface="Arial Black" panose="020B0A04020102020204" pitchFamily="34" charset="0"/>
              </a:rPr>
              <a:t>und in Einzelfällen sogar ganz verhindern zu können.“</a:t>
            </a:r>
          </a:p>
          <a:p>
            <a:endParaRPr lang="de-DE" sz="900" dirty="0">
              <a:solidFill>
                <a:srgbClr val="C00000"/>
              </a:solidFill>
            </a:endParaRPr>
          </a:p>
        </p:txBody>
      </p:sp>
    </p:spTree>
    <p:extLst>
      <p:ext uri="{BB962C8B-B14F-4D97-AF65-F5344CB8AC3E}">
        <p14:creationId xmlns:p14="http://schemas.microsoft.com/office/powerpoint/2010/main" val="2899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animBg="1"/>
      <p:bldP spid="23" grpId="0"/>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1877437"/>
          </a:xfrm>
          <a:prstGeom prst="rect">
            <a:avLst/>
          </a:prstGeom>
          <a:noFill/>
        </p:spPr>
        <p:txBody>
          <a:bodyPr wrap="square" rtlCol="0">
            <a:spAutoFit/>
          </a:bodyPr>
          <a:lstStyle/>
          <a:p>
            <a:r>
              <a:rPr lang="de-DE" sz="900" dirty="0">
                <a:solidFill>
                  <a:schemeClr val="accent1">
                    <a:lumMod val="75000"/>
                  </a:schemeClr>
                </a:solidFill>
              </a:rPr>
              <a:t>17.03.2023</a:t>
            </a:r>
          </a:p>
          <a:p>
            <a:r>
              <a:rPr lang="de-DE" sz="900" dirty="0">
                <a:solidFill>
                  <a:schemeClr val="accent1">
                    <a:lumMod val="75000"/>
                  </a:schemeClr>
                </a:solidFill>
              </a:rPr>
              <a:t>SpringerLink</a:t>
            </a:r>
          </a:p>
          <a:p>
            <a:r>
              <a:rPr lang="de-DE" sz="1600" dirty="0">
                <a:solidFill>
                  <a:schemeClr val="accent1">
                    <a:lumMod val="75000"/>
                  </a:schemeClr>
                </a:solidFill>
                <a:latin typeface="Arial Black" panose="020B0A04020102020204" pitchFamily="34" charset="0"/>
              </a:rPr>
              <a:t>Radiotherapie beim Prostatakarzinom: </a:t>
            </a:r>
            <a:r>
              <a:rPr lang="de-DE" sz="2400" dirty="0">
                <a:solidFill>
                  <a:schemeClr val="accent1">
                    <a:lumMod val="75000"/>
                  </a:schemeClr>
                </a:solidFill>
                <a:latin typeface="Arial Black" panose="020B0A04020102020204" pitchFamily="34" charset="0"/>
              </a:rPr>
              <a:t>Stereotaxie bei Primärtumor und Oligometastasen</a:t>
            </a:r>
          </a:p>
          <a:p>
            <a:r>
              <a:rPr lang="de-DE" sz="1600" dirty="0">
                <a:solidFill>
                  <a:schemeClr val="accent1">
                    <a:lumMod val="75000"/>
                  </a:schemeClr>
                </a:solidFill>
                <a:latin typeface="Arial Black" panose="020B0A04020102020204" pitchFamily="34" charset="0"/>
              </a:rPr>
              <a:t>Stereotaxie beim lokalisierten Primärtumor </a:t>
            </a:r>
          </a:p>
          <a:p>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https://link.springer.com/article/10.1007/s41972-023-00191-3</a:t>
            </a:r>
            <a:endParaRPr lang="de-DE" sz="900" dirty="0">
              <a:solidFill>
                <a:schemeClr val="accent1">
                  <a:lumMod val="75000"/>
                </a:schemeClr>
              </a:solidFill>
            </a:endParaRPr>
          </a:p>
          <a:p>
            <a:endParaRPr lang="de-DE" sz="900" dirty="0">
              <a:solidFill>
                <a:srgbClr val="C00000"/>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03060" y="705177"/>
            <a:ext cx="5400000" cy="2277547"/>
          </a:xfrm>
          <a:prstGeom prst="rect">
            <a:avLst/>
          </a:prstGeom>
          <a:noFill/>
        </p:spPr>
        <p:txBody>
          <a:bodyPr wrap="square" rtlCol="0">
            <a:spAutoFit/>
          </a:bodyPr>
          <a:lstStyle/>
          <a:p>
            <a:r>
              <a:rPr lang="de-DE" sz="900" dirty="0">
                <a:solidFill>
                  <a:schemeClr val="accent1">
                    <a:lumMod val="50000"/>
                  </a:schemeClr>
                </a:solidFill>
              </a:rPr>
              <a:t>13.12.2022</a:t>
            </a:r>
          </a:p>
          <a:p>
            <a:r>
              <a:rPr lang="de-DE" sz="900" dirty="0">
                <a:solidFill>
                  <a:schemeClr val="accent1">
                    <a:lumMod val="50000"/>
                  </a:schemeClr>
                </a:solidFill>
              </a:rPr>
              <a:t>UniversiMed</a:t>
            </a:r>
          </a:p>
          <a:p>
            <a:r>
              <a:rPr lang="de-DE" sz="1600" dirty="0">
                <a:solidFill>
                  <a:schemeClr val="accent1">
                    <a:lumMod val="50000"/>
                  </a:schemeClr>
                </a:solidFill>
                <a:latin typeface="Arial Black" panose="020B0A04020102020204" pitchFamily="34" charset="0"/>
              </a:rPr>
              <a:t>Operative Therapie beim Prostatakarzinom</a:t>
            </a:r>
          </a:p>
          <a:p>
            <a:r>
              <a:rPr lang="de-DE" sz="2400" dirty="0">
                <a:solidFill>
                  <a:schemeClr val="accent1">
                    <a:lumMod val="50000"/>
                  </a:schemeClr>
                </a:solidFill>
                <a:latin typeface="Arial Black" panose="020B0A04020102020204" pitchFamily="34" charset="0"/>
              </a:rPr>
              <a:t>Die Rolle der </a:t>
            </a:r>
            <a:r>
              <a:rPr lang="de-DE" sz="2400" dirty="0" err="1">
                <a:solidFill>
                  <a:schemeClr val="accent1">
                    <a:lumMod val="50000"/>
                  </a:schemeClr>
                </a:solidFill>
                <a:latin typeface="Arial Black" panose="020B0A04020102020204" pitchFamily="34" charset="0"/>
              </a:rPr>
              <a:t>zytoreduktiven</a:t>
            </a:r>
            <a:r>
              <a:rPr lang="de-DE" sz="2400" dirty="0">
                <a:solidFill>
                  <a:schemeClr val="accent1">
                    <a:lumMod val="50000"/>
                  </a:schemeClr>
                </a:solidFill>
                <a:latin typeface="Arial Black" panose="020B0A04020102020204" pitchFamily="34" charset="0"/>
              </a:rPr>
              <a:t> Prostatektomie im oligometastasierten Setting</a:t>
            </a:r>
          </a:p>
          <a:p>
            <a: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t>https://www.universimed.com/de/article/urologie-andrologie/die-rolle-prostatektomie-setting-244350</a:t>
            </a:r>
            <a:endParaRPr lang="de-DE" sz="900" dirty="0">
              <a:solidFill>
                <a:schemeClr val="accent1">
                  <a:lumMod val="50000"/>
                </a:schemeClr>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38960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4278094"/>
          </a:xfrm>
          <a:prstGeom prst="rect">
            <a:avLst/>
          </a:prstGeom>
          <a:noFill/>
        </p:spPr>
        <p:txBody>
          <a:bodyPr wrap="square" rtlCol="0">
            <a:spAutoFit/>
          </a:bodyPr>
          <a:lstStyle/>
          <a:p>
            <a:r>
              <a:rPr lang="de-DE" sz="900" dirty="0">
                <a:solidFill>
                  <a:srgbClr val="C00000"/>
                </a:solidFill>
              </a:rPr>
              <a:t> </a:t>
            </a:r>
            <a:r>
              <a:rPr lang="de-DE" sz="900" dirty="0">
                <a:solidFill>
                  <a:srgbClr val="F29400"/>
                </a:solidFill>
              </a:rPr>
              <a:t>18.02.2022</a:t>
            </a:r>
          </a:p>
          <a:p>
            <a:r>
              <a:rPr lang="de-DE" sz="900" dirty="0">
                <a:solidFill>
                  <a:srgbClr val="F29400"/>
                </a:solidFill>
              </a:rPr>
              <a:t>Prostata Hilfe Deutschland</a:t>
            </a:r>
            <a:br>
              <a:rPr lang="de-DE" sz="900" dirty="0">
                <a:solidFill>
                  <a:srgbClr val="F29400"/>
                </a:solidFill>
              </a:rPr>
            </a:br>
            <a:r>
              <a:rPr lang="de-DE" sz="2400" b="1" dirty="0">
                <a:solidFill>
                  <a:srgbClr val="F29400"/>
                </a:solidFill>
                <a:latin typeface="Arial Black" panose="020B0A04020102020204" pitchFamily="34" charset="0"/>
              </a:rPr>
              <a:t>Operation bei Prostatakrebs</a:t>
            </a:r>
            <a:br>
              <a:rPr lang="de-DE" sz="1600" b="1" dirty="0">
                <a:solidFill>
                  <a:srgbClr val="F29400"/>
                </a:solidFill>
                <a:latin typeface="Arial Black" panose="020B0A04020102020204" pitchFamily="34" charset="0"/>
              </a:rPr>
            </a:br>
            <a:r>
              <a:rPr lang="de-DE" sz="2800" b="1" dirty="0">
                <a:solidFill>
                  <a:srgbClr val="F29400"/>
                </a:solidFill>
                <a:latin typeface="Arial Black" panose="020B0A04020102020204" pitchFamily="34" charset="0"/>
              </a:rPr>
              <a:t>radikale Prostatektomie</a:t>
            </a:r>
            <a:br>
              <a:rPr lang="de-DE" sz="900" b="1"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www.prostata-hilfe-deutschland.de/prostata-news/operation-bei-prostatakrebs-radikale-prostatektomie</a:t>
            </a:r>
            <a:endParaRPr lang="de-DE" sz="900" dirty="0">
              <a:solidFill>
                <a:srgbClr val="F29400"/>
              </a:solidFill>
            </a:endParaRPr>
          </a:p>
          <a:p>
            <a:endParaRPr lang="de-DE" sz="900" dirty="0">
              <a:solidFill>
                <a:srgbClr val="F294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C00000"/>
                </a:solidFill>
              </a:rPr>
              <a:t>13.05.2019 </a:t>
            </a:r>
          </a:p>
          <a:p>
            <a:r>
              <a:rPr lang="de-DE" sz="900" dirty="0" err="1">
                <a:solidFill>
                  <a:srgbClr val="C00000"/>
                </a:solidFill>
              </a:rPr>
              <a:t>Medpertise</a:t>
            </a:r>
            <a:endParaRPr lang="de-DE" sz="900" dirty="0">
              <a:solidFill>
                <a:srgbClr val="C00000"/>
              </a:solidFill>
            </a:endParaRPr>
          </a:p>
          <a:p>
            <a:r>
              <a:rPr lang="de-DE" sz="2400" b="1" dirty="0">
                <a:solidFill>
                  <a:srgbClr val="C00000"/>
                </a:solidFill>
                <a:latin typeface="Arial Black" panose="020B0A04020102020204" pitchFamily="34" charset="0"/>
              </a:rPr>
              <a:t>Welche Folgen</a:t>
            </a:r>
          </a:p>
          <a:p>
            <a:r>
              <a:rPr lang="de-DE" b="1" dirty="0">
                <a:solidFill>
                  <a:srgbClr val="C00000"/>
                </a:solidFill>
                <a:latin typeface="Arial Black" panose="020B0A04020102020204" pitchFamily="34" charset="0"/>
              </a:rPr>
              <a:t>kann eine Prostataentfernung haben? </a:t>
            </a:r>
            <a:br>
              <a:rPr lang="de-DE" sz="1600" b="1"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www.medpertise.de/prostata-entfernung-prostatektomie/folgen/</a:t>
            </a:r>
            <a:br>
              <a:rPr lang="de-DE" sz="900" dirty="0">
                <a:solidFill>
                  <a:srgbClr val="C00000"/>
                </a:solidFill>
              </a:rPr>
            </a:br>
            <a:r>
              <a:rPr lang="de-DE" sz="900" dirty="0">
                <a:solidFill>
                  <a:srgbClr val="C00000"/>
                </a:solidFill>
              </a:rPr>
              <a:t> </a:t>
            </a:r>
          </a:p>
          <a:p>
            <a:br>
              <a:rPr lang="de-DE" sz="900" dirty="0">
                <a:solidFill>
                  <a:srgbClr val="C00000"/>
                </a:solidFill>
              </a:rPr>
            </a:br>
            <a:r>
              <a:rPr lang="de-DE" sz="900" dirty="0" err="1">
                <a:solidFill>
                  <a:srgbClr val="C00000"/>
                </a:solidFill>
              </a:rPr>
              <a:t>Medpertise</a:t>
            </a:r>
            <a:endParaRPr lang="de-DE" sz="900" dirty="0">
              <a:solidFill>
                <a:srgbClr val="C00000"/>
              </a:solidFill>
            </a:endParaRPr>
          </a:p>
          <a:p>
            <a:r>
              <a:rPr lang="de-DE" sz="1600" b="1" dirty="0">
                <a:solidFill>
                  <a:srgbClr val="C00000"/>
                </a:solidFill>
                <a:latin typeface="Arial Black" panose="020B0A04020102020204" pitchFamily="34" charset="0"/>
              </a:rPr>
              <a:t>Ratgeber Operation </a:t>
            </a:r>
            <a:r>
              <a:rPr lang="de-DE" sz="900" b="1" dirty="0">
                <a:solidFill>
                  <a:srgbClr val="C00000"/>
                </a:solidFill>
              </a:rPr>
              <a:t>(Allgemein)</a:t>
            </a:r>
            <a:br>
              <a:rPr lang="de-DE" sz="900" b="1"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www.medpertise.de/op-ratgeber/</a:t>
            </a:r>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rgbClr val="C00000"/>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03060" y="705177"/>
            <a:ext cx="5400000" cy="6109365"/>
          </a:xfrm>
          <a:prstGeom prst="rect">
            <a:avLst/>
          </a:prstGeom>
          <a:noFill/>
        </p:spPr>
        <p:txBody>
          <a:bodyPr wrap="square" rtlCol="0">
            <a:spAutoFit/>
          </a:bodyPr>
          <a:lstStyle/>
          <a:p>
            <a:r>
              <a:rPr lang="de-DE" sz="900" dirty="0">
                <a:solidFill>
                  <a:srgbClr val="C00000"/>
                </a:solidFill>
              </a:rPr>
              <a:t>11.05.2022</a:t>
            </a:r>
          </a:p>
          <a:p>
            <a:r>
              <a:rPr lang="de-DE" sz="900" dirty="0">
                <a:solidFill>
                  <a:srgbClr val="C00000"/>
                </a:solidFill>
                <a:ea typeface="Calibri" panose="020F0502020204030204" pitchFamily="34" charset="0"/>
                <a:cs typeface="Times New Roman" panose="02020603050405020304" pitchFamily="18" charset="0"/>
              </a:rPr>
              <a:t>Krebsinformationsdienst | Deutsches Krebsforschungszentrum - dkfz </a:t>
            </a:r>
          </a:p>
          <a:p>
            <a:r>
              <a:rPr lang="de-DE" sz="1600" dirty="0">
                <a:solidFill>
                  <a:srgbClr val="C00000"/>
                </a:solidFill>
                <a:latin typeface="Arial Black" panose="020B0A04020102020204" pitchFamily="34" charset="0"/>
              </a:rPr>
              <a:t>Therapie bei Prostatakrebs:</a:t>
            </a:r>
          </a:p>
          <a:p>
            <a:r>
              <a:rPr lang="de-DE" sz="2800" dirty="0">
                <a:solidFill>
                  <a:srgbClr val="C00000"/>
                </a:solidFill>
                <a:latin typeface="Arial Black" panose="020B0A04020102020204" pitchFamily="34" charset="0"/>
              </a:rPr>
              <a:t>Radikale Prostatektomie</a:t>
            </a:r>
          </a:p>
          <a:p>
            <a:r>
              <a:rPr lang="de-DE" sz="900" dirty="0">
                <a:solidFill>
                  <a:srgbClr val="C00000"/>
                </a:solidFill>
                <a:hlinkClick r:id="rId5">
                  <a:extLst>
                    <a:ext uri="{A12FA001-AC4F-418D-AE19-62706E023703}">
                      <ahyp:hlinkClr xmlns:ahyp="http://schemas.microsoft.com/office/drawing/2018/hyperlinkcolor" val="tx"/>
                    </a:ext>
                  </a:extLst>
                </a:hlinkClick>
              </a:rPr>
              <a:t>https://www.krebsinformationsdienst.de/tumorarten/prostatakrebs/therapie/operation-radikale-prostatektomie.php</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Martini-Klinik am UKE</a:t>
            </a:r>
            <a:br>
              <a:rPr lang="de-DE" sz="900" dirty="0">
                <a:solidFill>
                  <a:schemeClr val="accent1">
                    <a:lumMod val="75000"/>
                  </a:schemeClr>
                </a:solidFill>
              </a:rPr>
            </a:br>
            <a:r>
              <a:rPr lang="de-DE" sz="2800" b="1" dirty="0">
                <a:solidFill>
                  <a:schemeClr val="accent1">
                    <a:lumMod val="75000"/>
                  </a:schemeClr>
                </a:solidFill>
                <a:latin typeface="Arial Black" panose="020B0A04020102020204" pitchFamily="34" charset="0"/>
              </a:rPr>
              <a:t>Radikale Prostatektomie</a:t>
            </a:r>
            <a:br>
              <a:rPr lang="de-DE" sz="1600" b="1" dirty="0">
                <a:solidFill>
                  <a:schemeClr val="accent1">
                    <a:lumMod val="75000"/>
                  </a:schemeClr>
                </a:solidFill>
                <a:latin typeface="Arial Black" panose="020B0A04020102020204" pitchFamily="34" charset="0"/>
              </a:rPr>
            </a:br>
            <a:r>
              <a:rPr lang="de-DE" sz="1600" b="1" dirty="0">
                <a:solidFill>
                  <a:schemeClr val="accent1">
                    <a:lumMod val="75000"/>
                  </a:schemeClr>
                </a:solidFill>
                <a:latin typeface="Arial Black" panose="020B0A04020102020204" pitchFamily="34" charset="0"/>
              </a:rPr>
              <a:t>den Tumor vollständig entfernen</a:t>
            </a:r>
            <a:br>
              <a:rPr lang="de-DE" sz="900" b="1"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www.martini-klinik.de/therapie/operation</a:t>
            </a:r>
            <a:br>
              <a:rPr lang="de-DE" sz="900" dirty="0">
                <a:solidFill>
                  <a:schemeClr val="accent1">
                    <a:lumMod val="75000"/>
                  </a:schemeClr>
                </a:solidFill>
              </a:rPr>
            </a:br>
            <a:br>
              <a:rPr lang="de-DE" sz="900" dirty="0">
                <a:solidFill>
                  <a:schemeClr val="accent1">
                    <a:lumMod val="75000"/>
                  </a:schemeClr>
                </a:solidFill>
              </a:rPr>
            </a:br>
            <a:endParaRPr lang="de-DE" sz="900" dirty="0">
              <a:solidFill>
                <a:schemeClr val="accent1">
                  <a:lumMod val="75000"/>
                </a:schemeClr>
              </a:solidFill>
            </a:endParaRPr>
          </a:p>
          <a:p>
            <a:r>
              <a:rPr lang="de-DE" sz="1600" b="1" dirty="0">
                <a:solidFill>
                  <a:schemeClr val="accent1">
                    <a:lumMod val="75000"/>
                  </a:schemeClr>
                </a:solidFill>
                <a:latin typeface="Arial Black" panose="020B0A04020102020204" pitchFamily="34" charset="0"/>
              </a:rPr>
              <a:t>Offene oder roboter­assistierte Operation?</a:t>
            </a:r>
            <a:br>
              <a:rPr lang="de-DE" sz="900" b="1"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www.martini-klinik.de/therapie/operation/offen-oder-roboterassistiert</a:t>
            </a:r>
            <a:b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br>
            <a:br>
              <a:rPr lang="de-DE" sz="900" dirty="0">
                <a:solidFill>
                  <a:schemeClr val="accent1">
                    <a:lumMod val="75000"/>
                  </a:schemeClr>
                </a:solidFill>
              </a:rPr>
            </a:br>
            <a:endParaRPr lang="de-DE" sz="900" dirty="0">
              <a:solidFill>
                <a:schemeClr val="accent1">
                  <a:lumMod val="75000"/>
                </a:schemeClr>
              </a:solidFill>
            </a:endParaRPr>
          </a:p>
          <a:p>
            <a:r>
              <a:rPr lang="de-DE" sz="1600" b="1" dirty="0">
                <a:solidFill>
                  <a:schemeClr val="accent1">
                    <a:lumMod val="75000"/>
                  </a:schemeClr>
                </a:solidFill>
                <a:latin typeface="Arial Black" panose="020B0A04020102020204" pitchFamily="34" charset="0"/>
              </a:rPr>
              <a:t>Die klassische</a:t>
            </a:r>
            <a:br>
              <a:rPr lang="de-DE" sz="1600" b="1" dirty="0">
                <a:solidFill>
                  <a:schemeClr val="accent1">
                    <a:lumMod val="75000"/>
                  </a:schemeClr>
                </a:solidFill>
                <a:latin typeface="Arial Black" panose="020B0A04020102020204" pitchFamily="34" charset="0"/>
              </a:rPr>
            </a:br>
            <a:r>
              <a:rPr lang="de-DE" sz="1600" b="1" dirty="0">
                <a:solidFill>
                  <a:schemeClr val="accent1">
                    <a:lumMod val="75000"/>
                  </a:schemeClr>
                </a:solidFill>
                <a:latin typeface="Arial Black" panose="020B0A04020102020204" pitchFamily="34" charset="0"/>
              </a:rPr>
              <a:t>offene radikale </a:t>
            </a:r>
            <a:r>
              <a:rPr lang="de-DE" sz="1600" b="1" dirty="0" err="1">
                <a:solidFill>
                  <a:schemeClr val="accent1">
                    <a:lumMod val="75000"/>
                  </a:schemeClr>
                </a:solidFill>
                <a:latin typeface="Arial Black" panose="020B0A04020102020204" pitchFamily="34" charset="0"/>
              </a:rPr>
              <a:t>retropubische</a:t>
            </a:r>
            <a:r>
              <a:rPr lang="de-DE" sz="1600" b="1" dirty="0">
                <a:solidFill>
                  <a:schemeClr val="accent1">
                    <a:lumMod val="75000"/>
                  </a:schemeClr>
                </a:solidFill>
                <a:latin typeface="Arial Black" panose="020B0A04020102020204" pitchFamily="34" charset="0"/>
              </a:rPr>
              <a:t> Prostatektomie</a:t>
            </a:r>
            <a:br>
              <a:rPr lang="de-DE" sz="900" b="1"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www.martini-klinik.de/therapie/operation/klassische-offene-operation</a:t>
            </a:r>
            <a:b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br>
            <a:endParaRPr lang="de-DE" sz="900" dirty="0">
              <a:solidFill>
                <a:schemeClr val="accent1">
                  <a:lumMod val="75000"/>
                </a:schemeClr>
              </a:solidFill>
            </a:endParaRPr>
          </a:p>
          <a:p>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Roboterassistierte Operation</a:t>
            </a:r>
            <a:endParaRPr lang="de-DE" sz="1600" dirty="0">
              <a:solidFill>
                <a:schemeClr val="accent1">
                  <a:lumMod val="75000"/>
                </a:schemeClr>
              </a:solidFill>
              <a:latin typeface="Arial Black" panose="020B0A04020102020204" pitchFamily="34" charset="0"/>
            </a:endParaRPr>
          </a:p>
          <a:p>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www.martini-klinik.de/therapie/operation/roboterassistierte-operation</a:t>
            </a:r>
            <a:b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br>
            <a:br>
              <a:rPr lang="de-DE" sz="900" dirty="0">
                <a:solidFill>
                  <a:schemeClr val="accent1">
                    <a:lumMod val="75000"/>
                  </a:schemeClr>
                </a:solidFill>
              </a:rPr>
            </a:br>
            <a:endParaRPr lang="de-DE" sz="900" dirty="0">
              <a:solidFill>
                <a:schemeClr val="accent1">
                  <a:lumMod val="75000"/>
                </a:schemeClr>
              </a:solidFill>
            </a:endParaRPr>
          </a:p>
          <a:p>
            <a:r>
              <a:rPr lang="de-DE" sz="1600" b="1" dirty="0">
                <a:solidFill>
                  <a:schemeClr val="accent1">
                    <a:lumMod val="75000"/>
                  </a:schemeClr>
                </a:solidFill>
                <a:latin typeface="Arial Black" panose="020B0A04020102020204" pitchFamily="34" charset="0"/>
              </a:rPr>
              <a:t>Besondere Operations­techniken</a:t>
            </a:r>
            <a:br>
              <a:rPr lang="de-DE" sz="1600" b="1" dirty="0">
                <a:solidFill>
                  <a:schemeClr val="accent1">
                    <a:lumMod val="75000"/>
                  </a:schemeClr>
                </a:solidFill>
                <a:latin typeface="Arial Black" panose="020B0A04020102020204" pitchFamily="34" charset="0"/>
              </a:rPr>
            </a:br>
            <a:r>
              <a:rPr lang="de-DE" sz="1600" b="1" dirty="0">
                <a:solidFill>
                  <a:schemeClr val="accent1">
                    <a:lumMod val="75000"/>
                  </a:schemeClr>
                </a:solidFill>
                <a:latin typeface="Arial Black" panose="020B0A04020102020204" pitchFamily="34" charset="0"/>
              </a:rPr>
              <a:t>der Martini-Klinik</a:t>
            </a:r>
            <a:br>
              <a:rPr lang="de-DE" sz="900" b="1" dirty="0">
                <a:solidFill>
                  <a:schemeClr val="accent1">
                    <a:lumMod val="75000"/>
                  </a:schemeClr>
                </a:solidFill>
              </a:rPr>
            </a:br>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www.martini-klinik.de/therapie/operation/besondere-operationstechniken</a:t>
            </a:r>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235564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1615827"/>
          </a:xfrm>
          <a:prstGeom prst="rect">
            <a:avLst/>
          </a:prstGeom>
          <a:noFill/>
        </p:spPr>
        <p:txBody>
          <a:bodyPr wrap="square" rtlCol="0">
            <a:spAutoFit/>
          </a:bodyPr>
          <a:lstStyle/>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chemeClr val="accent1">
                    <a:lumMod val="50000"/>
                  </a:schemeClr>
                </a:solidFill>
              </a:rPr>
              <a:t>    </a:t>
            </a: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rgbClr val="C00000"/>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03060" y="705177"/>
            <a:ext cx="5400000" cy="4801314"/>
          </a:xfrm>
          <a:prstGeom prst="rect">
            <a:avLst/>
          </a:prstGeom>
          <a:noFill/>
        </p:spPr>
        <p:txBody>
          <a:bodyPr wrap="square" rtlCol="0">
            <a:spAutoFit/>
          </a:bodyPr>
          <a:lstStyle/>
          <a:p>
            <a:r>
              <a:rPr lang="de-DE" sz="900" dirty="0">
                <a:solidFill>
                  <a:schemeClr val="accent1">
                    <a:lumMod val="50000"/>
                  </a:schemeClr>
                </a:solidFill>
              </a:rPr>
              <a:t>Gesundheitsportal Bund</a:t>
            </a:r>
            <a:br>
              <a:rPr lang="de-DE" sz="900" dirty="0">
                <a:solidFill>
                  <a:schemeClr val="accent1">
                    <a:lumMod val="50000"/>
                  </a:schemeClr>
                </a:solidFill>
              </a:rPr>
            </a:br>
            <a:br>
              <a:rPr lang="de-DE" sz="900" dirty="0">
                <a:solidFill>
                  <a:schemeClr val="accent1">
                    <a:lumMod val="50000"/>
                  </a:schemeClr>
                </a:solidFill>
              </a:rPr>
            </a:br>
            <a:r>
              <a:rPr lang="de-DE" sz="900" dirty="0">
                <a:solidFill>
                  <a:schemeClr val="accent1">
                    <a:lumMod val="50000"/>
                  </a:schemeClr>
                </a:solidFill>
              </a:rPr>
              <a:t>19.07.2022 - Video</a:t>
            </a:r>
          </a:p>
          <a:p>
            <a:r>
              <a:rPr lang="de-DE" sz="1600" dirty="0">
                <a:solidFill>
                  <a:schemeClr val="accent1">
                    <a:lumMod val="50000"/>
                  </a:schemeClr>
                </a:solidFill>
                <a:latin typeface="Arial Black" panose="020B0A04020102020204" pitchFamily="34" charset="0"/>
              </a:rPr>
              <a:t>Was ist eine</a:t>
            </a:r>
            <a:br>
              <a:rPr lang="de-DE" sz="1600" dirty="0">
                <a:solidFill>
                  <a:schemeClr val="accent1">
                    <a:lumMod val="50000"/>
                  </a:schemeClr>
                </a:solidFill>
                <a:latin typeface="Arial Black" panose="020B0A04020102020204" pitchFamily="34" charset="0"/>
              </a:rPr>
            </a:br>
            <a:r>
              <a:rPr lang="de-DE" sz="2000" dirty="0">
                <a:solidFill>
                  <a:schemeClr val="accent1">
                    <a:lumMod val="50000"/>
                  </a:schemeClr>
                </a:solidFill>
                <a:latin typeface="Arial Black" panose="020B0A04020102020204" pitchFamily="34" charset="0"/>
              </a:rPr>
              <a:t>Laparoskop­ische Prostat­ektomie?</a:t>
            </a:r>
          </a:p>
          <a:p>
            <a:r>
              <a:rPr lang="de-DE" sz="900" dirty="0">
                <a:solidFill>
                  <a:schemeClr val="accent1">
                    <a:lumMod val="50000"/>
                  </a:schemeClr>
                </a:solidFill>
                <a:hlinkClick r:id="rId2">
                  <a:extLst>
                    <a:ext uri="{A12FA001-AC4F-418D-AE19-62706E023703}">
                      <ahyp:hlinkClr xmlns:ahyp="http://schemas.microsoft.com/office/drawing/2018/hyperlinkcolor" val="tx"/>
                    </a:ext>
                  </a:extLst>
                </a:hlinkClick>
              </a:rPr>
              <a:t>www.youtube.com/watch?v=AgwBXeL28Zs</a:t>
            </a:r>
            <a:br>
              <a:rPr lang="de-DE" sz="900" dirty="0">
                <a:solidFill>
                  <a:schemeClr val="accent1">
                    <a:lumMod val="50000"/>
                  </a:schemeClr>
                </a:solidFill>
              </a:rPr>
            </a:br>
            <a:br>
              <a:rPr lang="de-DE" sz="900" dirty="0">
                <a:solidFill>
                  <a:schemeClr val="accent1">
                    <a:lumMod val="50000"/>
                  </a:schemeClr>
                </a:solidFill>
              </a:rPr>
            </a:br>
            <a:br>
              <a:rPr lang="de-DE" sz="900" dirty="0">
                <a:solidFill>
                  <a:schemeClr val="accent1">
                    <a:lumMod val="50000"/>
                  </a:schemeClr>
                </a:solidFill>
              </a:rPr>
            </a:br>
            <a:r>
              <a:rPr lang="de-DE" sz="900" dirty="0">
                <a:solidFill>
                  <a:schemeClr val="accent1">
                    <a:lumMod val="50000"/>
                  </a:schemeClr>
                </a:solidFill>
              </a:rPr>
              <a:t>19.07.2022 - Video</a:t>
            </a:r>
            <a:br>
              <a:rPr lang="de-DE" sz="900" dirty="0">
                <a:solidFill>
                  <a:schemeClr val="accent1">
                    <a:lumMod val="50000"/>
                  </a:schemeClr>
                </a:solidFill>
              </a:rPr>
            </a:br>
            <a:r>
              <a:rPr lang="de-DE" sz="1600" dirty="0">
                <a:solidFill>
                  <a:schemeClr val="accent1">
                    <a:lumMod val="50000"/>
                  </a:schemeClr>
                </a:solidFill>
                <a:latin typeface="Arial Black" panose="020B0A04020102020204" pitchFamily="34" charset="0"/>
              </a:rPr>
              <a:t>Was ist eine</a:t>
            </a:r>
            <a:br>
              <a:rPr lang="de-DE" sz="1600" dirty="0">
                <a:solidFill>
                  <a:schemeClr val="accent1">
                    <a:lumMod val="50000"/>
                  </a:schemeClr>
                </a:solidFill>
                <a:latin typeface="Arial Black" panose="020B0A04020102020204" pitchFamily="34" charset="0"/>
              </a:rPr>
            </a:br>
            <a:r>
              <a:rPr lang="de-DE" sz="2000" dirty="0">
                <a:solidFill>
                  <a:schemeClr val="accent1">
                    <a:lumMod val="50000"/>
                  </a:schemeClr>
                </a:solidFill>
                <a:latin typeface="Arial Black" panose="020B0A04020102020204" pitchFamily="34" charset="0"/>
              </a:rPr>
              <a:t>Offene Prostat­ektomie?</a:t>
            </a:r>
            <a:br>
              <a:rPr lang="de-DE" sz="900" b="1" dirty="0">
                <a:solidFill>
                  <a:schemeClr val="accent1">
                    <a:lumMod val="50000"/>
                  </a:schemeClr>
                </a:solidFill>
              </a:rPr>
            </a:br>
            <a: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t>www.youtube.com/watch?v=29hmAEWgivM</a:t>
            </a:r>
            <a:br>
              <a:rPr lang="de-DE" sz="900" dirty="0">
                <a:solidFill>
                  <a:schemeClr val="accent1">
                    <a:lumMod val="50000"/>
                  </a:schemeClr>
                </a:solidFill>
              </a:rPr>
            </a:br>
            <a:br>
              <a:rPr lang="de-DE" sz="900" dirty="0">
                <a:solidFill>
                  <a:schemeClr val="accent1">
                    <a:lumMod val="50000"/>
                  </a:schemeClr>
                </a:solidFill>
              </a:rPr>
            </a:br>
            <a:br>
              <a:rPr lang="de-DE" sz="900" dirty="0">
                <a:solidFill>
                  <a:schemeClr val="accent1">
                    <a:lumMod val="50000"/>
                  </a:schemeClr>
                </a:solidFill>
              </a:rPr>
            </a:br>
            <a:r>
              <a:rPr lang="de-DE" sz="900" dirty="0">
                <a:solidFill>
                  <a:schemeClr val="accent1">
                    <a:lumMod val="50000"/>
                  </a:schemeClr>
                </a:solidFill>
              </a:rPr>
              <a:t>19.07.2022 - Video</a:t>
            </a:r>
            <a:br>
              <a:rPr lang="de-DE" sz="900" dirty="0">
                <a:solidFill>
                  <a:schemeClr val="accent1">
                    <a:lumMod val="50000"/>
                  </a:schemeClr>
                </a:solidFill>
              </a:rPr>
            </a:br>
            <a:r>
              <a:rPr lang="de-DE" sz="1600" dirty="0">
                <a:solidFill>
                  <a:schemeClr val="accent1">
                    <a:lumMod val="50000"/>
                  </a:schemeClr>
                </a:solidFill>
                <a:latin typeface="Arial Black" panose="020B0A04020102020204" pitchFamily="34" charset="0"/>
              </a:rPr>
              <a:t>Was ist eine</a:t>
            </a:r>
            <a:br>
              <a:rPr lang="de-DE" sz="1600" dirty="0">
                <a:solidFill>
                  <a:schemeClr val="accent1">
                    <a:lumMod val="50000"/>
                  </a:schemeClr>
                </a:solidFill>
                <a:latin typeface="Arial Black" panose="020B0A04020102020204" pitchFamily="34" charset="0"/>
              </a:rPr>
            </a:br>
            <a:r>
              <a:rPr lang="de-DE" sz="2000" dirty="0">
                <a:solidFill>
                  <a:schemeClr val="accent1">
                    <a:lumMod val="50000"/>
                  </a:schemeClr>
                </a:solidFill>
                <a:latin typeface="Arial Black" panose="020B0A04020102020204" pitchFamily="34" charset="0"/>
              </a:rPr>
              <a:t>Roboter-assistierte Prostat­ektomie?</a:t>
            </a:r>
            <a:br>
              <a:rPr lang="de-DE" sz="900" b="1" dirty="0">
                <a:solidFill>
                  <a:schemeClr val="accent1">
                    <a:lumMod val="50000"/>
                  </a:schemeClr>
                </a:solidFill>
              </a:rPr>
            </a:br>
            <a:r>
              <a:rPr lang="de-DE" sz="900" dirty="0">
                <a:solidFill>
                  <a:schemeClr val="accent1">
                    <a:lumMod val="50000"/>
                  </a:schemeClr>
                </a:solidFill>
                <a:hlinkClick r:id="rId4">
                  <a:extLst>
                    <a:ext uri="{A12FA001-AC4F-418D-AE19-62706E023703}">
                      <ahyp:hlinkClr xmlns:ahyp="http://schemas.microsoft.com/office/drawing/2018/hyperlinkcolor" val="tx"/>
                    </a:ext>
                  </a:extLst>
                </a:hlinkClick>
              </a:rPr>
              <a:t>www.youtube.com/watch?v=exFIrrbG4Qk</a:t>
            </a:r>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1200" dirty="0">
                <a:solidFill>
                  <a:schemeClr val="accent1">
                    <a:lumMod val="50000"/>
                  </a:schemeClr>
                </a:solidFill>
              </a:rPr>
              <a:t>Anmerkung:</a:t>
            </a:r>
          </a:p>
          <a:p>
            <a:r>
              <a:rPr lang="de-DE" sz="1200" dirty="0">
                <a:solidFill>
                  <a:schemeClr val="accent1">
                    <a:lumMod val="50000"/>
                  </a:schemeClr>
                </a:solidFill>
              </a:rPr>
              <a:t>-</a:t>
            </a:r>
            <a:r>
              <a:rPr lang="de-DE" sz="1200" dirty="0" err="1">
                <a:solidFill>
                  <a:schemeClr val="accent1">
                    <a:lumMod val="50000"/>
                  </a:schemeClr>
                </a:solidFill>
              </a:rPr>
              <a:t>tomie</a:t>
            </a:r>
            <a:r>
              <a:rPr lang="de-DE" sz="1200" dirty="0">
                <a:solidFill>
                  <a:schemeClr val="accent1">
                    <a:lumMod val="50000"/>
                  </a:schemeClr>
                </a:solidFill>
              </a:rPr>
              <a:t>     = Etwas schneiden</a:t>
            </a:r>
          </a:p>
          <a:p>
            <a:r>
              <a:rPr lang="de-DE" sz="1200" dirty="0">
                <a:solidFill>
                  <a:schemeClr val="accent1">
                    <a:lumMod val="50000"/>
                  </a:schemeClr>
                </a:solidFill>
              </a:rPr>
              <a:t>-ektomie = Etwas entfernen</a:t>
            </a:r>
          </a:p>
          <a:p>
            <a:endParaRPr lang="de-DE" sz="900" dirty="0">
              <a:solidFill>
                <a:schemeClr val="accent1">
                  <a:lumMod val="75000"/>
                </a:schemeClr>
              </a:solidFill>
            </a:endParaRPr>
          </a:p>
        </p:txBody>
      </p:sp>
    </p:spTree>
    <p:extLst>
      <p:ext uri="{BB962C8B-B14F-4D97-AF65-F5344CB8AC3E}">
        <p14:creationId xmlns:p14="http://schemas.microsoft.com/office/powerpoint/2010/main" val="10540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5216813"/>
          </a:xfrm>
          <a:prstGeom prst="rect">
            <a:avLst/>
          </a:prstGeom>
          <a:noFill/>
        </p:spPr>
        <p:txBody>
          <a:bodyPr wrap="square" rtlCol="0">
            <a:spAutoFit/>
          </a:bodyPr>
          <a:lstStyle/>
          <a:p>
            <a:r>
              <a:rPr lang="de-DE" sz="900" dirty="0">
                <a:solidFill>
                  <a:schemeClr val="accent1">
                    <a:lumMod val="75000"/>
                  </a:schemeClr>
                </a:solidFill>
              </a:rPr>
              <a:t>Deutschen Krebshilfe</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Blauer Ratgeber</a:t>
            </a:r>
            <a:br>
              <a:rPr lang="de-DE" sz="1600" b="1" dirty="0">
                <a:solidFill>
                  <a:schemeClr val="accent1">
                    <a:lumMod val="75000"/>
                  </a:schemeClr>
                </a:solidFill>
                <a:latin typeface="Arial Black" panose="020B0A04020102020204" pitchFamily="34" charset="0"/>
              </a:rPr>
            </a:br>
            <a:r>
              <a:rPr lang="de-DE" sz="2400" b="1" dirty="0">
                <a:solidFill>
                  <a:schemeClr val="accent1">
                    <a:lumMod val="75000"/>
                  </a:schemeClr>
                </a:solidFill>
                <a:latin typeface="Arial Black" panose="020B0A04020102020204" pitchFamily="34" charset="0"/>
              </a:rPr>
              <a:t>Strahlen­therapie</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www.krebshilfe.de/infomaterial/Blaue_Ratgeber/Strahlentherapie_BlaueRatgeber_DeutscheKrebshilfe.pdf</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endParaRPr lang="de-DE" sz="900" dirty="0">
              <a:solidFill>
                <a:schemeClr val="accent1">
                  <a:lumMod val="75000"/>
                </a:schemeClr>
              </a:solidFill>
            </a:endParaRPr>
          </a:p>
          <a:p>
            <a:br>
              <a:rPr lang="de-DE" sz="900" dirty="0">
                <a:solidFill>
                  <a:schemeClr val="accent1">
                    <a:lumMod val="75000"/>
                  </a:schemeClr>
                </a:solidFill>
              </a:rPr>
            </a:br>
            <a:r>
              <a:rPr lang="de-DE" sz="900" dirty="0">
                <a:solidFill>
                  <a:srgbClr val="F29400"/>
                </a:solidFill>
              </a:rPr>
              <a:t>DEGRO | Deutsche Gesellschaft für Radioonkologie</a:t>
            </a:r>
            <a:br>
              <a:rPr lang="de-DE" sz="900" dirty="0">
                <a:solidFill>
                  <a:srgbClr val="F29400"/>
                </a:solidFill>
              </a:rPr>
            </a:br>
            <a:r>
              <a:rPr lang="de-DE" sz="2400" b="1" dirty="0">
                <a:solidFill>
                  <a:srgbClr val="F29400"/>
                </a:solidFill>
                <a:latin typeface="Arial Black" panose="020B0A04020102020204" pitchFamily="34" charset="0"/>
              </a:rPr>
              <a:t>Strahlen für das Leben</a:t>
            </a:r>
            <a:br>
              <a:rPr lang="de-DE" sz="1600" b="1" dirty="0">
                <a:solidFill>
                  <a:srgbClr val="F29400"/>
                </a:solidFill>
                <a:latin typeface="Arial Black" panose="020B0A04020102020204" pitchFamily="34" charset="0"/>
              </a:rPr>
            </a:br>
            <a:r>
              <a:rPr lang="de-DE" sz="1600" b="1" dirty="0">
                <a:solidFill>
                  <a:srgbClr val="F29400"/>
                </a:solidFill>
                <a:latin typeface="Arial Black" panose="020B0A04020102020204" pitchFamily="34" charset="0"/>
              </a:rPr>
              <a:t>Informationsbroschüre</a:t>
            </a:r>
            <a:br>
              <a:rPr lang="de-DE" sz="900" b="1" dirty="0">
                <a:solidFill>
                  <a:srgbClr val="F29400"/>
                </a:solidFill>
              </a:rPr>
            </a:br>
            <a:r>
              <a:rPr lang="de-DE" sz="900" dirty="0">
                <a:solidFill>
                  <a:srgbClr val="F29400"/>
                </a:solidFill>
                <a:hlinkClick r:id="rId3">
                  <a:extLst>
                    <a:ext uri="{A12FA001-AC4F-418D-AE19-62706E023703}">
                      <ahyp:hlinkClr xmlns:ahyp="http://schemas.microsoft.com/office/drawing/2018/hyperlinkcolor" val="tx"/>
                    </a:ext>
                  </a:extLst>
                </a:hlinkClick>
              </a:rPr>
              <a:t>www.degro.org/wp-content/uploads/2021/01/DEGRO_Broschuere_Strahlen_fuers_Leben_2020_A5_WEB.pdf</a:t>
            </a:r>
            <a:endParaRPr lang="de-DE" sz="900" dirty="0">
              <a:solidFill>
                <a:srgbClr val="F294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chemeClr val="accent1">
                    <a:lumMod val="75000"/>
                  </a:schemeClr>
                </a:solidFill>
              </a:rPr>
              <a:t>Prostata.de  -Takeda </a:t>
            </a:r>
            <a:r>
              <a:rPr lang="de-DE" sz="900" dirty="0" err="1">
                <a:solidFill>
                  <a:schemeClr val="accent1">
                    <a:lumMod val="75000"/>
                  </a:schemeClr>
                </a:solidFill>
              </a:rPr>
              <a:t>Pharma</a:t>
            </a:r>
            <a:r>
              <a:rPr lang="de-DE" sz="900" dirty="0">
                <a:solidFill>
                  <a:schemeClr val="accent1">
                    <a:lumMod val="75000"/>
                  </a:schemeClr>
                </a:solidFill>
              </a:rPr>
              <a:t> Vertrieb</a:t>
            </a:r>
          </a:p>
          <a:p>
            <a:r>
              <a:rPr lang="de-DE" sz="1600" dirty="0">
                <a:solidFill>
                  <a:schemeClr val="accent1">
                    <a:lumMod val="75000"/>
                  </a:schemeClr>
                </a:solidFill>
                <a:latin typeface="Arial Black" panose="020B0A04020102020204" pitchFamily="34" charset="0"/>
              </a:rPr>
              <a:t>Methoden der Strahlentherapie</a:t>
            </a:r>
          </a:p>
          <a:p>
            <a:r>
              <a:rPr lang="de-DE" sz="1600" dirty="0">
                <a:solidFill>
                  <a:schemeClr val="accent1">
                    <a:lumMod val="75000"/>
                  </a:schemeClr>
                </a:solidFill>
                <a:latin typeface="Arial Black" panose="020B0A04020102020204" pitchFamily="34" charset="0"/>
              </a:rPr>
              <a:t>beim Prostatakarzinom</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https://www.prostata.de/system/files/assets/pdf/Takeda_Broschuere_Strahlentherapie_20200923_Online_final_0.pdf</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MVZ Klinikum Esslingen</a:t>
            </a:r>
          </a:p>
          <a:p>
            <a:r>
              <a:rPr lang="de-DE" sz="1600" b="1" dirty="0">
                <a:solidFill>
                  <a:srgbClr val="C00000"/>
                </a:solidFill>
                <a:latin typeface="Arial Black" panose="020B0A04020102020204" pitchFamily="34" charset="0"/>
              </a:rPr>
              <a:t>Antworten auf Ihre Fragen zur Strahlentherapie </a:t>
            </a:r>
            <a:br>
              <a:rPr lang="de-DE" sz="900" b="1" dirty="0">
                <a:solidFill>
                  <a:srgbClr val="C00000"/>
                </a:solidFill>
              </a:rPr>
            </a:br>
            <a:r>
              <a:rPr lang="de-DE" sz="900" dirty="0">
                <a:solidFill>
                  <a:srgbClr val="C00000"/>
                </a:solidFill>
                <a:hlinkClick r:id="rId5">
                  <a:extLst>
                    <a:ext uri="{A12FA001-AC4F-418D-AE19-62706E023703}">
                      <ahyp:hlinkClr xmlns:ahyp="http://schemas.microsoft.com/office/drawing/2018/hyperlinkcolor" val="tx"/>
                    </a:ext>
                  </a:extLst>
                </a:hlinkClick>
              </a:rPr>
              <a:t>www.mvz-ke.de/fileadmin/user_upload/Antworten_auf_Patientenfragen.pdf</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03060" y="705177"/>
            <a:ext cx="5400000" cy="6309420"/>
          </a:xfrm>
          <a:prstGeom prst="rect">
            <a:avLst/>
          </a:prstGeom>
          <a:noFill/>
        </p:spPr>
        <p:txBody>
          <a:bodyPr wrap="square" rtlCol="0">
            <a:spAutoFit/>
          </a:bodyPr>
          <a:lstStyle/>
          <a:p>
            <a:r>
              <a:rPr lang="de-DE" sz="900" dirty="0">
                <a:solidFill>
                  <a:srgbClr val="C00000"/>
                </a:solidFill>
              </a:rPr>
              <a:t>21.12.2022</a:t>
            </a:r>
          </a:p>
          <a:p>
            <a:r>
              <a:rPr lang="de-DE" sz="900" dirty="0">
                <a:solidFill>
                  <a:srgbClr val="C00000"/>
                </a:solidFill>
                <a:ea typeface="Calibri" panose="020F0502020204030204" pitchFamily="34" charset="0"/>
                <a:cs typeface="Times New Roman" panose="02020603050405020304" pitchFamily="18" charset="0"/>
              </a:rPr>
              <a:t>Krebsinformationsdienst | Deutsches Krebsforschungszentrum - dkfz </a:t>
            </a:r>
          </a:p>
          <a:p>
            <a:r>
              <a:rPr lang="de-DE" sz="3600" dirty="0">
                <a:solidFill>
                  <a:srgbClr val="C00000"/>
                </a:solidFill>
                <a:latin typeface="Arial Black" panose="020B0A04020102020204" pitchFamily="34" charset="0"/>
              </a:rPr>
              <a:t>Bestrahlung</a:t>
            </a:r>
          </a:p>
          <a:p>
            <a:r>
              <a:rPr lang="de-DE" sz="2400" dirty="0">
                <a:solidFill>
                  <a:srgbClr val="C00000"/>
                </a:solidFill>
                <a:latin typeface="Arial Black" panose="020B0A04020102020204" pitchFamily="34" charset="0"/>
              </a:rPr>
              <a:t>bei Prostatakrebs</a:t>
            </a:r>
          </a:p>
          <a:p>
            <a:r>
              <a:rPr lang="de-DE" sz="900" dirty="0">
                <a:solidFill>
                  <a:srgbClr val="C00000"/>
                </a:solidFill>
                <a:hlinkClick r:id="rId6">
                  <a:extLst>
                    <a:ext uri="{A12FA001-AC4F-418D-AE19-62706E023703}">
                      <ahyp:hlinkClr xmlns:ahyp="http://schemas.microsoft.com/office/drawing/2018/hyperlinkcolor" val="tx"/>
                    </a:ext>
                  </a:extLst>
                </a:hlinkClick>
              </a:rPr>
              <a:t>https://www.krebsinformationsdienst.de/tumorarten/prostatakrebs/therapie/bestrahlung.php</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03.08.2022</a:t>
            </a:r>
            <a:br>
              <a:rPr lang="de-DE" sz="900" dirty="0">
                <a:solidFill>
                  <a:srgbClr val="C00000"/>
                </a:solidFill>
              </a:rPr>
            </a:br>
            <a:r>
              <a:rPr lang="de-DE" sz="900" dirty="0">
                <a:solidFill>
                  <a:srgbClr val="C00000"/>
                </a:solidFill>
              </a:rPr>
              <a:t>Krebsinformationsdienst | Deutsches Krebsforschungszentrum (DKFZ)</a:t>
            </a:r>
            <a:br>
              <a:rPr lang="de-DE" sz="900" dirty="0">
                <a:solidFill>
                  <a:srgbClr val="C00000"/>
                </a:solidFill>
              </a:rPr>
            </a:br>
            <a:r>
              <a:rPr lang="de-DE" sz="1600" b="1" dirty="0">
                <a:solidFill>
                  <a:srgbClr val="C00000"/>
                </a:solidFill>
                <a:latin typeface="Arial Black" panose="020B0A04020102020204" pitchFamily="34" charset="0"/>
              </a:rPr>
              <a:t>Waschen, Duschen und Hautpflege</a:t>
            </a:r>
            <a:br>
              <a:rPr lang="de-DE" sz="1600" b="1" dirty="0">
                <a:solidFill>
                  <a:srgbClr val="C00000"/>
                </a:solidFill>
                <a:latin typeface="Arial Black" panose="020B0A04020102020204" pitchFamily="34" charset="0"/>
              </a:rPr>
            </a:br>
            <a:r>
              <a:rPr lang="de-DE" sz="1600" b="1" dirty="0">
                <a:solidFill>
                  <a:srgbClr val="C00000"/>
                </a:solidFill>
                <a:latin typeface="Arial Black" panose="020B0A04020102020204" pitchFamily="34" charset="0"/>
              </a:rPr>
              <a:t>nach Strahlentherapie</a:t>
            </a:r>
            <a:br>
              <a:rPr lang="de-DE" sz="900" b="1" dirty="0">
                <a:solidFill>
                  <a:srgbClr val="C00000"/>
                </a:solidFill>
              </a:rPr>
            </a:br>
            <a:r>
              <a:rPr lang="de-DE" sz="900" dirty="0">
                <a:solidFill>
                  <a:srgbClr val="C00000"/>
                </a:solidFill>
                <a:hlinkClick r:id="rId7">
                  <a:extLst>
                    <a:ext uri="{A12FA001-AC4F-418D-AE19-62706E023703}">
                      <ahyp:hlinkClr xmlns:ahyp="http://schemas.microsoft.com/office/drawing/2018/hyperlinkcolor" val="tx"/>
                    </a:ext>
                  </a:extLst>
                </a:hlinkClick>
              </a:rPr>
              <a:t>www.krebsinformationsdienst.de/aktuelles/2022/news035-pressemitteilung-waschen-duschen-nach-strahlentherapie-bei-krebs.php</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F29400"/>
              </a:solidFill>
            </a:endParaRPr>
          </a:p>
          <a:p>
            <a:r>
              <a:rPr lang="de-DE" sz="900" dirty="0">
                <a:solidFill>
                  <a:srgbClr val="F29400"/>
                </a:solidFill>
              </a:rPr>
              <a:t>4/2021</a:t>
            </a:r>
            <a:br>
              <a:rPr lang="de-DE" sz="900" dirty="0">
                <a:solidFill>
                  <a:srgbClr val="F29400"/>
                </a:solidFill>
              </a:rPr>
            </a:br>
            <a:r>
              <a:rPr lang="de-DE" sz="900" dirty="0">
                <a:solidFill>
                  <a:srgbClr val="F29400"/>
                </a:solidFill>
              </a:rPr>
              <a:t>Landesärztekammer Hessen | Hessisches Ärzteblatt</a:t>
            </a:r>
            <a:br>
              <a:rPr lang="de-DE" sz="900" dirty="0">
                <a:solidFill>
                  <a:srgbClr val="F29400"/>
                </a:solidFill>
              </a:rPr>
            </a:br>
            <a:r>
              <a:rPr lang="de-DE" sz="900" dirty="0">
                <a:solidFill>
                  <a:srgbClr val="F29400"/>
                </a:solidFill>
              </a:rPr>
              <a:t>VNR: 2760602021122640001</a:t>
            </a:r>
            <a:br>
              <a:rPr lang="de-DE" sz="900" dirty="0">
                <a:solidFill>
                  <a:srgbClr val="F29400"/>
                </a:solidFill>
              </a:rPr>
            </a:br>
            <a:r>
              <a:rPr lang="de-DE" sz="3200" dirty="0">
                <a:solidFill>
                  <a:srgbClr val="F29400"/>
                </a:solidFill>
                <a:latin typeface="Arial Black" panose="020B0A04020102020204" pitchFamily="34" charset="0"/>
              </a:rPr>
              <a:t>Die Strahlen­therapie</a:t>
            </a:r>
            <a:r>
              <a:rPr lang="de-DE" sz="1600" dirty="0">
                <a:solidFill>
                  <a:srgbClr val="F29400"/>
                </a:solidFill>
                <a:latin typeface="Arial Black" panose="020B0A04020102020204" pitchFamily="34" charset="0"/>
              </a:rPr>
              <a:t>,</a:t>
            </a:r>
            <a:br>
              <a:rPr lang="de-DE" sz="1600" dirty="0">
                <a:solidFill>
                  <a:srgbClr val="F29400"/>
                </a:solidFill>
                <a:latin typeface="Arial Black" panose="020B0A04020102020204" pitchFamily="34" charset="0"/>
              </a:rPr>
            </a:br>
            <a:r>
              <a:rPr lang="de-DE" sz="1600" dirty="0">
                <a:solidFill>
                  <a:srgbClr val="F29400"/>
                </a:solidFill>
                <a:latin typeface="Arial Black" panose="020B0A04020102020204" pitchFamily="34" charset="0"/>
              </a:rPr>
              <a:t>eine sehr gute Option beim Prostata­karzinom</a:t>
            </a:r>
            <a:br>
              <a:rPr lang="de-DE" sz="900" b="1" dirty="0">
                <a:solidFill>
                  <a:srgbClr val="F29400"/>
                </a:solidFill>
              </a:rPr>
            </a:br>
            <a:r>
              <a:rPr lang="de-DE" sz="900" dirty="0">
                <a:solidFill>
                  <a:srgbClr val="F29400"/>
                </a:solidFill>
              </a:rPr>
              <a:t> </a:t>
            </a:r>
            <a:r>
              <a:rPr lang="de-DE" sz="900" dirty="0">
                <a:solidFill>
                  <a:srgbClr val="F29400"/>
                </a:solidFill>
                <a:hlinkClick r:id="rId8">
                  <a:extLst>
                    <a:ext uri="{A12FA001-AC4F-418D-AE19-62706E023703}">
                      <ahyp:hlinkClr xmlns:ahyp="http://schemas.microsoft.com/office/drawing/2018/hyperlinkcolor" val="tx"/>
                    </a:ext>
                  </a:extLst>
                </a:hlinkClick>
              </a:rPr>
              <a:t>www.laekh.de/fileadmin/user_upload/Heftarchiv/Einzelartikel/2021/04_2021/CME_Prostatakarzinom.pdf</a:t>
            </a:r>
            <a:r>
              <a:rPr lang="de-DE" sz="900" dirty="0">
                <a:solidFill>
                  <a:srgbClr val="F29400"/>
                </a:solidFill>
              </a:rPr>
              <a:t> </a:t>
            </a:r>
          </a:p>
          <a:p>
            <a:b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br>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C00000"/>
                </a:solidFill>
              </a:rPr>
              <a:t>26.03.2021</a:t>
            </a:r>
          </a:p>
          <a:p>
            <a:r>
              <a:rPr lang="de-DE" sz="900" dirty="0">
                <a:solidFill>
                  <a:srgbClr val="C00000"/>
                </a:solidFill>
              </a:rPr>
              <a:t>Deutsches Ärzteblatt</a:t>
            </a:r>
          </a:p>
          <a:p>
            <a:r>
              <a:rPr lang="de-DE" sz="2400" dirty="0">
                <a:solidFill>
                  <a:srgbClr val="C00000"/>
                </a:solidFill>
                <a:latin typeface="Arial Black" panose="020B0A04020102020204" pitchFamily="34" charset="0"/>
              </a:rPr>
              <a:t>Strahlenspätfolgen</a:t>
            </a:r>
          </a:p>
          <a:p>
            <a:r>
              <a:rPr lang="de-DE" sz="1200" dirty="0">
                <a:solidFill>
                  <a:srgbClr val="C00000"/>
                </a:solidFill>
                <a:latin typeface="Arial Black" panose="020B0A04020102020204" pitchFamily="34" charset="0"/>
              </a:rPr>
              <a:t>Effekt von technischen und konzeptionellen Innovationen in der Radioonkologie</a:t>
            </a:r>
          </a:p>
          <a:p>
            <a:r>
              <a:rPr lang="de-DE" sz="900" dirty="0">
                <a:solidFill>
                  <a:srgbClr val="C00000"/>
                </a:solidFill>
                <a:hlinkClick r:id="rId9">
                  <a:extLst>
                    <a:ext uri="{A12FA001-AC4F-418D-AE19-62706E023703}">
                      <ahyp:hlinkClr xmlns:ahyp="http://schemas.microsoft.com/office/drawing/2018/hyperlinkcolor" val="tx"/>
                    </a:ext>
                  </a:extLst>
                </a:hlinkClick>
              </a:rPr>
              <a:t>https://www.aerzteblatt.de/medizin/uebersichtsarbeiten?aid=218364</a:t>
            </a:r>
            <a:br>
              <a:rPr lang="de-DE" sz="900" dirty="0">
                <a:solidFill>
                  <a:srgbClr val="C00000"/>
                </a:solidFill>
              </a:rPr>
            </a:br>
            <a:endParaRPr lang="de-DE" sz="900" dirty="0">
              <a:solidFill>
                <a:srgbClr val="C00000"/>
              </a:solidFill>
            </a:endParaRPr>
          </a:p>
          <a:p>
            <a:endParaRPr lang="de-DE" sz="900" dirty="0">
              <a:solidFill>
                <a:srgbClr val="C00000"/>
              </a:solidFill>
            </a:endParaRPr>
          </a:p>
        </p:txBody>
      </p:sp>
    </p:spTree>
    <p:extLst>
      <p:ext uri="{BB962C8B-B14F-4D97-AF65-F5344CB8AC3E}">
        <p14:creationId xmlns:p14="http://schemas.microsoft.com/office/powerpoint/2010/main" val="12921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457950" y="705177"/>
            <a:ext cx="5038050" cy="4062651"/>
          </a:xfrm>
          <a:prstGeom prst="rect">
            <a:avLst/>
          </a:prstGeom>
          <a:noFill/>
        </p:spPr>
        <p:txBody>
          <a:bodyPr wrap="square" rtlCol="0">
            <a:spAutoFit/>
          </a:bodyPr>
          <a:lstStyle/>
          <a:p>
            <a:r>
              <a:rPr lang="de-DE" sz="900" dirty="0">
                <a:solidFill>
                  <a:schemeClr val="accent1">
                    <a:lumMod val="75000"/>
                  </a:schemeClr>
                </a:solidFill>
              </a:rPr>
              <a:t>Universitätsklinikum Düsseldorf </a:t>
            </a:r>
            <a:br>
              <a:rPr lang="de-DE" sz="900" dirty="0">
                <a:solidFill>
                  <a:schemeClr val="accent1">
                    <a:lumMod val="75000"/>
                  </a:schemeClr>
                </a:solidFill>
              </a:rPr>
            </a:br>
            <a:r>
              <a:rPr lang="de-DE" sz="2400" b="1" dirty="0">
                <a:solidFill>
                  <a:schemeClr val="accent1">
                    <a:lumMod val="75000"/>
                  </a:schemeClr>
                </a:solidFill>
                <a:latin typeface="Arial Black" panose="020B0A04020102020204" pitchFamily="34" charset="0"/>
              </a:rPr>
              <a:t>Wie läuft eine </a:t>
            </a:r>
          </a:p>
          <a:p>
            <a:r>
              <a:rPr lang="de-DE" sz="2400" b="1" dirty="0">
                <a:solidFill>
                  <a:schemeClr val="accent1">
                    <a:lumMod val="75000"/>
                  </a:schemeClr>
                </a:solidFill>
                <a:latin typeface="Arial Black" panose="020B0A04020102020204" pitchFamily="34" charset="0"/>
              </a:rPr>
              <a:t>Strahlen­behandlung ab?</a:t>
            </a:r>
          </a:p>
          <a:p>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www.uniklinik-duesseldorf.de/patienten-besucher/klinikeninstitutezentren/klinik-fuer-strahlentherapie-und-radioonkologie/informationen-fuer-patienten/behandlungsablauf</a:t>
            </a:r>
            <a:endParaRPr lang="de-DE" sz="900" dirty="0">
              <a:solidFill>
                <a:schemeClr val="accent1">
                  <a:lumMod val="75000"/>
                </a:schemeClr>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a:p>
            <a:br>
              <a:rPr lang="de-DE" sz="900" dirty="0"/>
            </a:br>
            <a:r>
              <a:rPr lang="de-DE" sz="900" dirty="0">
                <a:solidFill>
                  <a:schemeClr val="accent1">
                    <a:lumMod val="50000"/>
                  </a:schemeClr>
                </a:solidFill>
              </a:rPr>
              <a:t>Otto-von-Guericke-Universität  Magdeburg</a:t>
            </a:r>
            <a:br>
              <a:rPr lang="de-DE" sz="900" dirty="0">
                <a:solidFill>
                  <a:schemeClr val="accent1">
                    <a:lumMod val="50000"/>
                  </a:schemeClr>
                </a:solidFill>
              </a:rPr>
            </a:br>
            <a:r>
              <a:rPr lang="de-DE" sz="900" dirty="0">
                <a:solidFill>
                  <a:schemeClr val="accent1">
                    <a:lumMod val="50000"/>
                  </a:schemeClr>
                </a:solidFill>
              </a:rPr>
              <a:t>Klinik für Strahlentherapie der Universitätsmedizin Magdeburg</a:t>
            </a:r>
            <a:br>
              <a:rPr lang="de-DE" sz="900" dirty="0">
                <a:solidFill>
                  <a:schemeClr val="accent1">
                    <a:lumMod val="50000"/>
                  </a:schemeClr>
                </a:solidFill>
              </a:rPr>
            </a:br>
            <a:r>
              <a:rPr lang="de-DE" sz="2400" b="1" dirty="0">
                <a:solidFill>
                  <a:schemeClr val="accent1">
                    <a:lumMod val="50000"/>
                  </a:schemeClr>
                </a:solidFill>
                <a:latin typeface="Arial Black" panose="020B0A04020102020204" pitchFamily="34" charset="0"/>
              </a:rPr>
              <a:t>Welche Ziele</a:t>
            </a:r>
          </a:p>
          <a:p>
            <a:r>
              <a:rPr lang="de-DE" sz="2400" b="1" dirty="0">
                <a:solidFill>
                  <a:schemeClr val="accent1">
                    <a:lumMod val="50000"/>
                  </a:schemeClr>
                </a:solidFill>
                <a:latin typeface="Arial Black" panose="020B0A04020102020204" pitchFamily="34" charset="0"/>
              </a:rPr>
              <a:t>hat die Strahlentherapie?</a:t>
            </a:r>
            <a:br>
              <a:rPr lang="de-DE" sz="900" b="1" dirty="0">
                <a:solidFill>
                  <a:schemeClr val="accent1">
                    <a:lumMod val="50000"/>
                  </a:schemeClr>
                </a:solidFill>
              </a:rPr>
            </a:br>
            <a:endParaRPr lang="de-DE" sz="900" b="1" dirty="0">
              <a:solidFill>
                <a:schemeClr val="accent1">
                  <a:lumMod val="50000"/>
                </a:schemeClr>
              </a:solidFill>
            </a:endParaRPr>
          </a:p>
          <a:p>
            <a:r>
              <a:rPr lang="de-DE" sz="1200" b="1" dirty="0">
                <a:solidFill>
                  <a:schemeClr val="accent1">
                    <a:lumMod val="50000"/>
                  </a:schemeClr>
                </a:solidFill>
                <a:latin typeface="Arial Black" panose="020B0A04020102020204" pitchFamily="34" charset="0"/>
              </a:rPr>
              <a:t>• Kurative Strahlentherapie </a:t>
            </a:r>
            <a:br>
              <a:rPr lang="de-DE" sz="1200" dirty="0">
                <a:solidFill>
                  <a:schemeClr val="accent1">
                    <a:lumMod val="50000"/>
                  </a:schemeClr>
                </a:solidFill>
                <a:latin typeface="Arial Black" panose="020B0A04020102020204" pitchFamily="34" charset="0"/>
              </a:rPr>
            </a:br>
            <a:r>
              <a:rPr lang="de-DE" sz="1200" b="1" dirty="0">
                <a:solidFill>
                  <a:schemeClr val="accent1">
                    <a:lumMod val="50000"/>
                  </a:schemeClr>
                </a:solidFill>
                <a:latin typeface="Arial Black" panose="020B0A04020102020204" pitchFamily="34" charset="0"/>
              </a:rPr>
              <a:t>• Palliative Strahlentherapie </a:t>
            </a:r>
            <a:br>
              <a:rPr lang="de-DE" sz="1200" dirty="0">
                <a:solidFill>
                  <a:schemeClr val="accent1">
                    <a:lumMod val="50000"/>
                  </a:schemeClr>
                </a:solidFill>
                <a:latin typeface="Arial Black" panose="020B0A04020102020204" pitchFamily="34" charset="0"/>
              </a:rPr>
            </a:br>
            <a:r>
              <a:rPr lang="de-DE" sz="1200" b="1" dirty="0">
                <a:solidFill>
                  <a:schemeClr val="accent1">
                    <a:lumMod val="50000"/>
                  </a:schemeClr>
                </a:solidFill>
                <a:latin typeface="Arial Black" panose="020B0A04020102020204" pitchFamily="34" charset="0"/>
              </a:rPr>
              <a:t>• Oligometastasen-Behandlung</a:t>
            </a:r>
            <a:br>
              <a:rPr lang="de-DE" sz="900" dirty="0">
                <a:solidFill>
                  <a:schemeClr val="accent1">
                    <a:lumMod val="50000"/>
                  </a:schemeClr>
                </a:solidFill>
              </a:rPr>
            </a:br>
            <a: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t>www.kstr.ovgu.de/F%C3%BCr+Patienten/Strahlentherapie+%E2%80%93+was+ist+das_/Welche+Ziele+hat+die+Strahlentherapie_.html</a:t>
            </a:r>
            <a:endParaRPr lang="de-DE" sz="900" dirty="0">
              <a:solidFill>
                <a:schemeClr val="accent1">
                  <a:lumMod val="50000"/>
                </a:schemeClr>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03060" y="705177"/>
            <a:ext cx="5678666" cy="5893921"/>
          </a:xfrm>
          <a:prstGeom prst="rect">
            <a:avLst/>
          </a:prstGeom>
          <a:noFill/>
        </p:spPr>
        <p:txBody>
          <a:bodyPr wrap="square" rtlCol="0">
            <a:spAutoFit/>
          </a:bodyPr>
          <a:lstStyle/>
          <a:p>
            <a:r>
              <a:rPr lang="de-DE" sz="900" dirty="0">
                <a:solidFill>
                  <a:srgbClr val="C00000"/>
                </a:solidFill>
              </a:rPr>
              <a:t>Centrum für Diagnostik und Therapie  |  CDT-WEST </a:t>
            </a:r>
            <a:br>
              <a:rPr lang="de-DE" sz="900" dirty="0">
                <a:solidFill>
                  <a:srgbClr val="C00000"/>
                </a:solidFill>
              </a:rPr>
            </a:br>
            <a:endParaRPr lang="de-DE" sz="900" dirty="0">
              <a:solidFill>
                <a:srgbClr val="C00000"/>
              </a:solidFill>
            </a:endParaRPr>
          </a:p>
          <a:p>
            <a:r>
              <a:rPr lang="de-DE" sz="2400" b="1" dirty="0">
                <a:solidFill>
                  <a:srgbClr val="C00000"/>
                </a:solidFill>
                <a:latin typeface="Arial Black" panose="020B0A04020102020204" pitchFamily="34" charset="0"/>
              </a:rPr>
              <a:t>Bestrahlungs­techniken</a:t>
            </a:r>
            <a:br>
              <a:rPr lang="de-DE" sz="900" b="1" dirty="0">
                <a:solidFill>
                  <a:srgbClr val="C00000"/>
                </a:solidFill>
              </a:rPr>
            </a:br>
            <a:endParaRPr lang="de-DE" sz="900" b="1" dirty="0">
              <a:solidFill>
                <a:srgbClr val="C00000"/>
              </a:solidFill>
            </a:endParaRPr>
          </a:p>
          <a:p>
            <a:br>
              <a:rPr lang="de-DE" sz="900" dirty="0">
                <a:solidFill>
                  <a:srgbClr val="C00000"/>
                </a:solidFill>
              </a:rPr>
            </a:br>
            <a:r>
              <a:rPr lang="de-DE" sz="1600" b="1" dirty="0">
                <a:solidFill>
                  <a:srgbClr val="C00000"/>
                </a:solidFill>
                <a:latin typeface="Arial Black" panose="020B0A04020102020204" pitchFamily="34" charset="0"/>
              </a:rPr>
              <a:t>3D </a:t>
            </a:r>
            <a:r>
              <a:rPr lang="de-DE" sz="1600" b="1" dirty="0" err="1">
                <a:solidFill>
                  <a:srgbClr val="C00000"/>
                </a:solidFill>
                <a:latin typeface="Arial Black" panose="020B0A04020102020204" pitchFamily="34" charset="0"/>
              </a:rPr>
              <a:t>Konformale</a:t>
            </a:r>
            <a:r>
              <a:rPr lang="de-DE" sz="1600" b="1" dirty="0">
                <a:solidFill>
                  <a:srgbClr val="C00000"/>
                </a:solidFill>
                <a:latin typeface="Arial Black" panose="020B0A04020102020204" pitchFamily="34" charset="0"/>
              </a:rPr>
              <a:t> Strahlentherapie</a:t>
            </a:r>
            <a:br>
              <a:rPr lang="de-DE" sz="900"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cdt-west.de/</a:t>
            </a:r>
            <a:r>
              <a:rPr lang="de-DE" sz="900" dirty="0" err="1">
                <a:solidFill>
                  <a:srgbClr val="C00000"/>
                </a:solidFill>
                <a:hlinkClick r:id="rId4">
                  <a:extLst>
                    <a:ext uri="{A12FA001-AC4F-418D-AE19-62706E023703}">
                      <ahyp:hlinkClr xmlns:ahyp="http://schemas.microsoft.com/office/drawing/2018/hyperlinkcolor" val="tx"/>
                    </a:ext>
                  </a:extLst>
                </a:hlinkClick>
              </a:rPr>
              <a:t>leistungsspektrum</a:t>
            </a:r>
            <a:r>
              <a:rPr lang="de-DE" sz="900" dirty="0">
                <a:solidFill>
                  <a:srgbClr val="C00000"/>
                </a:solidFill>
                <a:hlinkClick r:id="rId4">
                  <a:extLst>
                    <a:ext uri="{A12FA001-AC4F-418D-AE19-62706E023703}">
                      <ahyp:hlinkClr xmlns:ahyp="http://schemas.microsoft.com/office/drawing/2018/hyperlinkcolor" val="tx"/>
                    </a:ext>
                  </a:extLst>
                </a:hlinkClick>
              </a:rPr>
              <a:t>/3d-konformale-strahlentherapie/</a:t>
            </a:r>
            <a:br>
              <a:rPr lang="de-DE" sz="900" dirty="0">
                <a:solidFill>
                  <a:srgbClr val="C00000"/>
                </a:solidFill>
              </a:rPr>
            </a:br>
            <a:br>
              <a:rPr lang="de-DE" sz="900" dirty="0">
                <a:solidFill>
                  <a:srgbClr val="C00000"/>
                </a:solidFill>
              </a:rPr>
            </a:br>
            <a:r>
              <a:rPr lang="de-DE" sz="1600" b="1" dirty="0">
                <a:solidFill>
                  <a:srgbClr val="C00000"/>
                </a:solidFill>
                <a:latin typeface="Arial Black" panose="020B0A04020102020204" pitchFamily="34" charset="0"/>
              </a:rPr>
              <a:t>Intensitätsmodulierte Strahlentherapie (IMRT)</a:t>
            </a:r>
            <a:br>
              <a:rPr lang="de-DE" sz="900" dirty="0">
                <a:solidFill>
                  <a:srgbClr val="C00000"/>
                </a:solidFill>
              </a:rPr>
            </a:br>
            <a:r>
              <a:rPr lang="de-DE" sz="900" dirty="0">
                <a:solidFill>
                  <a:srgbClr val="C00000"/>
                </a:solidFill>
                <a:hlinkClick r:id="rId5">
                  <a:extLst>
                    <a:ext uri="{A12FA001-AC4F-418D-AE19-62706E023703}">
                      <ahyp:hlinkClr xmlns:ahyp="http://schemas.microsoft.com/office/drawing/2018/hyperlinkcolor" val="tx"/>
                    </a:ext>
                  </a:extLst>
                </a:hlinkClick>
              </a:rPr>
              <a:t>cdt-west.de/</a:t>
            </a:r>
            <a:r>
              <a:rPr lang="de-DE" sz="900" dirty="0" err="1">
                <a:solidFill>
                  <a:srgbClr val="C00000"/>
                </a:solidFill>
                <a:hlinkClick r:id="rId5">
                  <a:extLst>
                    <a:ext uri="{A12FA001-AC4F-418D-AE19-62706E023703}">
                      <ahyp:hlinkClr xmlns:ahyp="http://schemas.microsoft.com/office/drawing/2018/hyperlinkcolor" val="tx"/>
                    </a:ext>
                  </a:extLst>
                </a:hlinkClick>
              </a:rPr>
              <a:t>leistungsspektrum</a:t>
            </a:r>
            <a:r>
              <a:rPr lang="de-DE" sz="900" dirty="0">
                <a:solidFill>
                  <a:srgbClr val="C00000"/>
                </a:solidFill>
                <a:hlinkClick r:id="rId5">
                  <a:extLst>
                    <a:ext uri="{A12FA001-AC4F-418D-AE19-62706E023703}">
                      <ahyp:hlinkClr xmlns:ahyp="http://schemas.microsoft.com/office/drawing/2018/hyperlinkcolor" val="tx"/>
                    </a:ext>
                  </a:extLst>
                </a:hlinkClick>
              </a:rPr>
              <a:t>/</a:t>
            </a:r>
            <a:r>
              <a:rPr lang="de-DE" sz="900" dirty="0" err="1">
                <a:solidFill>
                  <a:srgbClr val="C00000"/>
                </a:solidFill>
                <a:hlinkClick r:id="rId5">
                  <a:extLst>
                    <a:ext uri="{A12FA001-AC4F-418D-AE19-62706E023703}">
                      <ahyp:hlinkClr xmlns:ahyp="http://schemas.microsoft.com/office/drawing/2018/hyperlinkcolor" val="tx"/>
                    </a:ext>
                  </a:extLst>
                </a:hlinkClick>
              </a:rPr>
              <a:t>intensit</a:t>
            </a:r>
            <a:r>
              <a:rPr lang="de-DE" sz="900" dirty="0">
                <a:solidFill>
                  <a:srgbClr val="C00000"/>
                </a:solidFill>
                <a:hlinkClick r:id="rId5">
                  <a:extLst>
                    <a:ext uri="{A12FA001-AC4F-418D-AE19-62706E023703}">
                      <ahyp:hlinkClr xmlns:ahyp="http://schemas.microsoft.com/office/drawing/2018/hyperlinkcolor" val="tx"/>
                    </a:ext>
                  </a:extLst>
                </a:hlinkClick>
              </a:rPr>
              <a:t>-</a:t>
            </a:r>
            <a:r>
              <a:rPr lang="de-DE" sz="900" dirty="0" err="1">
                <a:solidFill>
                  <a:srgbClr val="C00000"/>
                </a:solidFill>
                <a:hlinkClick r:id="rId5">
                  <a:extLst>
                    <a:ext uri="{A12FA001-AC4F-418D-AE19-62706E023703}">
                      <ahyp:hlinkClr xmlns:ahyp="http://schemas.microsoft.com/office/drawing/2018/hyperlinkcolor" val="tx"/>
                    </a:ext>
                  </a:extLst>
                </a:hlinkClick>
              </a:rPr>
              <a:t>tsmodulierte</a:t>
            </a:r>
            <a:r>
              <a:rPr lang="de-DE" sz="900" dirty="0">
                <a:solidFill>
                  <a:srgbClr val="C00000"/>
                </a:solidFill>
                <a:hlinkClick r:id="rId5">
                  <a:extLst>
                    <a:ext uri="{A12FA001-AC4F-418D-AE19-62706E023703}">
                      <ahyp:hlinkClr xmlns:ahyp="http://schemas.microsoft.com/office/drawing/2018/hyperlinkcolor" val="tx"/>
                    </a:ext>
                  </a:extLst>
                </a:hlinkClick>
              </a:rPr>
              <a:t>-strahlentherapie-</a:t>
            </a:r>
            <a:r>
              <a:rPr lang="de-DE" sz="900" dirty="0" err="1">
                <a:solidFill>
                  <a:srgbClr val="C00000"/>
                </a:solidFill>
                <a:hlinkClick r:id="rId5">
                  <a:extLst>
                    <a:ext uri="{A12FA001-AC4F-418D-AE19-62706E023703}">
                      <ahyp:hlinkClr xmlns:ahyp="http://schemas.microsoft.com/office/drawing/2018/hyperlinkcolor" val="tx"/>
                    </a:ext>
                  </a:extLst>
                </a:hlinkClick>
              </a:rPr>
              <a:t>imrt</a:t>
            </a:r>
            <a:r>
              <a:rPr lang="de-DE" sz="900" dirty="0">
                <a:solidFill>
                  <a:srgbClr val="C00000"/>
                </a:solidFill>
                <a:hlinkClick r:id="rId5">
                  <a:extLst>
                    <a:ext uri="{A12FA001-AC4F-418D-AE19-62706E023703}">
                      <ahyp:hlinkClr xmlns:ahyp="http://schemas.microsoft.com/office/drawing/2018/hyperlinkcolor" val="tx"/>
                    </a:ext>
                  </a:extLst>
                </a:hlinkClick>
              </a:rPr>
              <a:t>/</a:t>
            </a:r>
            <a:br>
              <a:rPr lang="de-DE" sz="900" dirty="0">
                <a:solidFill>
                  <a:srgbClr val="C00000"/>
                </a:solidFill>
              </a:rPr>
            </a:br>
            <a:br>
              <a:rPr lang="de-DE" sz="900" dirty="0">
                <a:solidFill>
                  <a:srgbClr val="C00000"/>
                </a:solidFill>
              </a:rPr>
            </a:br>
            <a:r>
              <a:rPr lang="de-DE" sz="1600" b="1" dirty="0">
                <a:solidFill>
                  <a:srgbClr val="C00000"/>
                </a:solidFill>
                <a:latin typeface="Arial Black" panose="020B0A04020102020204" pitchFamily="34" charset="0"/>
              </a:rPr>
              <a:t>Volumen-modulierte </a:t>
            </a:r>
            <a:r>
              <a:rPr lang="de-DE" sz="1600" b="1" dirty="0" err="1">
                <a:solidFill>
                  <a:srgbClr val="C00000"/>
                </a:solidFill>
                <a:latin typeface="Arial Black" panose="020B0A04020102020204" pitchFamily="34" charset="0"/>
              </a:rPr>
              <a:t>Rotationsbestrahlun</a:t>
            </a:r>
            <a:r>
              <a:rPr lang="de-DE" sz="1600" b="1" dirty="0">
                <a:solidFill>
                  <a:srgbClr val="C00000"/>
                </a:solidFill>
                <a:latin typeface="Arial Black" panose="020B0A04020102020204" pitchFamily="34" charset="0"/>
              </a:rPr>
              <a:t> (VMAT)</a:t>
            </a:r>
            <a:br>
              <a:rPr lang="de-DE" sz="900" dirty="0">
                <a:solidFill>
                  <a:srgbClr val="C00000"/>
                </a:solidFill>
              </a:rPr>
            </a:br>
            <a:r>
              <a:rPr lang="de-DE" sz="900" dirty="0">
                <a:solidFill>
                  <a:srgbClr val="C00000"/>
                </a:solidFill>
                <a:hlinkClick r:id="rId6">
                  <a:extLst>
                    <a:ext uri="{A12FA001-AC4F-418D-AE19-62706E023703}">
                      <ahyp:hlinkClr xmlns:ahyp="http://schemas.microsoft.com/office/drawing/2018/hyperlinkcolor" val="tx"/>
                    </a:ext>
                  </a:extLst>
                </a:hlinkClick>
              </a:rPr>
              <a:t>cdt-west.de/</a:t>
            </a:r>
            <a:r>
              <a:rPr lang="de-DE" sz="900" dirty="0" err="1">
                <a:solidFill>
                  <a:srgbClr val="C00000"/>
                </a:solidFill>
                <a:hlinkClick r:id="rId6">
                  <a:extLst>
                    <a:ext uri="{A12FA001-AC4F-418D-AE19-62706E023703}">
                      <ahyp:hlinkClr xmlns:ahyp="http://schemas.microsoft.com/office/drawing/2018/hyperlinkcolor" val="tx"/>
                    </a:ext>
                  </a:extLst>
                </a:hlinkClick>
              </a:rPr>
              <a:t>leistungsspektrum</a:t>
            </a:r>
            <a:r>
              <a:rPr lang="de-DE" sz="900" dirty="0">
                <a:solidFill>
                  <a:srgbClr val="C00000"/>
                </a:solidFill>
                <a:hlinkClick r:id="rId6">
                  <a:extLst>
                    <a:ext uri="{A12FA001-AC4F-418D-AE19-62706E023703}">
                      <ahyp:hlinkClr xmlns:ahyp="http://schemas.microsoft.com/office/drawing/2018/hyperlinkcolor" val="tx"/>
                    </a:ext>
                  </a:extLst>
                </a:hlinkClick>
              </a:rPr>
              <a:t>/volumen-modulierte-</a:t>
            </a:r>
            <a:r>
              <a:rPr lang="de-DE" sz="900" dirty="0" err="1">
                <a:solidFill>
                  <a:srgbClr val="C00000"/>
                </a:solidFill>
                <a:hlinkClick r:id="rId6">
                  <a:extLst>
                    <a:ext uri="{A12FA001-AC4F-418D-AE19-62706E023703}">
                      <ahyp:hlinkClr xmlns:ahyp="http://schemas.microsoft.com/office/drawing/2018/hyperlinkcolor" val="tx"/>
                    </a:ext>
                  </a:extLst>
                </a:hlinkClick>
              </a:rPr>
              <a:t>rotationsbestrahlung</a:t>
            </a:r>
            <a:r>
              <a:rPr lang="de-DE" sz="900" dirty="0">
                <a:solidFill>
                  <a:srgbClr val="C00000"/>
                </a:solidFill>
                <a:hlinkClick r:id="rId6">
                  <a:extLst>
                    <a:ext uri="{A12FA001-AC4F-418D-AE19-62706E023703}">
                      <ahyp:hlinkClr xmlns:ahyp="http://schemas.microsoft.com/office/drawing/2018/hyperlinkcolor" val="tx"/>
                    </a:ext>
                  </a:extLst>
                </a:hlinkClick>
              </a:rPr>
              <a:t>-</a:t>
            </a:r>
            <a:r>
              <a:rPr lang="de-DE" sz="900" dirty="0" err="1">
                <a:solidFill>
                  <a:srgbClr val="C00000"/>
                </a:solidFill>
                <a:hlinkClick r:id="rId6">
                  <a:extLst>
                    <a:ext uri="{A12FA001-AC4F-418D-AE19-62706E023703}">
                      <ahyp:hlinkClr xmlns:ahyp="http://schemas.microsoft.com/office/drawing/2018/hyperlinkcolor" val="tx"/>
                    </a:ext>
                  </a:extLst>
                </a:hlinkClick>
              </a:rPr>
              <a:t>vmat</a:t>
            </a:r>
            <a:r>
              <a:rPr lang="de-DE" sz="900" dirty="0">
                <a:solidFill>
                  <a:srgbClr val="C00000"/>
                </a:solidFill>
                <a:hlinkClick r:id="rId6">
                  <a:extLst>
                    <a:ext uri="{A12FA001-AC4F-418D-AE19-62706E023703}">
                      <ahyp:hlinkClr xmlns:ahyp="http://schemas.microsoft.com/office/drawing/2018/hyperlinkcolor" val="tx"/>
                    </a:ext>
                  </a:extLst>
                </a:hlinkClick>
              </a:rPr>
              <a:t>/</a:t>
            </a:r>
            <a:br>
              <a:rPr lang="de-DE" sz="900" dirty="0">
                <a:solidFill>
                  <a:srgbClr val="C00000"/>
                </a:solidFill>
              </a:rPr>
            </a:br>
            <a:br>
              <a:rPr lang="de-DE" sz="900" dirty="0">
                <a:solidFill>
                  <a:srgbClr val="C00000"/>
                </a:solidFill>
              </a:rPr>
            </a:br>
            <a:r>
              <a:rPr lang="de-DE" sz="1600" b="1" dirty="0">
                <a:solidFill>
                  <a:srgbClr val="C00000"/>
                </a:solidFill>
                <a:latin typeface="Arial Black" panose="020B0A04020102020204" pitchFamily="34" charset="0"/>
              </a:rPr>
              <a:t>Bildgeführte Strahlentherapie (IGRT)</a:t>
            </a:r>
            <a:br>
              <a:rPr lang="de-DE" sz="900" dirty="0">
                <a:solidFill>
                  <a:srgbClr val="C00000"/>
                </a:solidFill>
              </a:rPr>
            </a:br>
            <a:r>
              <a:rPr lang="de-DE" sz="900" dirty="0">
                <a:solidFill>
                  <a:srgbClr val="C00000"/>
                </a:solidFill>
                <a:hlinkClick r:id="rId7">
                  <a:extLst>
                    <a:ext uri="{A12FA001-AC4F-418D-AE19-62706E023703}">
                      <ahyp:hlinkClr xmlns:ahyp="http://schemas.microsoft.com/office/drawing/2018/hyperlinkcolor" val="tx"/>
                    </a:ext>
                  </a:extLst>
                </a:hlinkClick>
              </a:rPr>
              <a:t>cdt-west.de/</a:t>
            </a:r>
            <a:r>
              <a:rPr lang="de-DE" sz="900" dirty="0" err="1">
                <a:solidFill>
                  <a:srgbClr val="C00000"/>
                </a:solidFill>
                <a:hlinkClick r:id="rId7">
                  <a:extLst>
                    <a:ext uri="{A12FA001-AC4F-418D-AE19-62706E023703}">
                      <ahyp:hlinkClr xmlns:ahyp="http://schemas.microsoft.com/office/drawing/2018/hyperlinkcolor" val="tx"/>
                    </a:ext>
                  </a:extLst>
                </a:hlinkClick>
              </a:rPr>
              <a:t>leistungsspektrum</a:t>
            </a:r>
            <a:r>
              <a:rPr lang="de-DE" sz="900" dirty="0">
                <a:solidFill>
                  <a:srgbClr val="C00000"/>
                </a:solidFill>
                <a:hlinkClick r:id="rId7">
                  <a:extLst>
                    <a:ext uri="{A12FA001-AC4F-418D-AE19-62706E023703}">
                      <ahyp:hlinkClr xmlns:ahyp="http://schemas.microsoft.com/office/drawing/2018/hyperlinkcolor" val="tx"/>
                    </a:ext>
                  </a:extLst>
                </a:hlinkClick>
              </a:rPr>
              <a:t>/</a:t>
            </a:r>
            <a:r>
              <a:rPr lang="de-DE" sz="900" dirty="0" err="1">
                <a:solidFill>
                  <a:srgbClr val="C00000"/>
                </a:solidFill>
                <a:hlinkClick r:id="rId7">
                  <a:extLst>
                    <a:ext uri="{A12FA001-AC4F-418D-AE19-62706E023703}">
                      <ahyp:hlinkClr xmlns:ahyp="http://schemas.microsoft.com/office/drawing/2018/hyperlinkcolor" val="tx"/>
                    </a:ext>
                  </a:extLst>
                </a:hlinkClick>
              </a:rPr>
              <a:t>bildgef</a:t>
            </a:r>
            <a:r>
              <a:rPr lang="de-DE" sz="900" dirty="0">
                <a:solidFill>
                  <a:srgbClr val="C00000"/>
                </a:solidFill>
                <a:hlinkClick r:id="rId7">
                  <a:extLst>
                    <a:ext uri="{A12FA001-AC4F-418D-AE19-62706E023703}">
                      <ahyp:hlinkClr xmlns:ahyp="http://schemas.microsoft.com/office/drawing/2018/hyperlinkcolor" val="tx"/>
                    </a:ext>
                  </a:extLst>
                </a:hlinkClick>
              </a:rPr>
              <a:t>-</a:t>
            </a:r>
            <a:r>
              <a:rPr lang="de-DE" sz="900" dirty="0" err="1">
                <a:solidFill>
                  <a:srgbClr val="C00000"/>
                </a:solidFill>
                <a:hlinkClick r:id="rId7">
                  <a:extLst>
                    <a:ext uri="{A12FA001-AC4F-418D-AE19-62706E023703}">
                      <ahyp:hlinkClr xmlns:ahyp="http://schemas.microsoft.com/office/drawing/2018/hyperlinkcolor" val="tx"/>
                    </a:ext>
                  </a:extLst>
                </a:hlinkClick>
              </a:rPr>
              <a:t>hrte</a:t>
            </a:r>
            <a:r>
              <a:rPr lang="de-DE" sz="900" dirty="0">
                <a:solidFill>
                  <a:srgbClr val="C00000"/>
                </a:solidFill>
                <a:hlinkClick r:id="rId7">
                  <a:extLst>
                    <a:ext uri="{A12FA001-AC4F-418D-AE19-62706E023703}">
                      <ahyp:hlinkClr xmlns:ahyp="http://schemas.microsoft.com/office/drawing/2018/hyperlinkcolor" val="tx"/>
                    </a:ext>
                  </a:extLst>
                </a:hlinkClick>
              </a:rPr>
              <a:t>-strahlentherapie-</a:t>
            </a:r>
            <a:r>
              <a:rPr lang="de-DE" sz="900" dirty="0" err="1">
                <a:solidFill>
                  <a:srgbClr val="C00000"/>
                </a:solidFill>
                <a:hlinkClick r:id="rId7">
                  <a:extLst>
                    <a:ext uri="{A12FA001-AC4F-418D-AE19-62706E023703}">
                      <ahyp:hlinkClr xmlns:ahyp="http://schemas.microsoft.com/office/drawing/2018/hyperlinkcolor" val="tx"/>
                    </a:ext>
                  </a:extLst>
                </a:hlinkClick>
              </a:rPr>
              <a:t>igrt</a:t>
            </a:r>
            <a:r>
              <a:rPr lang="de-DE" sz="900" dirty="0">
                <a:solidFill>
                  <a:srgbClr val="C00000"/>
                </a:solidFill>
                <a:hlinkClick r:id="rId7">
                  <a:extLst>
                    <a:ext uri="{A12FA001-AC4F-418D-AE19-62706E023703}">
                      <ahyp:hlinkClr xmlns:ahyp="http://schemas.microsoft.com/office/drawing/2018/hyperlinkcolor" val="tx"/>
                    </a:ext>
                  </a:extLst>
                </a:hlinkClick>
              </a:rPr>
              <a:t>/</a:t>
            </a:r>
            <a:br>
              <a:rPr lang="de-DE" sz="900" dirty="0">
                <a:solidFill>
                  <a:srgbClr val="C00000"/>
                </a:solidFill>
              </a:rPr>
            </a:br>
            <a:br>
              <a:rPr lang="de-DE" sz="900" dirty="0">
                <a:solidFill>
                  <a:srgbClr val="C00000"/>
                </a:solidFill>
              </a:rPr>
            </a:br>
            <a:r>
              <a:rPr lang="de-DE" sz="1600" b="1" dirty="0">
                <a:solidFill>
                  <a:srgbClr val="C00000"/>
                </a:solidFill>
                <a:latin typeface="Arial Black" panose="020B0A04020102020204" pitchFamily="34" charset="0"/>
              </a:rPr>
              <a:t>Atemgesteuerte Strahlentherapie (</a:t>
            </a:r>
            <a:r>
              <a:rPr lang="de-DE" sz="1600" b="1" dirty="0" err="1">
                <a:solidFill>
                  <a:srgbClr val="C00000"/>
                </a:solidFill>
                <a:latin typeface="Arial Black" panose="020B0A04020102020204" pitchFamily="34" charset="0"/>
              </a:rPr>
              <a:t>Gating</a:t>
            </a:r>
            <a:r>
              <a:rPr lang="de-DE" sz="1600" b="1" dirty="0">
                <a:solidFill>
                  <a:srgbClr val="C00000"/>
                </a:solidFill>
                <a:latin typeface="Arial Black" panose="020B0A04020102020204" pitchFamily="34" charset="0"/>
              </a:rPr>
              <a:t>)</a:t>
            </a:r>
            <a:br>
              <a:rPr lang="de-DE" sz="900" dirty="0">
                <a:solidFill>
                  <a:srgbClr val="C00000"/>
                </a:solidFill>
              </a:rPr>
            </a:br>
            <a:r>
              <a:rPr lang="de-DE" sz="900" dirty="0">
                <a:solidFill>
                  <a:srgbClr val="C00000"/>
                </a:solidFill>
                <a:hlinkClick r:id="rId8">
                  <a:extLst>
                    <a:ext uri="{A12FA001-AC4F-418D-AE19-62706E023703}">
                      <ahyp:hlinkClr xmlns:ahyp="http://schemas.microsoft.com/office/drawing/2018/hyperlinkcolor" val="tx"/>
                    </a:ext>
                  </a:extLst>
                </a:hlinkClick>
              </a:rPr>
              <a:t>cdt-west.de/</a:t>
            </a:r>
            <a:r>
              <a:rPr lang="de-DE" sz="900" dirty="0" err="1">
                <a:solidFill>
                  <a:srgbClr val="C00000"/>
                </a:solidFill>
                <a:hlinkClick r:id="rId8">
                  <a:extLst>
                    <a:ext uri="{A12FA001-AC4F-418D-AE19-62706E023703}">
                      <ahyp:hlinkClr xmlns:ahyp="http://schemas.microsoft.com/office/drawing/2018/hyperlinkcolor" val="tx"/>
                    </a:ext>
                  </a:extLst>
                </a:hlinkClick>
              </a:rPr>
              <a:t>leistungsspektrum</a:t>
            </a:r>
            <a:r>
              <a:rPr lang="de-DE" sz="900" dirty="0">
                <a:solidFill>
                  <a:srgbClr val="C00000"/>
                </a:solidFill>
                <a:hlinkClick r:id="rId8">
                  <a:extLst>
                    <a:ext uri="{A12FA001-AC4F-418D-AE19-62706E023703}">
                      <ahyp:hlinkClr xmlns:ahyp="http://schemas.microsoft.com/office/drawing/2018/hyperlinkcolor" val="tx"/>
                    </a:ext>
                  </a:extLst>
                </a:hlinkClick>
              </a:rPr>
              <a:t>/atemgesteuerte-strahlentherapie-</a:t>
            </a:r>
            <a:r>
              <a:rPr lang="de-DE" sz="900" dirty="0" err="1">
                <a:solidFill>
                  <a:srgbClr val="C00000"/>
                </a:solidFill>
                <a:hlinkClick r:id="rId8">
                  <a:extLst>
                    <a:ext uri="{A12FA001-AC4F-418D-AE19-62706E023703}">
                      <ahyp:hlinkClr xmlns:ahyp="http://schemas.microsoft.com/office/drawing/2018/hyperlinkcolor" val="tx"/>
                    </a:ext>
                  </a:extLst>
                </a:hlinkClick>
              </a:rPr>
              <a:t>gating</a:t>
            </a:r>
            <a:r>
              <a:rPr lang="de-DE" sz="900" dirty="0">
                <a:solidFill>
                  <a:srgbClr val="C00000"/>
                </a:solidFill>
                <a:hlinkClick r:id="rId8">
                  <a:extLst>
                    <a:ext uri="{A12FA001-AC4F-418D-AE19-62706E023703}">
                      <ahyp:hlinkClr xmlns:ahyp="http://schemas.microsoft.com/office/drawing/2018/hyperlinkcolor" val="tx"/>
                    </a:ext>
                  </a:extLst>
                </a:hlinkClick>
              </a:rPr>
              <a:t>/</a:t>
            </a:r>
            <a:br>
              <a:rPr lang="de-DE" sz="900" dirty="0">
                <a:solidFill>
                  <a:srgbClr val="C00000"/>
                </a:solidFill>
              </a:rPr>
            </a:br>
            <a:br>
              <a:rPr lang="de-DE" sz="900" dirty="0">
                <a:solidFill>
                  <a:srgbClr val="C00000"/>
                </a:solidFill>
              </a:rPr>
            </a:br>
            <a:r>
              <a:rPr lang="de-DE" sz="1600" b="1" dirty="0">
                <a:solidFill>
                  <a:srgbClr val="C00000"/>
                </a:solidFill>
                <a:latin typeface="Arial Black" panose="020B0A04020102020204" pitchFamily="34" charset="0"/>
              </a:rPr>
              <a:t>Stereotaktische Bestrahlung (SBRT)</a:t>
            </a:r>
            <a:br>
              <a:rPr lang="de-DE" sz="900" dirty="0">
                <a:solidFill>
                  <a:srgbClr val="C00000"/>
                </a:solidFill>
              </a:rPr>
            </a:br>
            <a:r>
              <a:rPr lang="de-DE" sz="900" dirty="0">
                <a:solidFill>
                  <a:srgbClr val="C00000"/>
                </a:solidFill>
                <a:hlinkClick r:id="rId9">
                  <a:extLst>
                    <a:ext uri="{A12FA001-AC4F-418D-AE19-62706E023703}">
                      <ahyp:hlinkClr xmlns:ahyp="http://schemas.microsoft.com/office/drawing/2018/hyperlinkcolor" val="tx"/>
                    </a:ext>
                  </a:extLst>
                </a:hlinkClick>
              </a:rPr>
              <a:t>cdt-west.de/</a:t>
            </a:r>
            <a:r>
              <a:rPr lang="de-DE" sz="900" dirty="0" err="1">
                <a:solidFill>
                  <a:srgbClr val="C00000"/>
                </a:solidFill>
                <a:hlinkClick r:id="rId9">
                  <a:extLst>
                    <a:ext uri="{A12FA001-AC4F-418D-AE19-62706E023703}">
                      <ahyp:hlinkClr xmlns:ahyp="http://schemas.microsoft.com/office/drawing/2018/hyperlinkcolor" val="tx"/>
                    </a:ext>
                  </a:extLst>
                </a:hlinkClick>
              </a:rPr>
              <a:t>leistungsspektrum</a:t>
            </a:r>
            <a:r>
              <a:rPr lang="de-DE" sz="900" dirty="0">
                <a:solidFill>
                  <a:srgbClr val="C00000"/>
                </a:solidFill>
                <a:hlinkClick r:id="rId9">
                  <a:extLst>
                    <a:ext uri="{A12FA001-AC4F-418D-AE19-62706E023703}">
                      <ahyp:hlinkClr xmlns:ahyp="http://schemas.microsoft.com/office/drawing/2018/hyperlinkcolor" val="tx"/>
                    </a:ext>
                  </a:extLst>
                </a:hlinkClick>
              </a:rPr>
              <a:t>/stereotaktische-bestrahlung-</a:t>
            </a:r>
            <a:r>
              <a:rPr lang="de-DE" sz="900" dirty="0" err="1">
                <a:solidFill>
                  <a:srgbClr val="C00000"/>
                </a:solidFill>
                <a:hlinkClick r:id="rId9">
                  <a:extLst>
                    <a:ext uri="{A12FA001-AC4F-418D-AE19-62706E023703}">
                      <ahyp:hlinkClr xmlns:ahyp="http://schemas.microsoft.com/office/drawing/2018/hyperlinkcolor" val="tx"/>
                    </a:ext>
                  </a:extLst>
                </a:hlinkClick>
              </a:rPr>
              <a:t>sbrt</a:t>
            </a:r>
            <a:r>
              <a:rPr lang="de-DE" sz="900" dirty="0">
                <a:solidFill>
                  <a:srgbClr val="C00000"/>
                </a:solidFill>
                <a:hlinkClick r:id="rId9">
                  <a:extLst>
                    <a:ext uri="{A12FA001-AC4F-418D-AE19-62706E023703}">
                      <ahyp:hlinkClr xmlns:ahyp="http://schemas.microsoft.com/office/drawing/2018/hyperlinkcolor" val="tx"/>
                    </a:ext>
                  </a:extLst>
                </a:hlinkClick>
              </a:rPr>
              <a:t>/</a:t>
            </a:r>
            <a:br>
              <a:rPr lang="de-DE" sz="900" dirty="0">
                <a:solidFill>
                  <a:srgbClr val="C00000"/>
                </a:solidFill>
              </a:rPr>
            </a:br>
            <a:br>
              <a:rPr lang="de-DE" sz="900" dirty="0">
                <a:solidFill>
                  <a:srgbClr val="C00000"/>
                </a:solidFill>
              </a:rPr>
            </a:br>
            <a:r>
              <a:rPr lang="de-DE" sz="1600" b="1" dirty="0">
                <a:solidFill>
                  <a:srgbClr val="C00000"/>
                </a:solidFill>
                <a:latin typeface="Arial Black" panose="020B0A04020102020204" pitchFamily="34" charset="0"/>
              </a:rPr>
              <a:t>Oberflächen-geführte Radiotherapie (SGRT)</a:t>
            </a:r>
            <a:br>
              <a:rPr lang="de-DE" sz="900" dirty="0">
                <a:solidFill>
                  <a:srgbClr val="C00000"/>
                </a:solidFill>
              </a:rPr>
            </a:br>
            <a:r>
              <a:rPr lang="de-DE" sz="900" dirty="0">
                <a:solidFill>
                  <a:srgbClr val="C00000"/>
                </a:solidFill>
                <a:hlinkClick r:id="rId10">
                  <a:extLst>
                    <a:ext uri="{A12FA001-AC4F-418D-AE19-62706E023703}">
                      <ahyp:hlinkClr xmlns:ahyp="http://schemas.microsoft.com/office/drawing/2018/hyperlinkcolor" val="tx"/>
                    </a:ext>
                  </a:extLst>
                </a:hlinkClick>
              </a:rPr>
              <a:t>cdt-west.de/</a:t>
            </a:r>
            <a:r>
              <a:rPr lang="de-DE" sz="900" dirty="0" err="1">
                <a:solidFill>
                  <a:srgbClr val="C00000"/>
                </a:solidFill>
                <a:hlinkClick r:id="rId10">
                  <a:extLst>
                    <a:ext uri="{A12FA001-AC4F-418D-AE19-62706E023703}">
                      <ahyp:hlinkClr xmlns:ahyp="http://schemas.microsoft.com/office/drawing/2018/hyperlinkcolor" val="tx"/>
                    </a:ext>
                  </a:extLst>
                </a:hlinkClick>
              </a:rPr>
              <a:t>leistungsspektrum</a:t>
            </a:r>
            <a:r>
              <a:rPr lang="de-DE" sz="900" dirty="0">
                <a:solidFill>
                  <a:srgbClr val="C00000"/>
                </a:solidFill>
                <a:hlinkClick r:id="rId10">
                  <a:extLst>
                    <a:ext uri="{A12FA001-AC4F-418D-AE19-62706E023703}">
                      <ahyp:hlinkClr xmlns:ahyp="http://schemas.microsoft.com/office/drawing/2018/hyperlinkcolor" val="tx"/>
                    </a:ext>
                  </a:extLst>
                </a:hlinkClick>
              </a:rPr>
              <a:t>/</a:t>
            </a:r>
            <a:r>
              <a:rPr lang="de-DE" sz="900" dirty="0" err="1">
                <a:solidFill>
                  <a:srgbClr val="C00000"/>
                </a:solidFill>
                <a:hlinkClick r:id="rId10">
                  <a:extLst>
                    <a:ext uri="{A12FA001-AC4F-418D-AE19-62706E023703}">
                      <ahyp:hlinkClr xmlns:ahyp="http://schemas.microsoft.com/office/drawing/2018/hyperlinkcolor" val="tx"/>
                    </a:ext>
                  </a:extLst>
                </a:hlinkClick>
              </a:rPr>
              <a:t>oberfl</a:t>
            </a:r>
            <a:r>
              <a:rPr lang="de-DE" sz="900" dirty="0">
                <a:solidFill>
                  <a:srgbClr val="C00000"/>
                </a:solidFill>
                <a:hlinkClick r:id="rId10">
                  <a:extLst>
                    <a:ext uri="{A12FA001-AC4F-418D-AE19-62706E023703}">
                      <ahyp:hlinkClr xmlns:ahyp="http://schemas.microsoft.com/office/drawing/2018/hyperlinkcolor" val="tx"/>
                    </a:ext>
                  </a:extLst>
                </a:hlinkClick>
              </a:rPr>
              <a:t>-</a:t>
            </a:r>
            <a:r>
              <a:rPr lang="de-DE" sz="900" dirty="0" err="1">
                <a:solidFill>
                  <a:srgbClr val="C00000"/>
                </a:solidFill>
                <a:hlinkClick r:id="rId10">
                  <a:extLst>
                    <a:ext uri="{A12FA001-AC4F-418D-AE19-62706E023703}">
                      <ahyp:hlinkClr xmlns:ahyp="http://schemas.microsoft.com/office/drawing/2018/hyperlinkcolor" val="tx"/>
                    </a:ext>
                  </a:extLst>
                </a:hlinkClick>
              </a:rPr>
              <a:t>chen</a:t>
            </a:r>
            <a:r>
              <a:rPr lang="de-DE" sz="900" dirty="0">
                <a:solidFill>
                  <a:srgbClr val="C00000"/>
                </a:solidFill>
                <a:hlinkClick r:id="rId10">
                  <a:extLst>
                    <a:ext uri="{A12FA001-AC4F-418D-AE19-62706E023703}">
                      <ahyp:hlinkClr xmlns:ahyp="http://schemas.microsoft.com/office/drawing/2018/hyperlinkcolor" val="tx"/>
                    </a:ext>
                  </a:extLst>
                </a:hlinkClick>
              </a:rPr>
              <a:t>-</a:t>
            </a:r>
            <a:r>
              <a:rPr lang="de-DE" sz="900" dirty="0" err="1">
                <a:solidFill>
                  <a:srgbClr val="C00000"/>
                </a:solidFill>
                <a:hlinkClick r:id="rId10">
                  <a:extLst>
                    <a:ext uri="{A12FA001-AC4F-418D-AE19-62706E023703}">
                      <ahyp:hlinkClr xmlns:ahyp="http://schemas.microsoft.com/office/drawing/2018/hyperlinkcolor" val="tx"/>
                    </a:ext>
                  </a:extLst>
                </a:hlinkClick>
              </a:rPr>
              <a:t>gef</a:t>
            </a:r>
            <a:r>
              <a:rPr lang="de-DE" sz="900" dirty="0">
                <a:solidFill>
                  <a:srgbClr val="C00000"/>
                </a:solidFill>
                <a:hlinkClick r:id="rId10">
                  <a:extLst>
                    <a:ext uri="{A12FA001-AC4F-418D-AE19-62706E023703}">
                      <ahyp:hlinkClr xmlns:ahyp="http://schemas.microsoft.com/office/drawing/2018/hyperlinkcolor" val="tx"/>
                    </a:ext>
                  </a:extLst>
                </a:hlinkClick>
              </a:rPr>
              <a:t>-</a:t>
            </a:r>
            <a:r>
              <a:rPr lang="de-DE" sz="900" dirty="0" err="1">
                <a:solidFill>
                  <a:srgbClr val="C00000"/>
                </a:solidFill>
                <a:hlinkClick r:id="rId10">
                  <a:extLst>
                    <a:ext uri="{A12FA001-AC4F-418D-AE19-62706E023703}">
                      <ahyp:hlinkClr xmlns:ahyp="http://schemas.microsoft.com/office/drawing/2018/hyperlinkcolor" val="tx"/>
                    </a:ext>
                  </a:extLst>
                </a:hlinkClick>
              </a:rPr>
              <a:t>hrte</a:t>
            </a:r>
            <a:r>
              <a:rPr lang="de-DE" sz="900" dirty="0">
                <a:solidFill>
                  <a:srgbClr val="C00000"/>
                </a:solidFill>
                <a:hlinkClick r:id="rId10">
                  <a:extLst>
                    <a:ext uri="{A12FA001-AC4F-418D-AE19-62706E023703}">
                      <ahyp:hlinkClr xmlns:ahyp="http://schemas.microsoft.com/office/drawing/2018/hyperlinkcolor" val="tx"/>
                    </a:ext>
                  </a:extLst>
                </a:hlinkClick>
              </a:rPr>
              <a:t>-radiotherapie-</a:t>
            </a:r>
            <a:r>
              <a:rPr lang="de-DE" sz="900" dirty="0" err="1">
                <a:solidFill>
                  <a:srgbClr val="C00000"/>
                </a:solidFill>
                <a:hlinkClick r:id="rId10">
                  <a:extLst>
                    <a:ext uri="{A12FA001-AC4F-418D-AE19-62706E023703}">
                      <ahyp:hlinkClr xmlns:ahyp="http://schemas.microsoft.com/office/drawing/2018/hyperlinkcolor" val="tx"/>
                    </a:ext>
                  </a:extLst>
                </a:hlinkClick>
              </a:rPr>
              <a:t>sgrt</a:t>
            </a:r>
            <a:r>
              <a:rPr lang="de-DE" sz="900" dirty="0">
                <a:solidFill>
                  <a:srgbClr val="C00000"/>
                </a:solidFill>
                <a:hlinkClick r:id="rId10">
                  <a:extLst>
                    <a:ext uri="{A12FA001-AC4F-418D-AE19-62706E023703}">
                      <ahyp:hlinkClr xmlns:ahyp="http://schemas.microsoft.com/office/drawing/2018/hyperlinkcolor" val="tx"/>
                    </a:ext>
                  </a:extLst>
                </a:hlinkClick>
              </a:rPr>
              <a:t>/</a:t>
            </a:r>
            <a:endParaRPr lang="de-DE" sz="900" dirty="0">
              <a:solidFill>
                <a:srgbClr val="C00000"/>
              </a:solidFill>
            </a:endParaRPr>
          </a:p>
          <a:p>
            <a:br>
              <a:rPr lang="de-DE" sz="900" dirty="0">
                <a:solidFill>
                  <a:schemeClr val="accent1">
                    <a:lumMod val="50000"/>
                  </a:schemeClr>
                </a:solidFill>
                <a:hlinkClick r:id="rId11">
                  <a:extLst>
                    <a:ext uri="{A12FA001-AC4F-418D-AE19-62706E023703}">
                      <ahyp:hlinkClr xmlns:ahyp="http://schemas.microsoft.com/office/drawing/2018/hyperlinkcolor" val="tx"/>
                    </a:ext>
                  </a:extLst>
                </a:hlinkClick>
              </a:rPr>
            </a:br>
            <a:br>
              <a:rPr lang="de-DE" sz="900" dirty="0"/>
            </a:br>
            <a:endParaRPr lang="de-DE" sz="900" dirty="0"/>
          </a:p>
          <a:p>
            <a:r>
              <a:rPr lang="de-DE" sz="900" dirty="0">
                <a:solidFill>
                  <a:srgbClr val="F29400"/>
                </a:solidFill>
              </a:rPr>
              <a:t>Klinikum Stuttgart </a:t>
            </a:r>
            <a:br>
              <a:rPr lang="de-DE" sz="900" dirty="0">
                <a:solidFill>
                  <a:srgbClr val="F29400"/>
                </a:solidFill>
              </a:rPr>
            </a:br>
            <a:r>
              <a:rPr lang="de-DE" sz="1600" b="1" dirty="0">
                <a:solidFill>
                  <a:srgbClr val="F29400"/>
                </a:solidFill>
                <a:latin typeface="Arial Black" panose="020B0A04020102020204" pitchFamily="34" charset="0"/>
              </a:rPr>
              <a:t>Intraoperative Bestrahlung (IORT) </a:t>
            </a:r>
            <a:br>
              <a:rPr lang="de-DE" sz="900" b="1"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www.klinikum-stuttgart.de/kliniken-institute-zentren/klinik-fuer-strahlentherapie-und-radioonkologie/klinische-schwerpunkte/intraoperative-strahlentherapie-beim-mammakarzinom</a:t>
            </a:r>
            <a:endParaRPr lang="de-DE" sz="900" dirty="0">
              <a:solidFill>
                <a:srgbClr val="F29400"/>
              </a:solidFill>
            </a:endParaRPr>
          </a:p>
          <a:p>
            <a:endParaRPr lang="de-DE" sz="900" dirty="0"/>
          </a:p>
          <a:p>
            <a:endParaRPr lang="de-DE" sz="900" dirty="0">
              <a:solidFill>
                <a:srgbClr val="C00000"/>
              </a:solidFill>
            </a:endParaRPr>
          </a:p>
        </p:txBody>
      </p:sp>
    </p:spTree>
    <p:extLst>
      <p:ext uri="{BB962C8B-B14F-4D97-AF65-F5344CB8AC3E}">
        <p14:creationId xmlns:p14="http://schemas.microsoft.com/office/powerpoint/2010/main" val="27805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B4476D6-3F9B-FEC1-D6C4-530F2CD9C4B4}"/>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sz="1800" dirty="0">
                <a:solidFill>
                  <a:srgbClr val="FFFFFF"/>
                </a:solidFill>
                <a:effectLst/>
                <a:latin typeface="Arial Black" panose="020B0A04020102020204" pitchFamily="34" charset="0"/>
                <a:ea typeface="MingLiU-ExtB" panose="02020500000000000000" pitchFamily="18" charset="-120"/>
                <a:cs typeface="Arial" panose="020B0604020202020204" pitchFamily="34" charset="0"/>
              </a:rPr>
              <a:t>Metastasen-gerichtete Therapie - MDT </a:t>
            </a:r>
            <a:r>
              <a:rPr lang="de-DE" dirty="0">
                <a:solidFill>
                  <a:srgbClr val="FFFFFF"/>
                </a:solidFill>
                <a:latin typeface="Arial" panose="020B0604020202020204" pitchFamily="34" charset="0"/>
                <a:ea typeface="MingLiU-ExtB" panose="02020500000000000000" pitchFamily="18" charset="-120"/>
                <a:cs typeface="Arial" panose="020B0604020202020204" pitchFamily="34" charset="0"/>
              </a:rPr>
              <a:t>(</a:t>
            </a:r>
            <a:r>
              <a:rPr lang="de-DE" sz="1800" dirty="0">
                <a:solidFill>
                  <a:srgbClr val="FFFFFF"/>
                </a:solidFill>
                <a:effectLst/>
                <a:latin typeface="Arial" panose="020B0604020202020204" pitchFamily="34" charset="0"/>
                <a:ea typeface="MingLiU-ExtB" panose="02020500000000000000" pitchFamily="18" charset="-120"/>
                <a:cs typeface="Arial" panose="020B0604020202020204" pitchFamily="34" charset="0"/>
              </a:rPr>
              <a:t>Metastases-directed therapy)</a:t>
            </a:r>
          </a:p>
          <a:p>
            <a:r>
              <a:rPr lang="de-DE" sz="900" dirty="0">
                <a:solidFill>
                  <a:srgbClr val="FFFFFF"/>
                </a:solidFill>
                <a:latin typeface="Arial" panose="020B0604020202020204" pitchFamily="34" charset="0"/>
                <a:ea typeface="MingLiU-ExtB" panose="02020500000000000000" pitchFamily="18" charset="-120"/>
                <a:cs typeface="Arial" panose="020B0604020202020204" pitchFamily="34" charset="0"/>
              </a:rPr>
              <a:t>               Patienten mit maximal vier Knochenmetastasen</a:t>
            </a:r>
            <a:endParaRPr lang="de-DE" sz="900" dirty="0">
              <a:latin typeface="Arial" panose="020B0604020202020204" pitchFamily="34" charset="0"/>
              <a:ea typeface="MingLiU-ExtB" panose="02020500000000000000" pitchFamily="18" charset="-120"/>
              <a:cs typeface="Arial" panose="020B0604020202020204" pitchFamily="34" charset="0"/>
            </a:endParaRPr>
          </a:p>
        </p:txBody>
      </p:sp>
      <p:sp>
        <p:nvSpPr>
          <p:cNvPr id="3" name="Rechteck 2">
            <a:extLst>
              <a:ext uri="{FF2B5EF4-FFF2-40B4-BE49-F238E27FC236}">
                <a16:creationId xmlns:a16="http://schemas.microsoft.com/office/drawing/2014/main" id="{63BB611B-3C7F-3EF7-CABF-B992C158C03A}"/>
              </a:ext>
            </a:extLst>
          </p:cNvPr>
          <p:cNvSpPr/>
          <p:nvPr/>
        </p:nvSpPr>
        <p:spPr>
          <a:xfrm>
            <a:off x="436267" y="2624567"/>
            <a:ext cx="5400000" cy="2457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rgbClr val="C00000"/>
                </a:solidFill>
              </a:rPr>
              <a:t>02.02.2023</a:t>
            </a:r>
          </a:p>
          <a:p>
            <a:r>
              <a:rPr lang="de-DE" sz="900" dirty="0">
                <a:solidFill>
                  <a:srgbClr val="C00000"/>
                </a:solidFill>
              </a:rPr>
              <a:t>SpringerLink</a:t>
            </a:r>
          </a:p>
          <a:p>
            <a:r>
              <a:rPr lang="de-DE" sz="1600" b="1" dirty="0">
                <a:solidFill>
                  <a:srgbClr val="C00000"/>
                </a:solidFill>
                <a:latin typeface="Arial Black" panose="020B0A04020102020204" pitchFamily="34" charset="0"/>
              </a:rPr>
              <a:t>Aktuelle interdisziplinäre</a:t>
            </a:r>
          </a:p>
          <a:p>
            <a:r>
              <a:rPr lang="de-DE" sz="2000" b="1" dirty="0">
                <a:solidFill>
                  <a:srgbClr val="C00000"/>
                </a:solidFill>
                <a:latin typeface="Arial Black" panose="020B0A04020102020204" pitchFamily="34" charset="0"/>
              </a:rPr>
              <a:t>Behandlung von Knochenmetastasen</a:t>
            </a:r>
          </a:p>
          <a:p>
            <a:r>
              <a:rPr lang="de-DE" sz="900" dirty="0">
                <a:solidFill>
                  <a:srgbClr val="C00000"/>
                </a:solidFill>
                <a:hlinkClick r:id="rId3">
                  <a:extLst>
                    <a:ext uri="{A12FA001-AC4F-418D-AE19-62706E023703}">
                      <ahyp:hlinkClr xmlns:ahyp="http://schemas.microsoft.com/office/drawing/2018/hyperlinkcolor" val="tx"/>
                    </a:ext>
                  </a:extLst>
                </a:hlinkClick>
              </a:rPr>
              <a:t>https://link.springer.com/article/10.1007/s00761-023-01304-1</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01.02.2023</a:t>
            </a:r>
          </a:p>
          <a:p>
            <a:r>
              <a:rPr lang="de-DE" sz="900" dirty="0" err="1">
                <a:solidFill>
                  <a:srgbClr val="C00000"/>
                </a:solidFill>
              </a:rPr>
              <a:t>SpringerMedizin</a:t>
            </a:r>
            <a:endParaRPr lang="de-DE" sz="900" dirty="0">
              <a:solidFill>
                <a:srgbClr val="C00000"/>
              </a:solidFill>
            </a:endParaRPr>
          </a:p>
          <a:p>
            <a:r>
              <a:rPr lang="de-DE" sz="1200" b="1" dirty="0">
                <a:solidFill>
                  <a:srgbClr val="C00000"/>
                </a:solidFill>
                <a:latin typeface="Arial Black" panose="020B0A04020102020204" pitchFamily="34" charset="0"/>
              </a:rPr>
              <a:t>Aktuelle interdisziplinäre </a:t>
            </a:r>
          </a:p>
          <a:p>
            <a:r>
              <a:rPr lang="de-DE" sz="1600" b="1" dirty="0">
                <a:solidFill>
                  <a:srgbClr val="C00000"/>
                </a:solidFill>
                <a:latin typeface="Arial Black" panose="020B0A04020102020204" pitchFamily="34" charset="0"/>
              </a:rPr>
              <a:t>Behandlung von Knochenmetastasen</a:t>
            </a:r>
          </a:p>
          <a:p>
            <a:r>
              <a:rPr lang="de-DE" sz="900" dirty="0">
                <a:solidFill>
                  <a:srgbClr val="C00000"/>
                </a:solidFill>
                <a:hlinkClick r:id="rId4">
                  <a:extLst>
                    <a:ext uri="{A12FA001-AC4F-418D-AE19-62706E023703}">
                      <ahyp:hlinkClr xmlns:ahyp="http://schemas.microsoft.com/office/drawing/2018/hyperlinkcolor" val="tx"/>
                    </a:ext>
                  </a:extLst>
                </a:hlinkClick>
              </a:rPr>
              <a:t>https://www.springermedizin.de/aktuelle-interdisziplinaere-behandlung-von-knochenmetastasen/23984066</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endParaRPr lang="de-DE" sz="1200" b="1" dirty="0">
              <a:solidFill>
                <a:srgbClr val="C00000"/>
              </a:solidFill>
              <a:effectLst/>
              <a:ea typeface="Calibri" panose="020F0502020204030204" pitchFamily="34" charset="0"/>
              <a:cs typeface="Times New Roman" panose="02020603050405020304" pitchFamily="18" charset="0"/>
            </a:endParaRPr>
          </a:p>
          <a:p>
            <a:endParaRPr lang="de-DE" sz="1200" b="1" dirty="0">
              <a:solidFill>
                <a:srgbClr val="C00000"/>
              </a:solidFill>
              <a:ea typeface="Calibri" panose="020F0502020204030204" pitchFamily="34" charset="0"/>
              <a:cs typeface="Times New Roman" panose="02020603050405020304" pitchFamily="18" charset="0"/>
            </a:endParaRPr>
          </a:p>
          <a:p>
            <a:endParaRPr lang="de-DE" sz="1200" b="1" dirty="0">
              <a:solidFill>
                <a:srgbClr val="C00000"/>
              </a:solidFill>
              <a:effectLst/>
              <a:ea typeface="Calibri" panose="020F0502020204030204" pitchFamily="34" charset="0"/>
              <a:cs typeface="Times New Roman" panose="02020603050405020304" pitchFamily="18" charset="0"/>
            </a:endParaRPr>
          </a:p>
          <a:p>
            <a:endParaRPr lang="de-DE" sz="1200" b="1" dirty="0">
              <a:solidFill>
                <a:srgbClr val="C00000"/>
              </a:solidFill>
              <a:ea typeface="Calibri" panose="020F0502020204030204" pitchFamily="34" charset="0"/>
              <a:cs typeface="Times New Roman" panose="02020603050405020304" pitchFamily="18" charset="0"/>
            </a:endParaRPr>
          </a:p>
          <a:p>
            <a:endParaRPr lang="de-DE" sz="1200" b="1" dirty="0">
              <a:solidFill>
                <a:srgbClr val="C00000"/>
              </a:solidFill>
              <a:effectLst/>
              <a:ea typeface="Calibri" panose="020F0502020204030204" pitchFamily="34" charset="0"/>
              <a:cs typeface="Times New Roman" panose="02020603050405020304" pitchFamily="18" charset="0"/>
            </a:endParaRPr>
          </a:p>
        </p:txBody>
      </p:sp>
      <p:sp>
        <p:nvSpPr>
          <p:cNvPr id="21" name="Textfeld 20">
            <a:extLst>
              <a:ext uri="{FF2B5EF4-FFF2-40B4-BE49-F238E27FC236}">
                <a16:creationId xmlns:a16="http://schemas.microsoft.com/office/drawing/2014/main" id="{CCA7B339-269F-403A-5030-0C5DA54F8A35}"/>
              </a:ext>
            </a:extLst>
          </p:cNvPr>
          <p:cNvSpPr txBox="1"/>
          <p:nvPr/>
        </p:nvSpPr>
        <p:spPr>
          <a:xfrm>
            <a:off x="5895644" y="2624567"/>
            <a:ext cx="5400000" cy="4108817"/>
          </a:xfrm>
          <a:prstGeom prst="rect">
            <a:avLst/>
          </a:prstGeom>
          <a:noFill/>
        </p:spPr>
        <p:txBody>
          <a:bodyPr wrap="square" rtlCol="0">
            <a:spAutoFit/>
          </a:bodyPr>
          <a:lstStyle/>
          <a:p>
            <a:r>
              <a:rPr lang="de-DE" sz="900" dirty="0">
                <a:solidFill>
                  <a:srgbClr val="F29400"/>
                </a:solidFill>
                <a:ea typeface="Calibri" panose="020F0502020204030204" pitchFamily="34" charset="0"/>
                <a:cs typeface="Times New Roman" panose="02020603050405020304" pitchFamily="18" charset="0"/>
              </a:rPr>
              <a:t>16.09.2022</a:t>
            </a:r>
          </a:p>
          <a:p>
            <a:r>
              <a:rPr lang="de-DE" sz="900" dirty="0">
                <a:solidFill>
                  <a:srgbClr val="F29400"/>
                </a:solidFill>
                <a:ea typeface="Calibri" panose="020F0502020204030204" pitchFamily="34" charset="0"/>
                <a:cs typeface="Times New Roman" panose="02020603050405020304" pitchFamily="18" charset="0"/>
              </a:rPr>
              <a:t>Deutsches Ärzteblatt</a:t>
            </a:r>
          </a:p>
          <a:p>
            <a:r>
              <a:rPr lang="de-DE" sz="900" dirty="0">
                <a:solidFill>
                  <a:srgbClr val="F29400"/>
                </a:solidFill>
                <a:ea typeface="Calibri" panose="020F0502020204030204" pitchFamily="34" charset="0"/>
                <a:cs typeface="Times New Roman" panose="02020603050405020304" pitchFamily="18" charset="0"/>
              </a:rPr>
              <a:t>Dtsch Arztebl Int 2022; 119: 622-32; DOI: 10.3238/arztebl.m2022.0294</a:t>
            </a:r>
          </a:p>
          <a:p>
            <a:r>
              <a:rPr lang="de-DE" sz="11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Therapie des metastasierten hormonsensitiven Prostatakarzinoms</a:t>
            </a:r>
            <a:r>
              <a:rPr lang="de-DE" sz="1100"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 </a:t>
            </a:r>
          </a:p>
          <a:p>
            <a:r>
              <a:rPr lang="de-DE" sz="22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Metastasen-gerichtete Therapie</a:t>
            </a:r>
          </a:p>
          <a:p>
            <a:r>
              <a:rPr lang="de-DE" sz="900" u="sng" dirty="0">
                <a:solidFill>
                  <a:srgbClr val="F29400"/>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https://www.aerzteblatt.de/archiv/227370/Therapie-des-metastasierten-hormonsensitiven-Prostatakarzinoms</a:t>
            </a:r>
            <a:endParaRPr lang="de-DE" sz="900" u="sng" dirty="0">
              <a:solidFill>
                <a:srgbClr val="F29400"/>
              </a:solidFill>
              <a:ea typeface="Calibri" panose="020F0502020204030204" pitchFamily="34" charset="0"/>
              <a:cs typeface="Times New Roman" panose="02020603050405020304" pitchFamily="18" charset="0"/>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07.09.2022</a:t>
            </a:r>
            <a:endParaRPr lang="de-DE" sz="900" b="1" u="sng" dirty="0">
              <a:solidFill>
                <a:schemeClr val="accent1">
                  <a:lumMod val="75000"/>
                </a:schemeClr>
              </a:solidFill>
              <a:ea typeface="Calibri" panose="020F0502020204030204" pitchFamily="34" charset="0"/>
              <a:cs typeface="Times New Roman" panose="02020603050405020304" pitchFamily="18" charset="0"/>
            </a:endParaRPr>
          </a:p>
          <a:p>
            <a:r>
              <a:rPr lang="de-DE" sz="900" dirty="0" err="1">
                <a:solidFill>
                  <a:schemeClr val="accent1">
                    <a:lumMod val="75000"/>
                  </a:schemeClr>
                </a:solidFill>
              </a:rPr>
              <a:t>univadis</a:t>
            </a:r>
            <a:r>
              <a:rPr lang="de-DE" sz="900" dirty="0">
                <a:solidFill>
                  <a:schemeClr val="accent1">
                    <a:lumMod val="75000"/>
                  </a:schemeClr>
                </a:solidFill>
              </a:rPr>
              <a:t> </a:t>
            </a:r>
          </a:p>
          <a:p>
            <a:r>
              <a:rPr lang="de-DE" sz="1200" b="1" dirty="0">
                <a:solidFill>
                  <a:schemeClr val="accent1">
                    <a:lumMod val="75000"/>
                  </a:schemeClr>
                </a:solidFill>
                <a:latin typeface="Arial Black" panose="020B0A04020102020204" pitchFamily="34" charset="0"/>
              </a:rPr>
              <a:t>STOMP-Studie, ORIOLE-Studie</a:t>
            </a:r>
          </a:p>
          <a:p>
            <a:r>
              <a:rPr lang="de-DE" sz="1200" b="1" dirty="0">
                <a:solidFill>
                  <a:schemeClr val="accent1">
                    <a:lumMod val="75000"/>
                  </a:schemeClr>
                </a:solidFill>
                <a:latin typeface="Arial Black" panose="020B0A04020102020204" pitchFamily="34" charset="0"/>
              </a:rPr>
              <a:t>Oligometastasiertes Prostatakarzinom:</a:t>
            </a:r>
          </a:p>
          <a:p>
            <a:r>
              <a:rPr lang="de-DE" sz="1600" b="1" dirty="0">
                <a:solidFill>
                  <a:schemeClr val="accent1">
                    <a:lumMod val="75000"/>
                  </a:schemeClr>
                </a:solidFill>
                <a:latin typeface="Arial Black" panose="020B0A04020102020204" pitchFamily="34" charset="0"/>
              </a:rPr>
              <a:t>Nutzen durch Metastasen-gezielte Therapie</a:t>
            </a:r>
            <a:br>
              <a:rPr lang="de-DE" sz="900"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www.univadis.de/viewarticle/oligometastasiertes-prostatakarzinom-nutzen-durch-metastasen-gezielte-therapie </a:t>
            </a:r>
            <a:r>
              <a:rPr lang="de-DE" sz="900" b="1" dirty="0">
                <a:solidFill>
                  <a:schemeClr val="accent1">
                    <a:lumMod val="75000"/>
                  </a:schemeClr>
                </a:solidFill>
                <a:ea typeface="Calibri" panose="020F0502020204030204" pitchFamily="34" charset="0"/>
                <a:cs typeface="Times New Roman" panose="02020603050405020304" pitchFamily="18" charset="0"/>
              </a:rPr>
              <a:t>	</a:t>
            </a:r>
          </a:p>
          <a:p>
            <a:endParaRPr lang="de-DE" sz="900" b="1" dirty="0">
              <a:solidFill>
                <a:schemeClr val="accent1">
                  <a:lumMod val="75000"/>
                </a:schemeClr>
              </a:solidFill>
              <a:ea typeface="Calibri" panose="020F0502020204030204" pitchFamily="34" charset="0"/>
              <a:cs typeface="Times New Roman" panose="02020603050405020304" pitchFamily="18" charset="0"/>
            </a:endParaRPr>
          </a:p>
          <a:p>
            <a:endParaRPr lang="de-DE" sz="900" b="1" dirty="0">
              <a:solidFill>
                <a:schemeClr val="accent1">
                  <a:lumMod val="75000"/>
                </a:schemeClr>
              </a:solidFill>
              <a:ea typeface="Calibri" panose="020F0502020204030204" pitchFamily="34" charset="0"/>
              <a:cs typeface="Times New Roman" panose="02020603050405020304" pitchFamily="18" charset="0"/>
            </a:endParaRPr>
          </a:p>
          <a:p>
            <a:r>
              <a:rPr lang="de-DE" sz="900" dirty="0">
                <a:solidFill>
                  <a:srgbClr val="C00000"/>
                </a:solidFill>
                <a:ea typeface="Calibri" panose="020F0502020204030204" pitchFamily="34" charset="0"/>
                <a:cs typeface="Times New Roman" panose="02020603050405020304" pitchFamily="18" charset="0"/>
              </a:rPr>
              <a:t>Juni 2021</a:t>
            </a:r>
          </a:p>
          <a:p>
            <a:r>
              <a:rPr lang="de-DE" sz="900" dirty="0">
                <a:solidFill>
                  <a:srgbClr val="C00000"/>
                </a:solidFill>
                <a:ea typeface="Calibri" panose="020F0502020204030204" pitchFamily="34" charset="0"/>
                <a:cs typeface="Times New Roman" panose="02020603050405020304" pitchFamily="18" charset="0"/>
              </a:rPr>
              <a:t>DEGRO</a:t>
            </a:r>
          </a:p>
          <a:p>
            <a:r>
              <a:rPr lang="de-DE" sz="12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Oli-P-Studie</a:t>
            </a:r>
          </a:p>
          <a:p>
            <a:r>
              <a:rPr lang="de-DE" sz="16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PSMA-PET-gesteuerte Bestrahlung</a:t>
            </a:r>
          </a:p>
          <a:p>
            <a:r>
              <a:rPr lang="de-DE" sz="16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von Metastasen sicher und wirksam</a:t>
            </a:r>
          </a:p>
          <a:p>
            <a:r>
              <a:rPr lang="de-DE" sz="900" dirty="0">
                <a:solidFill>
                  <a:srgbClr val="C00000"/>
                </a:solidFill>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https://www.degro.org/psma-pet-gesteuerte-bestrahlung-von-metastasen-sicher-und-wirksam/</a:t>
            </a:r>
            <a:endParaRPr lang="de-DE" sz="1200" b="1" dirty="0">
              <a:solidFill>
                <a:schemeClr val="accent1">
                  <a:lumMod val="75000"/>
                </a:schemeClr>
              </a:solidFill>
              <a:ea typeface="Calibri" panose="020F0502020204030204" pitchFamily="34" charset="0"/>
              <a:cs typeface="Times New Roman" panose="02020603050405020304" pitchFamily="18" charset="0"/>
            </a:endParaRPr>
          </a:p>
          <a:p>
            <a:endParaRPr lang="de-DE" sz="900" dirty="0">
              <a:solidFill>
                <a:srgbClr val="C00000"/>
              </a:solidFill>
            </a:endParaRPr>
          </a:p>
        </p:txBody>
      </p:sp>
      <p:sp>
        <p:nvSpPr>
          <p:cNvPr id="22" name="Rechteck 21">
            <a:extLst>
              <a:ext uri="{FF2B5EF4-FFF2-40B4-BE49-F238E27FC236}">
                <a16:creationId xmlns:a16="http://schemas.microsoft.com/office/drawing/2014/main" id="{E618D87B-8F8A-DC8E-95B2-C9DA11246118}"/>
              </a:ext>
            </a:extLst>
          </p:cNvPr>
          <p:cNvSpPr/>
          <p:nvPr/>
        </p:nvSpPr>
        <p:spPr>
          <a:xfrm>
            <a:off x="336000" y="451299"/>
            <a:ext cx="11520000" cy="721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000" dirty="0">
              <a:solidFill>
                <a:srgbClr val="C00000"/>
              </a:solidFill>
              <a:ea typeface="Calibri" panose="020F0502020204030204" pitchFamily="34" charset="0"/>
              <a:cs typeface="Times New Roman" panose="02020603050405020304" pitchFamily="18" charset="0"/>
            </a:endParaRPr>
          </a:p>
          <a:p>
            <a:r>
              <a:rPr lang="de-DE" sz="900" dirty="0">
                <a:solidFill>
                  <a:srgbClr val="C00000"/>
                </a:solidFill>
                <a:ea typeface="Calibri" panose="020F0502020204030204" pitchFamily="34" charset="0"/>
                <a:cs typeface="Times New Roman" panose="02020603050405020304" pitchFamily="18" charset="0"/>
              </a:rPr>
              <a:t>SpringerLink.com (Open Access - </a:t>
            </a:r>
            <a:r>
              <a:rPr lang="de-DE" sz="900" dirty="0" err="1">
                <a:solidFill>
                  <a:srgbClr val="C00000"/>
                </a:solidFill>
                <a:ea typeface="Calibri" panose="020F0502020204030204" pitchFamily="34" charset="0"/>
                <a:cs typeface="Times New Roman" panose="02020603050405020304" pitchFamily="18" charset="0"/>
              </a:rPr>
              <a:t>Published</a:t>
            </a:r>
            <a:r>
              <a:rPr lang="de-DE" sz="900" dirty="0">
                <a:solidFill>
                  <a:srgbClr val="C00000"/>
                </a:solidFill>
                <a:ea typeface="Calibri" panose="020F0502020204030204" pitchFamily="34" charset="0"/>
                <a:cs typeface="Times New Roman" panose="02020603050405020304" pitchFamily="18" charset="0"/>
              </a:rPr>
              <a:t>: 22.11.2022)</a:t>
            </a:r>
          </a:p>
          <a:p>
            <a:r>
              <a:rPr lang="de-DE" sz="1400" b="1" dirty="0">
                <a:solidFill>
                  <a:srgbClr val="C00000"/>
                </a:solidFill>
                <a:ea typeface="Calibri" panose="020F0502020204030204" pitchFamily="34" charset="0"/>
                <a:cs typeface="Times New Roman" panose="02020603050405020304" pitchFamily="18" charset="0"/>
              </a:rPr>
              <a:t>„Multimodale Therapiekonzepte lokaler Verfahren mit der Immuntherapie“</a:t>
            </a:r>
          </a:p>
        </p:txBody>
      </p:sp>
      <p:sp>
        <p:nvSpPr>
          <p:cNvPr id="23" name="Rechteck 22">
            <a:hlinkClick r:id="rId8"/>
            <a:extLst>
              <a:ext uri="{FF2B5EF4-FFF2-40B4-BE49-F238E27FC236}">
                <a16:creationId xmlns:a16="http://schemas.microsoft.com/office/drawing/2014/main" id="{44774129-ED33-7193-CBEB-67EAFE3CCB22}"/>
              </a:ext>
            </a:extLst>
          </p:cNvPr>
          <p:cNvSpPr/>
          <p:nvPr/>
        </p:nvSpPr>
        <p:spPr>
          <a:xfrm>
            <a:off x="436267" y="1172583"/>
            <a:ext cx="11212808" cy="13250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dirty="0">
                <a:solidFill>
                  <a:schemeClr val="bg1">
                    <a:lumMod val="95000"/>
                  </a:schemeClr>
                </a:solidFill>
                <a:ea typeface="Calibri" panose="020F0502020204030204" pitchFamily="34" charset="0"/>
                <a:cs typeface="Times New Roman" panose="02020603050405020304" pitchFamily="18" charset="0"/>
              </a:rPr>
              <a:t>Zitat:</a:t>
            </a:r>
            <a:endParaRPr lang="de-DE" sz="800" dirty="0">
              <a:solidFill>
                <a:schemeClr val="bg1">
                  <a:lumMod val="95000"/>
                </a:schemeClr>
              </a:solidFill>
              <a:effectLst/>
              <a:ea typeface="Calibri" panose="020F0502020204030204" pitchFamily="34" charset="0"/>
              <a:cs typeface="Times New Roman" panose="02020603050405020304" pitchFamily="18" charset="0"/>
            </a:endParaRPr>
          </a:p>
          <a:p>
            <a:r>
              <a:rPr lang="de-DE" sz="1400" dirty="0">
                <a:solidFill>
                  <a:schemeClr val="bg1">
                    <a:lumMod val="95000"/>
                  </a:schemeClr>
                </a:solidFill>
                <a:effectLst/>
                <a:ea typeface="Calibri" panose="020F0502020204030204" pitchFamily="34" charset="0"/>
                <a:cs typeface="Times New Roman" panose="02020603050405020304" pitchFamily="18" charset="0"/>
              </a:rPr>
              <a:t>„… basieren auf den biologischen </a:t>
            </a:r>
            <a:r>
              <a:rPr lang="de-DE" sz="1400" dirty="0">
                <a:solidFill>
                  <a:schemeClr val="bg1"/>
                </a:solidFill>
                <a:effectLst/>
                <a:ea typeface="Calibri" panose="020F0502020204030204" pitchFamily="34" charset="0"/>
                <a:cs typeface="Times New Roman" panose="02020603050405020304" pitchFamily="18" charset="0"/>
              </a:rPr>
              <a:t>Effekten von Tumorbestrahlung, die weit über ein „physikalisches“ Abtöten von Tumorzellen hinausgeht. </a:t>
            </a:r>
          </a:p>
          <a:p>
            <a:r>
              <a:rPr lang="de-DE" sz="1400" dirty="0">
                <a:solidFill>
                  <a:schemeClr val="bg1"/>
                </a:solidFill>
                <a:effectLst/>
                <a:ea typeface="Calibri" panose="020F0502020204030204" pitchFamily="34" charset="0"/>
                <a:cs typeface="Times New Roman" panose="02020603050405020304" pitchFamily="18" charset="0"/>
              </a:rPr>
              <a:t>Abhängig von Dosis und Fraktionierung der Bestrahlung sowie dem verwendeten Tumormodell oder der Tumorentität können immunaktivierende und immunsupprimierende Effekte ausgelöst werden. Da eine Antitumorimmunantwort nicht lokal im Tumor sondern systemisch erfolgt, kann eine erfolgreich ausgelöste Antitumorimmunität in einer bestrahlten Metastase zu einem systemischen Ansprechen führen (</a:t>
            </a:r>
            <a:r>
              <a:rPr lang="de-DE" sz="1400" dirty="0" err="1">
                <a:solidFill>
                  <a:schemeClr val="bg1"/>
                </a:solidFill>
                <a:effectLst/>
                <a:ea typeface="Calibri" panose="020F0502020204030204" pitchFamily="34" charset="0"/>
                <a:cs typeface="Times New Roman" panose="02020603050405020304" pitchFamily="18" charset="0"/>
              </a:rPr>
              <a:t>abskopaler</a:t>
            </a:r>
            <a:r>
              <a:rPr lang="de-DE" sz="1400" dirty="0">
                <a:solidFill>
                  <a:schemeClr val="bg1"/>
                </a:solidFill>
                <a:effectLst/>
                <a:ea typeface="Calibri" panose="020F0502020204030204" pitchFamily="34" charset="0"/>
                <a:cs typeface="Times New Roman" panose="02020603050405020304" pitchFamily="18" charset="0"/>
              </a:rPr>
              <a:t> Effekt)….“</a:t>
            </a:r>
          </a:p>
          <a:p>
            <a:r>
              <a:rPr lang="de-DE" sz="800" dirty="0">
                <a:solidFill>
                  <a:schemeClr val="bg1">
                    <a:lumMod val="95000"/>
                  </a:schemeClr>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https://link.springer.com/article/10.1007/s00120-022-01966-6</a:t>
            </a:r>
            <a:endParaRPr lang="de-DE" sz="1200" dirty="0">
              <a:solidFill>
                <a:schemeClr val="bg1"/>
              </a:solidFill>
              <a:effectLst/>
              <a:ea typeface="Calibri" panose="020F0502020204030204" pitchFamily="34" charset="0"/>
              <a:cs typeface="Times New Roman" panose="02020603050405020304" pitchFamily="18" charset="0"/>
            </a:endParaRPr>
          </a:p>
        </p:txBody>
      </p:sp>
      <p:sp>
        <p:nvSpPr>
          <p:cNvPr id="24" name="Rechteck 23">
            <a:hlinkClick r:id="rId9"/>
            <a:extLst>
              <a:ext uri="{FF2B5EF4-FFF2-40B4-BE49-F238E27FC236}">
                <a16:creationId xmlns:a16="http://schemas.microsoft.com/office/drawing/2014/main" id="{699225CC-AE77-2F74-30AA-22549AEEE880}"/>
              </a:ext>
            </a:extLst>
          </p:cNvPr>
          <p:cNvSpPr/>
          <p:nvPr/>
        </p:nvSpPr>
        <p:spPr>
          <a:xfrm>
            <a:off x="487375" y="5012305"/>
            <a:ext cx="5297783" cy="15748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dirty="0">
                <a:solidFill>
                  <a:schemeClr val="bg1">
                    <a:lumMod val="95000"/>
                  </a:schemeClr>
                </a:solidFill>
                <a:ea typeface="Calibri" panose="020F0502020204030204" pitchFamily="34" charset="0"/>
                <a:cs typeface="Times New Roman" panose="02020603050405020304" pitchFamily="18" charset="0"/>
              </a:rPr>
              <a:t>Zitat:</a:t>
            </a:r>
            <a:endParaRPr lang="de-DE" sz="800" dirty="0">
              <a:solidFill>
                <a:schemeClr val="bg1">
                  <a:lumMod val="95000"/>
                </a:schemeClr>
              </a:solidFill>
              <a:effectLst/>
              <a:ea typeface="Calibri" panose="020F0502020204030204" pitchFamily="34" charset="0"/>
              <a:cs typeface="Times New Roman" panose="02020603050405020304" pitchFamily="18" charset="0"/>
            </a:endParaRPr>
          </a:p>
          <a:p>
            <a:r>
              <a:rPr lang="de-DE" sz="1400" dirty="0"/>
              <a:t>„Bei oligometastasierten Patienten konnte in randomisierten Studien ein verbessertes Gesamtüberleben sowie verbessertes progressionsfreies Überleben erzielt werden, wenn die leitliniengerechte Systemtherapie um eine definitive lokale Therapie aller Metastasen ergänzt wurde.“</a:t>
            </a:r>
          </a:p>
          <a:p>
            <a:r>
              <a:rPr lang="de-DE" sz="900" dirty="0">
                <a:solidFill>
                  <a:schemeClr val="bg1"/>
                </a:solidFill>
                <a:hlinkClick r:id="rId4">
                  <a:extLst>
                    <a:ext uri="{A12FA001-AC4F-418D-AE19-62706E023703}">
                      <ahyp:hlinkClr xmlns:ahyp="http://schemas.microsoft.com/office/drawing/2018/hyperlinkcolor" val="tx"/>
                    </a:ext>
                  </a:extLst>
                </a:hlinkClick>
              </a:rPr>
              <a:t>https://www.springermedizin.de/aktuelle-interdisziplinaere-behandlung-von-knochenmetastasen/23984066</a:t>
            </a:r>
            <a:endParaRPr lang="de-DE" sz="900" dirty="0">
              <a:solidFill>
                <a:schemeClr val="bg1"/>
              </a:solidFill>
            </a:endParaRPr>
          </a:p>
          <a:p>
            <a:endParaRPr lang="de-DE" sz="12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38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ppt_x"/>
                                          </p:val>
                                        </p:tav>
                                        <p:tav tm="100000">
                                          <p:val>
                                            <p:strVal val="#ppt_x"/>
                                          </p:val>
                                        </p:tav>
                                      </p:tavLst>
                                    </p:anim>
                                    <p:anim calcmode="lin" valueType="num">
                                      <p:cBhvr additive="base">
                                        <p:cTn id="21" dur="500" fill="hold"/>
                                        <p:tgtEl>
                                          <p:spTgt spid="24"/>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2" grpId="0"/>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203215" y="685100"/>
            <a:ext cx="5400000" cy="5339923"/>
          </a:xfrm>
          <a:prstGeom prst="rect">
            <a:avLst/>
          </a:prstGeom>
          <a:noFill/>
        </p:spPr>
        <p:txBody>
          <a:bodyPr wrap="square" rtlCol="0">
            <a:spAutoFit/>
          </a:bodyPr>
          <a:lstStyle/>
          <a:p>
            <a:r>
              <a:rPr lang="de-DE" sz="900" dirty="0">
                <a:solidFill>
                  <a:srgbClr val="C00000"/>
                </a:solidFill>
              </a:rPr>
              <a:t>Europäisches </a:t>
            </a:r>
            <a:r>
              <a:rPr lang="de-DE" sz="900" dirty="0" err="1">
                <a:solidFill>
                  <a:srgbClr val="C00000"/>
                </a:solidFill>
              </a:rPr>
              <a:t>Metastasenzentrum</a:t>
            </a:r>
            <a:r>
              <a:rPr lang="de-DE" sz="900" dirty="0">
                <a:solidFill>
                  <a:srgbClr val="C00000"/>
                </a:solidFill>
              </a:rPr>
              <a:t> Charité</a:t>
            </a:r>
          </a:p>
          <a:p>
            <a:r>
              <a:rPr lang="de-DE" sz="2400" b="1" dirty="0">
                <a:solidFill>
                  <a:srgbClr val="C00000"/>
                </a:solidFill>
                <a:latin typeface="Arial Black" panose="020B0A04020102020204" pitchFamily="34" charset="0"/>
              </a:rPr>
              <a:t>Therapiemöglichkeiten</a:t>
            </a:r>
          </a:p>
          <a:p>
            <a:r>
              <a:rPr lang="de-DE" sz="2400" b="1" dirty="0">
                <a:solidFill>
                  <a:srgbClr val="C00000"/>
                </a:solidFill>
                <a:latin typeface="Arial Black" panose="020B0A04020102020204" pitchFamily="34" charset="0"/>
              </a:rPr>
              <a:t>bei Metastasen</a:t>
            </a:r>
          </a:p>
          <a:p>
            <a:r>
              <a:rPr lang="de-DE" sz="900" b="1" dirty="0">
                <a:solidFill>
                  <a:srgbClr val="C00000"/>
                </a:solidFill>
                <a:hlinkClick r:id="rId2">
                  <a:extLst>
                    <a:ext uri="{A12FA001-AC4F-418D-AE19-62706E023703}">
                      <ahyp:hlinkClr xmlns:ahyp="http://schemas.microsoft.com/office/drawing/2018/hyperlinkcolor" val="tx"/>
                    </a:ext>
                  </a:extLst>
                </a:hlinkClick>
              </a:rPr>
              <a:t>https://metastasenzentrum.charite.de/leistungen/therapien/</a:t>
            </a:r>
            <a:endParaRPr lang="de-DE" sz="900" b="1" dirty="0">
              <a:solidFill>
                <a:srgbClr val="C00000"/>
              </a:solidFill>
            </a:endParaRPr>
          </a:p>
          <a:p>
            <a:r>
              <a:rPr lang="de-DE" sz="900" dirty="0">
                <a:solidFill>
                  <a:schemeClr val="accent1">
                    <a:lumMod val="75000"/>
                  </a:schemeClr>
                </a:solidFill>
              </a:rPr>
              <a:t> </a:t>
            </a: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F29400"/>
                </a:solidFill>
              </a:rPr>
              <a:t>sprechzimmer.ch</a:t>
            </a:r>
          </a:p>
          <a:p>
            <a:r>
              <a:rPr lang="de-DE" sz="1600" b="1" dirty="0">
                <a:solidFill>
                  <a:srgbClr val="F29400"/>
                </a:solidFill>
                <a:latin typeface="Arial Black" panose="020B0A04020102020204" pitchFamily="34" charset="0"/>
              </a:rPr>
              <a:t>Prostatakrebs Knochenableger, </a:t>
            </a:r>
            <a:r>
              <a:rPr lang="de-DE" sz="2400" b="1" dirty="0">
                <a:solidFill>
                  <a:srgbClr val="F29400"/>
                </a:solidFill>
                <a:latin typeface="Arial Black" panose="020B0A04020102020204" pitchFamily="34" charset="0"/>
              </a:rPr>
              <a:t>Knochenmetastasen</a:t>
            </a:r>
          </a:p>
          <a:p>
            <a:r>
              <a:rPr lang="de-DE" sz="900" dirty="0">
                <a:solidFill>
                  <a:srgbClr val="F29400"/>
                </a:solidFill>
                <a:hlinkClick r:id="rId3">
                  <a:extLst>
                    <a:ext uri="{A12FA001-AC4F-418D-AE19-62706E023703}">
                      <ahyp:hlinkClr xmlns:ahyp="http://schemas.microsoft.com/office/drawing/2018/hyperlinkcolor" val="tx"/>
                    </a:ext>
                  </a:extLst>
                </a:hlinkClick>
              </a:rPr>
              <a:t>https://www.sprechzimmer.ch/Fokus/Prostatakrebs/Knochenbefall/</a:t>
            </a:r>
            <a:endParaRPr lang="de-DE" sz="900" dirty="0">
              <a:solidFill>
                <a:srgbClr val="F29400"/>
              </a:solidFill>
            </a:endParaRPr>
          </a:p>
          <a:p>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rgbClr val="C00000"/>
                </a:solidFill>
              </a:rPr>
              <a:t>3/2020</a:t>
            </a:r>
          </a:p>
          <a:p>
            <a:r>
              <a:rPr lang="de-DE" sz="900">
                <a:solidFill>
                  <a:srgbClr val="C00000"/>
                </a:solidFill>
              </a:rPr>
              <a:t>Martini-Klinik</a:t>
            </a:r>
            <a:r>
              <a:rPr lang="de-DE" sz="900" dirty="0">
                <a:solidFill>
                  <a:srgbClr val="C00000"/>
                </a:solidFill>
              </a:rPr>
              <a:t>.de </a:t>
            </a:r>
          </a:p>
          <a:p>
            <a:r>
              <a:rPr lang="de-DE" sz="900" dirty="0">
                <a:solidFill>
                  <a:srgbClr val="C00000"/>
                </a:solidFill>
              </a:rPr>
              <a:t>T. Maurer, Hamburg-Eppendorf</a:t>
            </a:r>
          </a:p>
          <a:p>
            <a:r>
              <a:rPr lang="de-DE" sz="1600" b="1" dirty="0">
                <a:solidFill>
                  <a:srgbClr val="C00000"/>
                </a:solidFill>
                <a:latin typeface="Arial Black" panose="020B0A04020102020204" pitchFamily="34" charset="0"/>
              </a:rPr>
              <a:t>Metastasen-direktive Therapie beim Prostatakrebsrezidiv</a:t>
            </a:r>
          </a:p>
          <a:p>
            <a:r>
              <a:rPr lang="de-DE" sz="900" dirty="0">
                <a:solidFill>
                  <a:srgbClr val="C00000"/>
                </a:solidFill>
                <a:hlinkClick r:id="rId4">
                  <a:extLst>
                    <a:ext uri="{A12FA001-AC4F-418D-AE19-62706E023703}">
                      <ahyp:hlinkClr xmlns:ahyp="http://schemas.microsoft.com/office/drawing/2018/hyperlinkcolor" val="tx"/>
                    </a:ext>
                  </a:extLst>
                </a:hlinkClick>
              </a:rPr>
              <a:t>https://www.martini-klinik.de/fileadmin/dateien/04-pdfs/presse/2020/2020-06_Urologik_Maurer.pdf</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chemeClr val="accent1">
                    <a:lumMod val="75000"/>
                  </a:schemeClr>
                </a:solidFill>
              </a:rPr>
              <a:t>22.11.2022</a:t>
            </a:r>
          </a:p>
          <a:p>
            <a:r>
              <a:rPr lang="de-DE" sz="900" dirty="0">
                <a:solidFill>
                  <a:schemeClr val="accent1">
                    <a:lumMod val="75000"/>
                  </a:schemeClr>
                </a:solidFill>
              </a:rPr>
              <a:t>SpringerLink</a:t>
            </a:r>
          </a:p>
          <a:p>
            <a:r>
              <a:rPr lang="de-DE" sz="1600" b="1" dirty="0">
                <a:solidFill>
                  <a:schemeClr val="accent1">
                    <a:lumMod val="75000"/>
                  </a:schemeClr>
                </a:solidFill>
                <a:latin typeface="Arial Black" panose="020B0A04020102020204" pitchFamily="34" charset="0"/>
              </a:rPr>
              <a:t>Multimodale Therapiekonzepte</a:t>
            </a:r>
          </a:p>
          <a:p>
            <a:r>
              <a:rPr lang="de-DE" sz="1600" b="1" dirty="0">
                <a:solidFill>
                  <a:schemeClr val="accent1">
                    <a:lumMod val="75000"/>
                  </a:schemeClr>
                </a:solidFill>
                <a:latin typeface="Arial Black" panose="020B0A04020102020204" pitchFamily="34" charset="0"/>
              </a:rPr>
              <a:t>lokaler Verfahren mit der Immuntherapie</a:t>
            </a:r>
          </a:p>
          <a:p>
            <a:r>
              <a:rPr lang="de-DE" sz="900" dirty="0">
                <a:solidFill>
                  <a:schemeClr val="accent1">
                    <a:lumMod val="75000"/>
                  </a:schemeClr>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https://link.springer.com/article/10.1007/s00120-022-01966-6</a:t>
            </a:r>
            <a:endParaRPr lang="de-DE" sz="1600" dirty="0">
              <a:solidFill>
                <a:schemeClr val="accent1">
                  <a:lumMod val="75000"/>
                </a:schemeClr>
              </a:solidFill>
              <a:ea typeface="Calibri" panose="020F0502020204030204" pitchFamily="34" charset="0"/>
              <a:cs typeface="Times New Roman" panose="02020603050405020304" pitchFamily="18" charset="0"/>
            </a:endParaRPr>
          </a:p>
          <a:p>
            <a:endParaRPr lang="de-DE" sz="900" dirty="0">
              <a:solidFill>
                <a:srgbClr val="C00000"/>
              </a:solidFill>
            </a:endParaRPr>
          </a:p>
        </p:txBody>
      </p:sp>
      <p:sp>
        <p:nvSpPr>
          <p:cNvPr id="3" name="Textfeld 2">
            <a:extLst>
              <a:ext uri="{FF2B5EF4-FFF2-40B4-BE49-F238E27FC236}">
                <a16:creationId xmlns:a16="http://schemas.microsoft.com/office/drawing/2014/main" id="{55A232EB-BB15-9044-6B33-6C2E76BF87D4}"/>
              </a:ext>
            </a:extLst>
          </p:cNvPr>
          <p:cNvSpPr txBox="1"/>
          <p:nvPr/>
        </p:nvSpPr>
        <p:spPr>
          <a:xfrm>
            <a:off x="536706" y="685100"/>
            <a:ext cx="5400000" cy="1323439"/>
          </a:xfrm>
          <a:prstGeom prst="rect">
            <a:avLst/>
          </a:prstGeom>
          <a:noFill/>
        </p:spPr>
        <p:txBody>
          <a:bodyPr wrap="square" rtlCol="0">
            <a:spAutoFit/>
          </a:bodyPr>
          <a:lstStyle/>
          <a:p>
            <a:r>
              <a:rPr lang="en-US" sz="900" dirty="0">
                <a:solidFill>
                  <a:srgbClr val="C00000"/>
                </a:solidFill>
              </a:rPr>
              <a:t>06 September 2022 - Open Access</a:t>
            </a:r>
          </a:p>
          <a:p>
            <a:r>
              <a:rPr lang="de-DE" sz="900" dirty="0">
                <a:solidFill>
                  <a:srgbClr val="C00000"/>
                </a:solidFill>
              </a:rPr>
              <a:t>SpringerLink</a:t>
            </a:r>
          </a:p>
          <a:p>
            <a:r>
              <a:rPr lang="de-DE" sz="1200" b="1" dirty="0">
                <a:solidFill>
                  <a:srgbClr val="C00000"/>
                </a:solidFill>
                <a:latin typeface="Arial Black" panose="020B0A04020102020204" pitchFamily="34" charset="0"/>
              </a:rPr>
              <a:t>Neue S3-Leitlinie Prostatakarzinom 2021 (Version 6.2) </a:t>
            </a:r>
          </a:p>
          <a:p>
            <a:r>
              <a:rPr lang="de-DE" sz="1600" b="1" dirty="0">
                <a:solidFill>
                  <a:srgbClr val="C00000"/>
                </a:solidFill>
                <a:latin typeface="Arial Black" panose="020B0A04020102020204" pitchFamily="34" charset="0"/>
              </a:rPr>
              <a:t>Was hat sich beim fortgeschrittenen Prostatakarzinom geändert?</a:t>
            </a:r>
          </a:p>
          <a:p>
            <a:r>
              <a:rPr lang="de-DE" sz="900" dirty="0">
                <a:solidFill>
                  <a:srgbClr val="C00000"/>
                </a:solidFill>
                <a:hlinkClick r:id="rId6">
                  <a:extLst>
                    <a:ext uri="{A12FA001-AC4F-418D-AE19-62706E023703}">
                      <ahyp:hlinkClr xmlns:ahyp="http://schemas.microsoft.com/office/drawing/2018/hyperlinkcolor" val="tx"/>
                    </a:ext>
                  </a:extLst>
                </a:hlinkClick>
              </a:rPr>
              <a:t>https://link.springer.com/article/10.1007/s00120-022-01927-z</a:t>
            </a:r>
            <a:br>
              <a:rPr lang="de-DE" sz="900" dirty="0">
                <a:solidFill>
                  <a:srgbClr val="C00000"/>
                </a:solidFill>
              </a:rPr>
            </a:br>
            <a:endParaRPr lang="de-DE" sz="900" dirty="0">
              <a:solidFill>
                <a:schemeClr val="accent1">
                  <a:lumMod val="75000"/>
                </a:schemeClr>
              </a:solidFill>
            </a:endParaRPr>
          </a:p>
        </p:txBody>
      </p:sp>
      <p:sp>
        <p:nvSpPr>
          <p:cNvPr id="4" name="Rechteck 3">
            <a:hlinkClick r:id="rId7"/>
            <a:extLst>
              <a:ext uri="{FF2B5EF4-FFF2-40B4-BE49-F238E27FC236}">
                <a16:creationId xmlns:a16="http://schemas.microsoft.com/office/drawing/2014/main" id="{39AB4E77-2694-41A7-847A-F83FCAF4903C}"/>
              </a:ext>
            </a:extLst>
          </p:cNvPr>
          <p:cNvSpPr/>
          <p:nvPr/>
        </p:nvSpPr>
        <p:spPr>
          <a:xfrm>
            <a:off x="536706" y="1833196"/>
            <a:ext cx="5438268" cy="16399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dirty="0">
                <a:solidFill>
                  <a:schemeClr val="bg1">
                    <a:lumMod val="95000"/>
                  </a:schemeClr>
                </a:solidFill>
                <a:ea typeface="Calibri" panose="020F0502020204030204" pitchFamily="34" charset="0"/>
                <a:cs typeface="Times New Roman" panose="02020603050405020304" pitchFamily="18" charset="0"/>
              </a:rPr>
              <a:t>Zitat:</a:t>
            </a:r>
            <a:endParaRPr lang="de-DE" sz="800" dirty="0">
              <a:solidFill>
                <a:schemeClr val="bg1">
                  <a:lumMod val="95000"/>
                </a:schemeClr>
              </a:solidFill>
              <a:effectLst/>
              <a:ea typeface="Calibri" panose="020F0502020204030204" pitchFamily="34" charset="0"/>
              <a:cs typeface="Times New Roman" panose="02020603050405020304" pitchFamily="18" charset="0"/>
            </a:endParaRPr>
          </a:p>
          <a:p>
            <a:r>
              <a:rPr lang="de-DE" sz="1400" dirty="0"/>
              <a:t>„ … In der STOMP-Studie mit 62 asymptomatischen mHSPC-Patienten nach Lokaltherapie im PSA-Progress mit maximal 3 Metastasen im </a:t>
            </a:r>
            <a:r>
              <a:rPr lang="de-DE" sz="1400" dirty="0" err="1"/>
              <a:t>Cholin</a:t>
            </a:r>
            <a:r>
              <a:rPr lang="de-DE" sz="1400" dirty="0"/>
              <a:t>-PET-CT war die Zeit bis zur Einleitung einer ADT (primärer Endpunkt) in der Gruppe mit MDT (SABR oder Resektion) deutlich länger bei ähnlicher Lebensqualität als in der Gruppe, die lediglich beobachtet wurden ... “</a:t>
            </a:r>
          </a:p>
          <a:p>
            <a:r>
              <a:rPr lang="de-DE" sz="900" dirty="0">
                <a:solidFill>
                  <a:schemeClr val="bg1"/>
                </a:solidFill>
                <a:hlinkClick r:id="rId6">
                  <a:extLst>
                    <a:ext uri="{A12FA001-AC4F-418D-AE19-62706E023703}">
                      <ahyp:hlinkClr xmlns:ahyp="http://schemas.microsoft.com/office/drawing/2018/hyperlinkcolor" val="tx"/>
                    </a:ext>
                  </a:extLst>
                </a:hlinkClick>
              </a:rPr>
              <a:t>https://link.springer.com/article/10.1007/s00120-022-01927-z</a:t>
            </a:r>
            <a:endParaRPr lang="de-DE" sz="900" dirty="0">
              <a:solidFill>
                <a:schemeClr val="bg1"/>
              </a:solidFill>
              <a:effectLst/>
              <a:ea typeface="Calibri" panose="020F050202020403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36706" y="3761128"/>
            <a:ext cx="5400000" cy="3000821"/>
          </a:xfrm>
          <a:prstGeom prst="rect">
            <a:avLst/>
          </a:prstGeom>
          <a:noFill/>
        </p:spPr>
        <p:txBody>
          <a:bodyPr wrap="square" rtlCol="0">
            <a:spAutoFit/>
          </a:bodyPr>
          <a:lstStyle/>
          <a:p>
            <a:endParaRPr lang="de-DE" sz="900" dirty="0">
              <a:solidFill>
                <a:srgbClr val="C00000"/>
              </a:solidFill>
            </a:endParaRPr>
          </a:p>
          <a:p>
            <a:endParaRPr lang="de-DE" sz="900" dirty="0">
              <a:solidFill>
                <a:srgbClr val="C00000"/>
              </a:solidFill>
            </a:endParaRPr>
          </a:p>
          <a:p>
            <a:r>
              <a:rPr lang="de-DE" sz="900" dirty="0">
                <a:solidFill>
                  <a:srgbClr val="C00000"/>
                </a:solidFill>
              </a:rPr>
              <a:t>3/2020</a:t>
            </a:r>
          </a:p>
          <a:p>
            <a:r>
              <a:rPr lang="de-DE" sz="900" dirty="0">
                <a:solidFill>
                  <a:srgbClr val="C00000"/>
                </a:solidFill>
              </a:rPr>
              <a:t>Dtsch Arztebl Int 2020; 117: 167-74; DOI: 10.3238/arztebl.2020.0167</a:t>
            </a:r>
          </a:p>
          <a:p>
            <a:r>
              <a:rPr lang="de-DE" sz="900" dirty="0">
                <a:solidFill>
                  <a:srgbClr val="C00000"/>
                </a:solidFill>
              </a:rPr>
              <a:t>MEDIZIN: Übersichtsarbeit</a:t>
            </a:r>
          </a:p>
          <a:p>
            <a:r>
              <a:rPr lang="de-DE" sz="900" dirty="0">
                <a:solidFill>
                  <a:srgbClr val="C00000"/>
                </a:solidFill>
              </a:rPr>
              <a:t>Grün, Arne; Kuhnt, Thomas; </a:t>
            </a:r>
            <a:r>
              <a:rPr lang="de-DE" sz="900" dirty="0" err="1">
                <a:solidFill>
                  <a:srgbClr val="C00000"/>
                </a:solidFill>
              </a:rPr>
              <a:t>Schlomm</a:t>
            </a:r>
            <a:r>
              <a:rPr lang="de-DE" sz="900" dirty="0">
                <a:solidFill>
                  <a:srgbClr val="C00000"/>
                </a:solidFill>
              </a:rPr>
              <a:t>, Thorsten; </a:t>
            </a:r>
            <a:r>
              <a:rPr lang="de-DE" sz="900" dirty="0" err="1">
                <a:solidFill>
                  <a:srgbClr val="C00000"/>
                </a:solidFill>
              </a:rPr>
              <a:t>Olze</a:t>
            </a:r>
            <a:r>
              <a:rPr lang="de-DE" sz="900" dirty="0">
                <a:solidFill>
                  <a:srgbClr val="C00000"/>
                </a:solidFill>
              </a:rPr>
              <a:t>, Heidi; Budach, Volker; Stromberger, Carmen</a:t>
            </a:r>
          </a:p>
          <a:p>
            <a:r>
              <a:rPr lang="de-DE" sz="3600" b="1" dirty="0">
                <a:solidFill>
                  <a:srgbClr val="C00000"/>
                </a:solidFill>
                <a:latin typeface="Arial Black" panose="020B0A04020102020204" pitchFamily="34" charset="0"/>
              </a:rPr>
              <a:t>Re-Bestrahlung</a:t>
            </a:r>
          </a:p>
          <a:p>
            <a:r>
              <a:rPr lang="de-DE" sz="1200" b="1" dirty="0">
                <a:solidFill>
                  <a:srgbClr val="C00000"/>
                </a:solidFill>
                <a:latin typeface="Arial Black" panose="020B0A04020102020204" pitchFamily="34" charset="0"/>
              </a:rPr>
              <a:t>bei lokal rezidivierten Kopf-Hals-Tumoren und </a:t>
            </a:r>
          </a:p>
          <a:p>
            <a:r>
              <a:rPr lang="de-DE" sz="2400" b="1" dirty="0">
                <a:solidFill>
                  <a:srgbClr val="C00000"/>
                </a:solidFill>
                <a:latin typeface="Arial Black" panose="020B0A04020102020204" pitchFamily="34" charset="0"/>
              </a:rPr>
              <a:t>beim Prostatakarzinom</a:t>
            </a:r>
          </a:p>
          <a:p>
            <a:r>
              <a:rPr lang="de-DE" sz="900" dirty="0">
                <a:solidFill>
                  <a:srgbClr val="C00000"/>
                </a:solidFill>
                <a:hlinkClick r:id="rId8">
                  <a:extLst>
                    <a:ext uri="{A12FA001-AC4F-418D-AE19-62706E023703}">
                      <ahyp:hlinkClr xmlns:ahyp="http://schemas.microsoft.com/office/drawing/2018/hyperlinkcolor" val="tx"/>
                    </a:ext>
                  </a:extLst>
                </a:hlinkClick>
              </a:rPr>
              <a:t>https://www.aerzteblatt.de/archiv/212828/Re-Bestrahlung-bei-lokal-rezidivierten-Kopf-Hals-Tumoren-und-beim-Prostatakarzinom</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277401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3"/>
            <a:extLst>
              <a:ext uri="{FF2B5EF4-FFF2-40B4-BE49-F238E27FC236}">
                <a16:creationId xmlns:a16="http://schemas.microsoft.com/office/drawing/2014/main" id="{9B73B574-33ED-0155-078F-75EDAA919323}"/>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372225" algn="l"/>
              </a:tabLst>
            </a:pPr>
            <a:r>
              <a:rPr lang="de-DE" dirty="0"/>
              <a:t>       </a:t>
            </a:r>
            <a:r>
              <a:rPr lang="de-DE" dirty="0">
                <a:latin typeface="Arial Black" panose="020B0A04020102020204" pitchFamily="34" charset="0"/>
              </a:rPr>
              <a:t>ADT Androgendeprivationstherapie                     	 </a:t>
            </a:r>
            <a:r>
              <a:rPr lang="de-DE" dirty="0"/>
              <a:t>(</a:t>
            </a:r>
            <a:r>
              <a:rPr lang="de-DE" sz="1800"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r>
              <a:rPr lang="de-DE" dirty="0"/>
              <a:t>androgen deprivation therapy</a:t>
            </a:r>
            <a:r>
              <a:rPr lang="de-DE" sz="1800"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r>
              <a:rPr lang="de-DE" dirty="0"/>
              <a:t>) </a:t>
            </a:r>
            <a:endParaRPr lang="de-DE" dirty="0">
              <a:latin typeface="Raleway" pitchFamily="2" charset="0"/>
            </a:endParaRPr>
          </a:p>
          <a:p>
            <a:r>
              <a:rPr lang="de-DE" sz="900" dirty="0"/>
              <a:t>              Endokrine Therapie  bzw. Anti-Hormontherapie  bzw. Hormontherapie oder auch verkürzt AD (androgen deprivation)</a:t>
            </a:r>
          </a:p>
        </p:txBody>
      </p:sp>
      <p:sp>
        <p:nvSpPr>
          <p:cNvPr id="3" name="Rechteck 2">
            <a:hlinkClick r:id="rId4"/>
            <a:extLst>
              <a:ext uri="{FF2B5EF4-FFF2-40B4-BE49-F238E27FC236}">
                <a16:creationId xmlns:a16="http://schemas.microsoft.com/office/drawing/2014/main" id="{E7EDAA00-7405-5BCB-02B3-07A7C47C3867}"/>
              </a:ext>
            </a:extLst>
          </p:cNvPr>
          <p:cNvSpPr/>
          <p:nvPr/>
        </p:nvSpPr>
        <p:spPr>
          <a:xfrm>
            <a:off x="345525" y="2899784"/>
            <a:ext cx="11379750" cy="16967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2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t>GnRH-Analoga</a:t>
            </a:r>
            <a:r>
              <a:rPr lang="de-DE" sz="12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de-DE"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(Gonadotropin-Releasing-Hormon, kurz GnRH)</a:t>
            </a:r>
          </a:p>
          <a:p>
            <a:pPr algn="ctr"/>
            <a:endParaRPr lang="de-DE" sz="9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algn="ctr"/>
            <a:endParaRPr lang="de-DE" sz="1200" dirty="0">
              <a:solidFill>
                <a:srgbClr val="FFFFFF"/>
              </a:solidFill>
              <a:latin typeface="Raleway" pitchFamily="2" charset="0"/>
              <a:ea typeface="Calibri" panose="020F0502020204030204" pitchFamily="34" charset="0"/>
              <a:cs typeface="Times New Roman" panose="02020603050405020304" pitchFamily="18" charset="0"/>
            </a:endParaRPr>
          </a:p>
          <a:p>
            <a:pPr algn="ctr"/>
            <a:endParaRPr lang="de-DE" sz="1200" dirty="0">
              <a:solidFill>
                <a:srgbClr val="FFFFFF"/>
              </a:solidFill>
              <a:latin typeface="Raleway" pitchFamily="2" charset="0"/>
              <a:ea typeface="Calibri" panose="020F0502020204030204" pitchFamily="34" charset="0"/>
              <a:cs typeface="Times New Roman" panose="02020603050405020304" pitchFamily="18" charset="0"/>
            </a:endParaRPr>
          </a:p>
          <a:p>
            <a:pPr algn="ctr"/>
            <a:endParaRPr lang="de-DE" sz="1200" dirty="0">
              <a:solidFill>
                <a:srgbClr val="FFFFFF"/>
              </a:solidFill>
              <a:latin typeface="Raleway" pitchFamily="2" charset="0"/>
              <a:ea typeface="Calibri" panose="020F0502020204030204" pitchFamily="34" charset="0"/>
              <a:cs typeface="Times New Roman" panose="02020603050405020304" pitchFamily="18" charset="0"/>
            </a:endParaRPr>
          </a:p>
          <a:p>
            <a:pPr algn="ctr"/>
            <a:endParaRPr lang="de-DE" sz="1200" dirty="0">
              <a:solidFill>
                <a:srgbClr val="FFFFFF"/>
              </a:solidFill>
              <a:latin typeface="Raleway" pitchFamily="2" charset="0"/>
              <a:ea typeface="Calibri" panose="020F0502020204030204" pitchFamily="34" charset="0"/>
              <a:cs typeface="Times New Roman" panose="02020603050405020304" pitchFamily="18" charset="0"/>
            </a:endParaRPr>
          </a:p>
          <a:p>
            <a:pPr algn="ctr"/>
            <a:endParaRPr lang="de-DE" sz="1200" dirty="0">
              <a:solidFill>
                <a:srgbClr val="FFFFFF"/>
              </a:solidFill>
              <a:latin typeface="Raleway" pitchFamily="2" charset="0"/>
              <a:ea typeface="Calibri" panose="020F0502020204030204" pitchFamily="34" charset="0"/>
              <a:cs typeface="Times New Roman" panose="02020603050405020304" pitchFamily="18" charset="0"/>
            </a:endParaRPr>
          </a:p>
          <a:p>
            <a:pPr algn="ctr"/>
            <a:endParaRPr lang="de-DE" sz="1200" dirty="0">
              <a:solidFill>
                <a:srgbClr val="FFFFFF"/>
              </a:solidFill>
              <a:latin typeface="Raleway" pitchFamily="2" charset="0"/>
              <a:ea typeface="Calibri" panose="020F0502020204030204" pitchFamily="34" charset="0"/>
              <a:cs typeface="Times New Roman" panose="02020603050405020304" pitchFamily="18" charset="0"/>
            </a:endParaRPr>
          </a:p>
          <a:p>
            <a:pPr algn="ctr"/>
            <a:endParaRPr lang="de-DE" sz="1200" dirty="0"/>
          </a:p>
        </p:txBody>
      </p:sp>
      <p:sp>
        <p:nvSpPr>
          <p:cNvPr id="4" name="Rechteck 3">
            <a:extLst>
              <a:ext uri="{FF2B5EF4-FFF2-40B4-BE49-F238E27FC236}">
                <a16:creationId xmlns:a16="http://schemas.microsoft.com/office/drawing/2014/main" id="{BE726FC6-0E32-E92C-639B-55BADDD1D88F}"/>
              </a:ext>
            </a:extLst>
          </p:cNvPr>
          <p:cNvSpPr/>
          <p:nvPr/>
        </p:nvSpPr>
        <p:spPr>
          <a:xfrm>
            <a:off x="336000" y="6079216"/>
            <a:ext cx="11389274"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Orchiektomie </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bzw.</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 Chirurgische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Kastration </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bzw.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operative </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Hodenentfernung </a:t>
            </a:r>
            <a:r>
              <a:rPr lang="de-DE" sz="900" dirty="0">
                <a:solidFill>
                  <a:srgbClr val="FFFFFF"/>
                </a:solidFill>
                <a:latin typeface="Arial" panose="020B0604020202020204" pitchFamily="34" charset="0"/>
                <a:ea typeface="Calibri" panose="020F0502020204030204" pitchFamily="34" charset="0"/>
                <a:cs typeface="Arial" panose="020B0604020202020204" pitchFamily="34" charset="0"/>
              </a:rPr>
              <a:t>(…ektomie = operative Entfernung)</a:t>
            </a:r>
            <a:r>
              <a:rPr lang="de-DE" sz="9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endParaRPr lang="de-DE" sz="900" dirty="0">
              <a:latin typeface="Arial" panose="020B0604020202020204" pitchFamily="34" charset="0"/>
              <a:cs typeface="Arial" panose="020B0604020202020204" pitchFamily="34" charset="0"/>
            </a:endParaRPr>
          </a:p>
        </p:txBody>
      </p:sp>
      <p:sp>
        <p:nvSpPr>
          <p:cNvPr id="5" name="Rechteck 4">
            <a:hlinkClick r:id="rId5"/>
            <a:extLst>
              <a:ext uri="{FF2B5EF4-FFF2-40B4-BE49-F238E27FC236}">
                <a16:creationId xmlns:a16="http://schemas.microsoft.com/office/drawing/2014/main" id="{8983B0D1-76DD-9FE7-4531-83BCED132803}"/>
              </a:ext>
            </a:extLst>
          </p:cNvPr>
          <p:cNvSpPr/>
          <p:nvPr/>
        </p:nvSpPr>
        <p:spPr>
          <a:xfrm>
            <a:off x="420298" y="3197814"/>
            <a:ext cx="5525603"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GnRH-Agonisten</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900" dirty="0">
                <a:solidFill>
                  <a:srgbClr val="FFFFFF"/>
                </a:solidFill>
                <a:effectLst/>
                <a:latin typeface="Arial" panose="020B0604020202020204" pitchFamily="34" charset="0"/>
                <a:ea typeface="Calibri" panose="020F0502020204030204" pitchFamily="34" charset="0"/>
                <a:cs typeface="Arial" panose="020B0604020202020204" pitchFamily="34" charset="0"/>
              </a:rPr>
              <a:t>- veraltetes Synonym: LHRH-Agonist </a:t>
            </a:r>
            <a:r>
              <a:rPr lang="de-DE" sz="1000" dirty="0">
                <a:solidFill>
                  <a:srgbClr val="FFFFFF"/>
                </a:solidFill>
                <a:latin typeface="Arial" panose="020B0604020202020204" pitchFamily="34" charset="0"/>
                <a:ea typeface="Calibri" panose="020F0502020204030204" pitchFamily="34" charset="0"/>
                <a:cs typeface="Arial" panose="020B0604020202020204" pitchFamily="34" charset="0"/>
              </a:rPr>
              <a:t>(…</a:t>
            </a:r>
            <a:r>
              <a:rPr lang="de-DE" sz="1000" dirty="0">
                <a:solidFill>
                  <a:srgbClr val="FFFFFF"/>
                </a:solidFill>
                <a:effectLst/>
                <a:latin typeface="Arial" panose="020B0604020202020204" pitchFamily="34" charset="0"/>
                <a:ea typeface="Calibri" panose="020F0502020204030204" pitchFamily="34" charset="0"/>
                <a:cs typeface="Arial" panose="020B0604020202020204" pitchFamily="34" charset="0"/>
              </a:rPr>
              <a:t>relin) </a:t>
            </a:r>
            <a:endParaRPr lang="de-DE" sz="1000"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9DB06E44-FC37-CA46-D556-D60C8E9B74A7}"/>
              </a:ext>
            </a:extLst>
          </p:cNvPr>
          <p:cNvSpPr/>
          <p:nvPr/>
        </p:nvSpPr>
        <p:spPr>
          <a:xfrm>
            <a:off x="336000" y="6361362"/>
            <a:ext cx="11389274" cy="458538"/>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000" dirty="0">
                <a:solidFill>
                  <a:schemeClr val="accent1">
                    <a:lumMod val="75000"/>
                  </a:schemeClr>
                </a:solidFill>
                <a:ea typeface="Calibri" panose="020F0502020204030204" pitchFamily="34" charset="0"/>
                <a:cs typeface="Times New Roman" panose="02020603050405020304" pitchFamily="18" charset="0"/>
              </a:rPr>
              <a:t>Die Orchiektomie (die Entfernen der beider Hoden) wird beim Prostatakarzinom nur noch selten angewendet.</a:t>
            </a:r>
          </a:p>
          <a:p>
            <a:pPr>
              <a:tabLst>
                <a:tab pos="1260475" algn="l"/>
              </a:tabLst>
            </a:pPr>
            <a:r>
              <a:rPr lang="de-DE" sz="1000" dirty="0">
                <a:solidFill>
                  <a:schemeClr val="accent1">
                    <a:lumMod val="75000"/>
                  </a:schemeClr>
                </a:solidFill>
                <a:ea typeface="Calibri" panose="020F0502020204030204" pitchFamily="34" charset="0"/>
                <a:cs typeface="Times New Roman" panose="02020603050405020304" pitchFamily="18" charset="0"/>
              </a:rPr>
              <a:t>Mit einen sehr schnellen Rückgang (meist innerhalb von 12 Stunden) des Testosteronspiegels</a:t>
            </a:r>
          </a:p>
        </p:txBody>
      </p:sp>
      <p:sp>
        <p:nvSpPr>
          <p:cNvPr id="7" name="Rechteck 6">
            <a:extLst>
              <a:ext uri="{FF2B5EF4-FFF2-40B4-BE49-F238E27FC236}">
                <a16:creationId xmlns:a16="http://schemas.microsoft.com/office/drawing/2014/main" id="{8B3A7ED8-05FA-8C59-1BE1-DEB215C5EE26}"/>
              </a:ext>
            </a:extLst>
          </p:cNvPr>
          <p:cNvSpPr/>
          <p:nvPr/>
        </p:nvSpPr>
        <p:spPr>
          <a:xfrm>
            <a:off x="420298" y="3485814"/>
            <a:ext cx="5525603" cy="1076349"/>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8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Buserelin 	Suprefact®	</a:t>
            </a:r>
            <a:r>
              <a:rPr lang="de-DE" sz="1000" dirty="0">
                <a:solidFill>
                  <a:schemeClr val="accent1">
                    <a:lumMod val="75000"/>
                  </a:schemeClr>
                </a:solidFill>
                <a:effectLst/>
                <a:ea typeface="Calibri" panose="020F0502020204030204" pitchFamily="34" charset="0"/>
                <a:cs typeface="Times New Roman" panose="02020603050405020304" pitchFamily="18" charset="0"/>
              </a:rPr>
              <a:t>fortgeschrittener Prostatakrebs</a:t>
            </a: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Goserelin	Zoladex®	</a:t>
            </a:r>
            <a:r>
              <a:rPr lang="de-DE" sz="1000" dirty="0">
                <a:solidFill>
                  <a:schemeClr val="accent1">
                    <a:lumMod val="75000"/>
                  </a:schemeClr>
                </a:solidFill>
                <a:effectLst/>
                <a:ea typeface="Calibri" panose="020F0502020204030204" pitchFamily="34" charset="0"/>
                <a:cs typeface="Times New Roman" panose="02020603050405020304" pitchFamily="18" charset="0"/>
              </a:rPr>
              <a:t>fortgeschrittener Prostatakrebs</a:t>
            </a: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Leuprorelin	Eligard®		</a:t>
            </a:r>
            <a:r>
              <a:rPr lang="de-DE" sz="1000" dirty="0">
                <a:solidFill>
                  <a:schemeClr val="accent1">
                    <a:lumMod val="75000"/>
                  </a:schemeClr>
                </a:solidFill>
                <a:effectLst/>
                <a:ea typeface="Calibri" panose="020F0502020204030204" pitchFamily="34" charset="0"/>
                <a:cs typeface="Times New Roman" panose="02020603050405020304" pitchFamily="18" charset="0"/>
              </a:rPr>
              <a:t>fortgeschrittener Prostatakrebs</a:t>
            </a: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Triptorelin	Pamorelin®	</a:t>
            </a:r>
            <a:r>
              <a:rPr lang="de-DE" sz="1000" dirty="0">
                <a:solidFill>
                  <a:schemeClr val="accent1">
                    <a:lumMod val="75000"/>
                  </a:schemeClr>
                </a:solidFill>
                <a:effectLst/>
                <a:ea typeface="Calibri" panose="020F0502020204030204" pitchFamily="34" charset="0"/>
                <a:cs typeface="Times New Roman" panose="02020603050405020304" pitchFamily="18" charset="0"/>
              </a:rPr>
              <a:t>fortgeschrittener Prostatakrebs</a:t>
            </a:r>
          </a:p>
          <a:p>
            <a:pPr>
              <a:tabLst>
                <a:tab pos="1260475" algn="l"/>
              </a:tabLst>
            </a:pPr>
            <a:endParaRPr lang="de-DE" sz="10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8" name="Rechteck 7">
            <a:hlinkClick r:id="rId6"/>
            <a:extLst>
              <a:ext uri="{FF2B5EF4-FFF2-40B4-BE49-F238E27FC236}">
                <a16:creationId xmlns:a16="http://schemas.microsoft.com/office/drawing/2014/main" id="{3F71E67D-3388-BB33-5CE2-F7477DA57512}"/>
              </a:ext>
            </a:extLst>
          </p:cNvPr>
          <p:cNvSpPr/>
          <p:nvPr/>
        </p:nvSpPr>
        <p:spPr>
          <a:xfrm>
            <a:off x="6046946" y="3205397"/>
            <a:ext cx="5602129"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GnRH-Antagonisten</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900" dirty="0">
                <a:solidFill>
                  <a:srgbClr val="FFFFFF"/>
                </a:solidFill>
                <a:effectLst/>
                <a:latin typeface="Arial" panose="020B0604020202020204" pitchFamily="34" charset="0"/>
                <a:ea typeface="Calibri" panose="020F0502020204030204" pitchFamily="34" charset="0"/>
                <a:cs typeface="Arial" panose="020B0604020202020204" pitchFamily="34" charset="0"/>
              </a:rPr>
              <a:t>- veraltetes Synonym: LHRH-Antagonist </a:t>
            </a:r>
            <a:r>
              <a:rPr lang="de-DE" sz="1000" dirty="0">
                <a:solidFill>
                  <a:srgbClr val="FFFFFF"/>
                </a:solidFill>
                <a:latin typeface="Arial" panose="020B0604020202020204" pitchFamily="34" charset="0"/>
                <a:ea typeface="Calibri" panose="020F0502020204030204" pitchFamily="34" charset="0"/>
                <a:cs typeface="Arial" panose="020B0604020202020204" pitchFamily="34" charset="0"/>
              </a:rPr>
              <a:t>(…</a:t>
            </a:r>
            <a:r>
              <a:rPr lang="de-DE" sz="1000" dirty="0">
                <a:solidFill>
                  <a:srgbClr val="FFFFFF"/>
                </a:solidFill>
                <a:effectLst/>
                <a:latin typeface="Arial" panose="020B0604020202020204" pitchFamily="34" charset="0"/>
                <a:ea typeface="Calibri" panose="020F0502020204030204" pitchFamily="34" charset="0"/>
                <a:cs typeface="Arial" panose="020B0604020202020204" pitchFamily="34" charset="0"/>
              </a:rPr>
              <a:t>lix) </a:t>
            </a:r>
            <a:endParaRPr lang="de-DE" sz="1000"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399E5CED-DF4F-246C-2BAA-6BAF1D0598F8}"/>
              </a:ext>
            </a:extLst>
          </p:cNvPr>
          <p:cNvSpPr/>
          <p:nvPr/>
        </p:nvSpPr>
        <p:spPr>
          <a:xfrm>
            <a:off x="6046946" y="3485412"/>
            <a:ext cx="5602129" cy="1076349"/>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000" dirty="0">
                <a:solidFill>
                  <a:schemeClr val="accent1">
                    <a:lumMod val="75000"/>
                  </a:schemeClr>
                </a:solidFill>
                <a:effectLst/>
                <a:ea typeface="Calibri" panose="020F0502020204030204" pitchFamily="34" charset="0"/>
                <a:cs typeface="Times New Roman" panose="02020603050405020304" pitchFamily="18" charset="0"/>
              </a:rPr>
              <a:t>Neue GnRH-Rezeptorantagonisten</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Relugolix 	 Orgovyx® </a:t>
            </a:r>
            <a:r>
              <a:rPr lang="de-DE" sz="1000" dirty="0">
                <a:solidFill>
                  <a:schemeClr val="accent1">
                    <a:lumMod val="75000"/>
                  </a:schemeClr>
                </a:solidFill>
                <a:effectLst/>
                <a:ea typeface="Calibri" panose="020F0502020204030204" pitchFamily="34" charset="0"/>
                <a:cs typeface="Times New Roman" panose="02020603050405020304" pitchFamily="18" charset="0"/>
              </a:rPr>
              <a:t>Tabletten	fortgeschrittener Prostatakrebs</a:t>
            </a:r>
            <a:endParaRPr lang="de-DE" sz="8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endParaRPr lang="de-DE" sz="8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000" dirty="0">
                <a:solidFill>
                  <a:schemeClr val="accent1">
                    <a:lumMod val="75000"/>
                  </a:schemeClr>
                </a:solidFill>
                <a:effectLst/>
                <a:ea typeface="Calibri" panose="020F0502020204030204" pitchFamily="34" charset="0"/>
                <a:cs typeface="Times New Roman" panose="02020603050405020304" pitchFamily="18" charset="0"/>
              </a:rPr>
              <a:t>Ältere GnRH-Antagonisten bzw. GnRH-Rezeptorantagonisten</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Degarelix 	Firmagon®</a:t>
            </a:r>
            <a:r>
              <a:rPr lang="de-DE" sz="1200" b="1" dirty="0">
                <a:solidFill>
                  <a:schemeClr val="accent1">
                    <a:lumMod val="75000"/>
                  </a:schemeClr>
                </a:solidFill>
                <a:ea typeface="Calibri" panose="020F0502020204030204" pitchFamily="34" charset="0"/>
                <a:cs typeface="Times New Roman" panose="02020603050405020304" pitchFamily="18" charset="0"/>
              </a:rPr>
              <a:t>	</a:t>
            </a:r>
            <a:r>
              <a:rPr lang="de-DE" sz="1000" dirty="0">
                <a:solidFill>
                  <a:schemeClr val="accent1">
                    <a:lumMod val="75000"/>
                  </a:schemeClr>
                </a:solidFill>
                <a:effectLst/>
                <a:ea typeface="Calibri" panose="020F0502020204030204" pitchFamily="34" charset="0"/>
                <a:cs typeface="Times New Roman" panose="02020603050405020304" pitchFamily="18" charset="0"/>
              </a:rPr>
              <a:t>fortgeschrittener Prostatakrebs</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Abarelix 	Plenaxis®	</a:t>
            </a:r>
            <a:r>
              <a:rPr lang="de-DE" sz="1000" dirty="0">
                <a:solidFill>
                  <a:schemeClr val="accent1">
                    <a:lumMod val="75000"/>
                  </a:schemeClr>
                </a:solidFill>
                <a:effectLst/>
                <a:ea typeface="Calibri" panose="020F0502020204030204" pitchFamily="34" charset="0"/>
                <a:cs typeface="Times New Roman" panose="02020603050405020304" pitchFamily="18" charset="0"/>
              </a:rPr>
              <a:t>wird nur noch selten angewendet</a:t>
            </a: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10" name="Rechteck 9">
            <a:extLst>
              <a:ext uri="{FF2B5EF4-FFF2-40B4-BE49-F238E27FC236}">
                <a16:creationId xmlns:a16="http://schemas.microsoft.com/office/drawing/2014/main" id="{9403C21D-D694-967B-B8D4-1E80A05D4F19}"/>
              </a:ext>
            </a:extLst>
          </p:cNvPr>
          <p:cNvSpPr/>
          <p:nvPr/>
        </p:nvSpPr>
        <p:spPr>
          <a:xfrm>
            <a:off x="344097" y="4653977"/>
            <a:ext cx="5615111"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Ältere Lutamide </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(alte Generation)  </a:t>
            </a:r>
            <a:r>
              <a:rPr lang="de-DE" sz="1000" dirty="0">
                <a:solidFill>
                  <a:srgbClr val="FFFFFF"/>
                </a:solidFill>
                <a:latin typeface="Arial" panose="020B0604020202020204" pitchFamily="34" charset="0"/>
                <a:ea typeface="Calibri" panose="020F0502020204030204" pitchFamily="34" charset="0"/>
                <a:cs typeface="Arial" panose="020B0604020202020204" pitchFamily="34" charset="0"/>
              </a:rPr>
              <a:t>(…lutamid) </a:t>
            </a:r>
          </a:p>
        </p:txBody>
      </p:sp>
      <p:sp>
        <p:nvSpPr>
          <p:cNvPr id="11" name="Rechteck 10">
            <a:extLst>
              <a:ext uri="{FF2B5EF4-FFF2-40B4-BE49-F238E27FC236}">
                <a16:creationId xmlns:a16="http://schemas.microsoft.com/office/drawing/2014/main" id="{567D7013-CF68-6819-DA6C-A74CF8149783}"/>
              </a:ext>
            </a:extLst>
          </p:cNvPr>
          <p:cNvSpPr/>
          <p:nvPr/>
        </p:nvSpPr>
        <p:spPr>
          <a:xfrm>
            <a:off x="344097" y="4941977"/>
            <a:ext cx="5615111" cy="1045425"/>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tabLst>
                <a:tab pos="1260475" algn="l"/>
              </a:tabLst>
            </a:pPr>
            <a:r>
              <a:rPr lang="de-DE" sz="1000" dirty="0">
                <a:solidFill>
                  <a:schemeClr val="accent1">
                    <a:lumMod val="75000"/>
                  </a:schemeClr>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Flutamid</a:t>
            </a:r>
            <a:r>
              <a:rPr lang="de-DE" sz="1200" b="1" dirty="0">
                <a:solidFill>
                  <a:schemeClr val="accent1">
                    <a:lumMod val="75000"/>
                  </a:schemeClr>
                </a:solidFill>
                <a:effectLst/>
                <a:ea typeface="Calibri" panose="020F0502020204030204" pitchFamily="34" charset="0"/>
                <a:cs typeface="Times New Roman" panose="02020603050405020304" pitchFamily="18" charset="0"/>
              </a:rPr>
              <a:t>	 FLUTA-cell® u.a.	</a:t>
            </a:r>
            <a:r>
              <a:rPr lang="de-DE" sz="1000" dirty="0">
                <a:solidFill>
                  <a:schemeClr val="accent1">
                    <a:lumMod val="75000"/>
                  </a:schemeClr>
                </a:solidFill>
                <a:effectLst/>
                <a:ea typeface="Calibri" panose="020F0502020204030204" pitchFamily="34" charset="0"/>
                <a:cs typeface="Times New Roman" panose="02020603050405020304" pitchFamily="18" charset="0"/>
              </a:rPr>
              <a:t>fortgeschrittener Prostatakrebs + </a:t>
            </a:r>
            <a:r>
              <a:rPr lang="de-DE" sz="1000" dirty="0">
                <a:solidFill>
                  <a:schemeClr val="accent1">
                    <a:lumMod val="75000"/>
                  </a:schemeClr>
                </a:solidFill>
                <a:ea typeface="Calibri" panose="020F0502020204030204" pitchFamily="34" charset="0"/>
                <a:cs typeface="Times New Roman" panose="02020603050405020304" pitchFamily="18" charset="0"/>
              </a:rPr>
              <a:t>G</a:t>
            </a:r>
            <a:r>
              <a:rPr lang="de-DE" sz="1000" dirty="0">
                <a:solidFill>
                  <a:schemeClr val="accent1">
                    <a:lumMod val="75000"/>
                  </a:schemeClr>
                </a:solidFill>
                <a:effectLst/>
                <a:ea typeface="Calibri" panose="020F0502020204030204" pitchFamily="34" charset="0"/>
                <a:cs typeface="Times New Roman" panose="02020603050405020304" pitchFamily="18" charset="0"/>
              </a:rPr>
              <a:t>egen Flare-up-				Phänomen bei Beginn einer GnRH-Analoga-Therapie</a:t>
            </a: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Bicalutamid</a:t>
            </a:r>
            <a:r>
              <a:rPr lang="de-DE" sz="1200" b="1" dirty="0">
                <a:solidFill>
                  <a:schemeClr val="accent1">
                    <a:lumMod val="75000"/>
                  </a:schemeClr>
                </a:solidFill>
                <a:effectLst/>
                <a:ea typeface="Calibri" panose="020F0502020204030204" pitchFamily="34" charset="0"/>
                <a:cs typeface="Times New Roman" panose="02020603050405020304" pitchFamily="18" charset="0"/>
              </a:rPr>
              <a:t>	 Casodex® u.a. 	</a:t>
            </a:r>
            <a:r>
              <a:rPr lang="de-DE" sz="1000" dirty="0">
                <a:solidFill>
                  <a:schemeClr val="accent1">
                    <a:lumMod val="75000"/>
                  </a:schemeClr>
                </a:solidFill>
                <a:ea typeface="Calibri" panose="020F0502020204030204" pitchFamily="34" charset="0"/>
                <a:cs typeface="Times New Roman" panose="02020603050405020304" pitchFamily="18" charset="0"/>
              </a:rPr>
              <a:t>fortgeschrittener Prostatakrebs + Gegen Flare-up-				Phänomen bei Beginn einer GnRH-Analoga-Therapie</a:t>
            </a:r>
          </a:p>
          <a:p>
            <a:pPr>
              <a:tabLst>
                <a:tab pos="1260475" algn="l"/>
              </a:tabLst>
            </a:pP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12" name="Rechteck 11">
            <a:extLst>
              <a:ext uri="{FF2B5EF4-FFF2-40B4-BE49-F238E27FC236}">
                <a16:creationId xmlns:a16="http://schemas.microsoft.com/office/drawing/2014/main" id="{D7A7C5BD-85E3-3720-207F-CAFA1626D867}"/>
              </a:ext>
            </a:extLst>
          </p:cNvPr>
          <p:cNvSpPr/>
          <p:nvPr/>
        </p:nvSpPr>
        <p:spPr>
          <a:xfrm>
            <a:off x="6025947" y="4648788"/>
            <a:ext cx="5699327"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Älteres steroidales Antiandrogen </a:t>
            </a:r>
            <a:r>
              <a:rPr lang="de-DE" sz="900" dirty="0">
                <a:solidFill>
                  <a:srgbClr val="FFFFFF"/>
                </a:solidFill>
                <a:latin typeface="Arial" panose="020B0604020202020204" pitchFamily="34" charset="0"/>
                <a:ea typeface="Calibri" panose="020F0502020204030204" pitchFamily="34" charset="0"/>
                <a:cs typeface="Arial" panose="020B0604020202020204" pitchFamily="34" charset="0"/>
              </a:rPr>
              <a:t>(alte Generation)</a:t>
            </a:r>
          </a:p>
        </p:txBody>
      </p:sp>
      <p:sp>
        <p:nvSpPr>
          <p:cNvPr id="13" name="Rechteck 12">
            <a:extLst>
              <a:ext uri="{FF2B5EF4-FFF2-40B4-BE49-F238E27FC236}">
                <a16:creationId xmlns:a16="http://schemas.microsoft.com/office/drawing/2014/main" id="{2A0661C4-515A-63DC-A78F-F7D630CECAAB}"/>
              </a:ext>
            </a:extLst>
          </p:cNvPr>
          <p:cNvSpPr/>
          <p:nvPr/>
        </p:nvSpPr>
        <p:spPr>
          <a:xfrm>
            <a:off x="6025947" y="4934073"/>
            <a:ext cx="5699327" cy="569499"/>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Cyproteronacetat</a:t>
            </a:r>
            <a:r>
              <a:rPr lang="de-DE" sz="1000" dirty="0">
                <a:solidFill>
                  <a:schemeClr val="accent1">
                    <a:lumMod val="75000"/>
                  </a:schemeClr>
                </a:solidFill>
                <a:effectLst/>
                <a:ea typeface="Calibri" panose="020F0502020204030204" pitchFamily="34" charset="0"/>
                <a:cs typeface="Times New Roman" panose="02020603050405020304" pitchFamily="18" charset="0"/>
              </a:rPr>
              <a:t> kurz </a:t>
            </a:r>
            <a:r>
              <a:rPr lang="de-DE" sz="1200" b="1" dirty="0">
                <a:solidFill>
                  <a:schemeClr val="accent1">
                    <a:lumMod val="75000"/>
                  </a:schemeClr>
                </a:solidFill>
                <a:effectLst/>
                <a:ea typeface="Calibri" panose="020F0502020204030204" pitchFamily="34" charset="0"/>
                <a:cs typeface="Times New Roman" panose="02020603050405020304" pitchFamily="18" charset="0"/>
              </a:rPr>
              <a:t>CPA		</a:t>
            </a:r>
            <a:r>
              <a:rPr lang="de-DE" sz="1000" dirty="0">
                <a:solidFill>
                  <a:schemeClr val="accent1">
                    <a:lumMod val="75000"/>
                  </a:schemeClr>
                </a:solidFill>
                <a:effectLst/>
                <a:ea typeface="Calibri" panose="020F0502020204030204" pitchFamily="34" charset="0"/>
                <a:cs typeface="Times New Roman" panose="02020603050405020304" pitchFamily="18" charset="0"/>
              </a:rPr>
              <a:t>gegen Hitzewallungen unter ADT </a:t>
            </a:r>
            <a:r>
              <a:rPr lang="de-DE" sz="1000" dirty="0">
                <a:solidFill>
                  <a:schemeClr val="accent1">
                    <a:lumMod val="75000"/>
                  </a:schemeClr>
                </a:solidFill>
                <a:ea typeface="Calibri" panose="020F0502020204030204" pitchFamily="34" charset="0"/>
                <a:cs typeface="Times New Roman" panose="02020603050405020304" pitchFamily="18" charset="0"/>
              </a:rPr>
              <a:t>					</a:t>
            </a:r>
            <a:r>
              <a:rPr lang="de-DE" sz="1000" dirty="0">
                <a:solidFill>
                  <a:schemeClr val="accent1">
                    <a:lumMod val="75000"/>
                  </a:schemeClr>
                </a:solidFill>
                <a:effectLst/>
                <a:ea typeface="Calibri" panose="020F0502020204030204" pitchFamily="34" charset="0"/>
                <a:cs typeface="Times New Roman" panose="02020603050405020304" pitchFamily="18" charset="0"/>
              </a:rPr>
              <a:t>gegen Flare-up-Phänomen </a:t>
            </a:r>
          </a:p>
          <a:p>
            <a:pPr>
              <a:tabLst>
                <a:tab pos="1260475" algn="l"/>
              </a:tabLst>
            </a:pPr>
            <a:r>
              <a:rPr lang="de-DE" sz="1000" dirty="0">
                <a:solidFill>
                  <a:schemeClr val="accent1">
                    <a:lumMod val="75000"/>
                  </a:schemeClr>
                </a:solidFill>
                <a:ea typeface="Calibri" panose="020F0502020204030204" pitchFamily="34" charset="0"/>
                <a:cs typeface="Times New Roman" panose="02020603050405020304" pitchFamily="18" charset="0"/>
              </a:rPr>
              <a:t>			</a:t>
            </a:r>
            <a:r>
              <a:rPr lang="de-DE" sz="1000" dirty="0">
                <a:solidFill>
                  <a:schemeClr val="accent1">
                    <a:lumMod val="75000"/>
                  </a:schemeClr>
                </a:solidFill>
                <a:effectLst/>
                <a:ea typeface="Calibri" panose="020F0502020204030204" pitchFamily="34" charset="0"/>
                <a:cs typeface="Times New Roman" panose="02020603050405020304" pitchFamily="18" charset="0"/>
              </a:rPr>
              <a:t>bei Beginn einer GnRH-Analoga-Therapie </a:t>
            </a:r>
          </a:p>
        </p:txBody>
      </p:sp>
      <p:sp>
        <p:nvSpPr>
          <p:cNvPr id="14" name="Rechteck 13">
            <a:extLst>
              <a:ext uri="{FF2B5EF4-FFF2-40B4-BE49-F238E27FC236}">
                <a16:creationId xmlns:a16="http://schemas.microsoft.com/office/drawing/2014/main" id="{0FC690AE-3E31-8D3C-76E0-603E3BB61CDC}"/>
              </a:ext>
            </a:extLst>
          </p:cNvPr>
          <p:cNvSpPr/>
          <p:nvPr/>
        </p:nvSpPr>
        <p:spPr>
          <a:xfrm>
            <a:off x="344098" y="591689"/>
            <a:ext cx="11381177" cy="2250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6096000" algn="l"/>
              </a:tabLst>
            </a:pP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NHA</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Neue antihormonell wirksame Medikamente	</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(„new hormonal agent“)</a:t>
            </a:r>
            <a:endParaRPr lang="de-DE" sz="9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a:tabLst>
                <a:tab pos="6096000" algn="l"/>
              </a:tabLst>
            </a:pP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NHT</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Neue Hormontherapien </a:t>
            </a:r>
            <a:r>
              <a:rPr lang="de-DE" sz="800" dirty="0">
                <a:solidFill>
                  <a:srgbClr val="FFFFFF"/>
                </a:solidFill>
                <a:effectLst/>
                <a:latin typeface="Arial" panose="020B0604020202020204" pitchFamily="34" charset="0"/>
                <a:ea typeface="Calibri" panose="020F0502020204030204" pitchFamily="34" charset="0"/>
                <a:cs typeface="Arial" panose="020B0604020202020204" pitchFamily="34" charset="0"/>
              </a:rPr>
              <a:t>oder auch </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neuartige hormonelle Therapien</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200" dirty="0" err="1">
                <a:solidFill>
                  <a:srgbClr val="FFFFFF"/>
                </a:solidFill>
                <a:effectLst/>
                <a:latin typeface="Arial" panose="020B0604020202020204" pitchFamily="34" charset="0"/>
                <a:ea typeface="Calibri" panose="020F0502020204030204" pitchFamily="34" charset="0"/>
                <a:cs typeface="Arial" panose="020B0604020202020204" pitchFamily="34" charset="0"/>
              </a:rPr>
              <a:t>novel</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hormonal therapy“) der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Next-Generation</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bzw.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2. Generation</a:t>
            </a:r>
            <a:endParaRPr lang="de-DE" sz="1000" dirty="0">
              <a:latin typeface="Arial Black" panose="020B0A04020102020204" pitchFamily="34" charset="0"/>
              <a:cs typeface="Arial" panose="020B0604020202020204" pitchFamily="34" charset="0"/>
            </a:endParaRPr>
          </a:p>
          <a:p>
            <a:pPr>
              <a:tabLst>
                <a:tab pos="6096000" algn="l"/>
              </a:tabLst>
            </a:pP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ARSI    Androgen-Rezeptor-Signal-Inhibitoren der nächsten Generation     </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a:t>
            </a:r>
            <a:r>
              <a:rPr lang="de-DE" sz="1200" dirty="0" err="1">
                <a:solidFill>
                  <a:srgbClr val="FFFFFF"/>
                </a:solidFill>
                <a:latin typeface="Arial" panose="020B0604020202020204" pitchFamily="34" charset="0"/>
                <a:ea typeface="Calibri" panose="020F0502020204030204" pitchFamily="34" charset="0"/>
                <a:cs typeface="Arial" panose="020B0604020202020204" pitchFamily="34" charset="0"/>
              </a:rPr>
              <a:t>next</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-generation AR-</a:t>
            </a:r>
            <a:r>
              <a:rPr lang="de-DE" sz="1200" dirty="0" err="1">
                <a:solidFill>
                  <a:srgbClr val="FFFFFF"/>
                </a:solidFill>
                <a:latin typeface="Arial" panose="020B0604020202020204" pitchFamily="34" charset="0"/>
                <a:ea typeface="Calibri" panose="020F0502020204030204" pitchFamily="34" charset="0"/>
                <a:cs typeface="Arial" panose="020B0604020202020204" pitchFamily="34" charset="0"/>
              </a:rPr>
              <a:t>signaling</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de-DE" sz="1200" dirty="0" err="1">
                <a:solidFill>
                  <a:srgbClr val="FFFFFF"/>
                </a:solidFill>
                <a:latin typeface="Arial" panose="020B0604020202020204" pitchFamily="34" charset="0"/>
                <a:ea typeface="Calibri" panose="020F0502020204030204" pitchFamily="34" charset="0"/>
                <a:cs typeface="Arial" panose="020B0604020202020204" pitchFamily="34" charset="0"/>
              </a:rPr>
              <a:t>inhibitors</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a:t>
            </a:r>
          </a:p>
          <a:p>
            <a:pPr>
              <a:tabLst>
                <a:tab pos="6096000" algn="l"/>
              </a:tabLst>
            </a:pPr>
            <a:r>
              <a:rPr lang="sv-S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ARTA</a:t>
            </a:r>
            <a:r>
              <a:rPr lang="sv-S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t>
            </a:r>
            <a:r>
              <a:rPr lang="de-DE" sz="1200" dirty="0" err="1">
                <a:solidFill>
                  <a:srgbClr val="FFFFFF"/>
                </a:solidFill>
                <a:effectLst/>
                <a:latin typeface="Arial Black" panose="020B0A04020102020204" pitchFamily="34" charset="0"/>
                <a:ea typeface="Calibri" panose="020F0502020204030204" pitchFamily="34" charset="0"/>
                <a:cs typeface="Arial" panose="020B0604020202020204" pitchFamily="34" charset="0"/>
              </a:rPr>
              <a:t>Androgenrezeptor</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 gerichteten Substanzen	</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(„androgen </a:t>
            </a:r>
            <a:r>
              <a:rPr lang="de-DE" sz="1200" dirty="0" err="1">
                <a:solidFill>
                  <a:srgbClr val="FFFFFF"/>
                </a:solidFill>
                <a:effectLst/>
                <a:latin typeface="Arial" panose="020B0604020202020204" pitchFamily="34" charset="0"/>
                <a:ea typeface="Calibri" panose="020F0502020204030204" pitchFamily="34" charset="0"/>
                <a:cs typeface="Arial" panose="020B0604020202020204" pitchFamily="34" charset="0"/>
              </a:rPr>
              <a:t>receptor-targeted</a:t>
            </a:r>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 agent“)</a:t>
            </a:r>
          </a:p>
        </p:txBody>
      </p:sp>
      <p:sp>
        <p:nvSpPr>
          <p:cNvPr id="15" name="Rechteck 14">
            <a:extLst>
              <a:ext uri="{FF2B5EF4-FFF2-40B4-BE49-F238E27FC236}">
                <a16:creationId xmlns:a16="http://schemas.microsoft.com/office/drawing/2014/main" id="{A68BB120-DFA1-88FF-D2FE-AA2C2DE98BB5}"/>
              </a:ext>
            </a:extLst>
          </p:cNvPr>
          <p:cNvSpPr/>
          <p:nvPr/>
        </p:nvSpPr>
        <p:spPr>
          <a:xfrm>
            <a:off x="420298" y="1348309"/>
            <a:ext cx="11228777" cy="1459661"/>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000" dirty="0">
                <a:solidFill>
                  <a:srgbClr val="C00000"/>
                </a:solidFill>
                <a:effectLst/>
                <a:ea typeface="Calibri" panose="020F0502020204030204" pitchFamily="34" charset="0"/>
                <a:cs typeface="Times New Roman" panose="02020603050405020304" pitchFamily="18" charset="0"/>
              </a:rPr>
              <a:t>Neueres Steroidales Antiandrogen </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Abirateron</a:t>
            </a:r>
            <a:r>
              <a:rPr lang="de-DE" sz="1200" b="1" dirty="0">
                <a:solidFill>
                  <a:srgbClr val="C00000"/>
                </a:solidFill>
                <a:effectLst/>
                <a:ea typeface="Calibri" panose="020F0502020204030204" pitchFamily="34" charset="0"/>
                <a:cs typeface="Times New Roman" panose="02020603050405020304" pitchFamily="18" charset="0"/>
              </a:rPr>
              <a:t>	Zytiga® oder ein Generikum	</a:t>
            </a:r>
            <a:r>
              <a:rPr lang="de-DE" sz="1200" dirty="0">
                <a:solidFill>
                  <a:srgbClr val="C00000"/>
                </a:solidFill>
                <a:effectLst/>
                <a:ea typeface="Calibri" panose="020F0502020204030204" pitchFamily="34" charset="0"/>
                <a:cs typeface="Times New Roman" panose="02020603050405020304" pitchFamily="18" charset="0"/>
              </a:rPr>
              <a:t>Indikation: mHSPC (High-risk - Hohes Risiko nach LATITUDE) und mCRPC  </a:t>
            </a:r>
          </a:p>
          <a:p>
            <a:pPr>
              <a:tabLst>
                <a:tab pos="1260475" algn="l"/>
              </a:tabLst>
            </a:pPr>
            <a:r>
              <a:rPr lang="de-DE" sz="1000" dirty="0">
                <a:solidFill>
                  <a:srgbClr val="C00000"/>
                </a:solidFill>
                <a:effectLst/>
                <a:ea typeface="Calibri" panose="020F0502020204030204" pitchFamily="34" charset="0"/>
                <a:cs typeface="Times New Roman" panose="02020603050405020304" pitchFamily="18" charset="0"/>
              </a:rPr>
              <a:t>Ein selektiver Inhibitor (zielgerichteter Hemmstoff) des Enzyms CYP17A1, der die Testosteron- </a:t>
            </a:r>
            <a:r>
              <a:rPr lang="de-DE" sz="1000" dirty="0">
                <a:solidFill>
                  <a:srgbClr val="C00000"/>
                </a:solidFill>
                <a:ea typeface="Calibri" panose="020F0502020204030204" pitchFamily="34" charset="0"/>
                <a:cs typeface="Times New Roman" panose="02020603050405020304" pitchFamily="18" charset="0"/>
              </a:rPr>
              <a:t>sowohl als auch </a:t>
            </a:r>
            <a:r>
              <a:rPr lang="de-DE" sz="1000" dirty="0">
                <a:solidFill>
                  <a:srgbClr val="C00000"/>
                </a:solidFill>
                <a:effectLst/>
                <a:ea typeface="Calibri" panose="020F0502020204030204" pitchFamily="34" charset="0"/>
                <a:cs typeface="Times New Roman" panose="02020603050405020304" pitchFamily="18" charset="0"/>
              </a:rPr>
              <a:t>die Östrogen-Produktion beeinflusst </a:t>
            </a:r>
          </a:p>
          <a:p>
            <a:pPr>
              <a:tabLst>
                <a:tab pos="1260475" algn="l"/>
              </a:tabLst>
            </a:pPr>
            <a:endParaRPr lang="de-DE" sz="400"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1000" dirty="0">
                <a:solidFill>
                  <a:srgbClr val="C00000"/>
                </a:solidFill>
                <a:effectLst/>
                <a:ea typeface="Calibri" panose="020F0502020204030204" pitchFamily="34" charset="0"/>
                <a:cs typeface="Times New Roman" panose="02020603050405020304" pitchFamily="18" charset="0"/>
              </a:rPr>
              <a:t>Neuere Lutamide   (…lutamid)</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Apalutamid</a:t>
            </a:r>
            <a:r>
              <a:rPr lang="de-DE" sz="1200" b="1" dirty="0">
                <a:solidFill>
                  <a:srgbClr val="C00000"/>
                </a:solidFill>
                <a:effectLst/>
                <a:ea typeface="Calibri" panose="020F0502020204030204" pitchFamily="34" charset="0"/>
                <a:cs typeface="Times New Roman" panose="02020603050405020304" pitchFamily="18" charset="0"/>
              </a:rPr>
              <a:t> 	Erleada® 		</a:t>
            </a:r>
            <a:r>
              <a:rPr lang="de-DE" sz="1200" dirty="0">
                <a:solidFill>
                  <a:srgbClr val="C00000"/>
                </a:solidFill>
                <a:effectLst/>
                <a:ea typeface="Calibri" panose="020F0502020204030204" pitchFamily="34" charset="0"/>
                <a:cs typeface="Times New Roman" panose="02020603050405020304" pitchFamily="18" charset="0"/>
              </a:rPr>
              <a:t>Indikation: </a:t>
            </a:r>
            <a:r>
              <a:rPr lang="de-DE" sz="1200" dirty="0">
                <a:solidFill>
                  <a:srgbClr val="C00000"/>
                </a:solidFill>
                <a:effectLst/>
                <a:ea typeface="Calibri" panose="020F0502020204030204" pitchFamily="34" charset="0"/>
                <a:cs typeface="Times New Roman" panose="02020603050405020304" pitchFamily="18" charset="0"/>
                <a:hlinkClick r:id="rId11">
                  <a:extLst>
                    <a:ext uri="{A12FA001-AC4F-418D-AE19-62706E023703}">
                      <ahyp:hlinkClr xmlns:ahyp="http://schemas.microsoft.com/office/drawing/2018/hyperlinkcolor" val="tx"/>
                    </a:ext>
                  </a:extLst>
                </a:hlinkClick>
              </a:rPr>
              <a:t>nmCRPC</a:t>
            </a:r>
            <a:r>
              <a:rPr lang="de-DE" sz="1200" dirty="0">
                <a:solidFill>
                  <a:srgbClr val="C00000"/>
                </a:solidFill>
                <a:effectLst/>
                <a:ea typeface="Calibri" panose="020F0502020204030204" pitchFamily="34" charset="0"/>
                <a:cs typeface="Times New Roman" panose="02020603050405020304" pitchFamily="18" charset="0"/>
              </a:rPr>
              <a:t> und </a:t>
            </a:r>
            <a:r>
              <a:rPr lang="de-DE" sz="1200" dirty="0">
                <a:solidFill>
                  <a:srgbClr val="C00000"/>
                </a:solidFill>
                <a:effectLst/>
                <a:ea typeface="Calibri" panose="020F0502020204030204" pitchFamily="34" charset="0"/>
                <a:cs typeface="Times New Roman" panose="02020603050405020304" pitchFamily="18" charset="0"/>
                <a:hlinkClick r:id="rId12">
                  <a:extLst>
                    <a:ext uri="{A12FA001-AC4F-418D-AE19-62706E023703}">
                      <ahyp:hlinkClr xmlns:ahyp="http://schemas.microsoft.com/office/drawing/2018/hyperlinkcolor" val="tx"/>
                    </a:ext>
                  </a:extLst>
                </a:hlinkClick>
              </a:rPr>
              <a:t>mHSPC</a:t>
            </a:r>
            <a:endParaRPr lang="de-DE" sz="1200" dirty="0">
              <a:solidFill>
                <a:srgbClr val="C00000"/>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13">
                  <a:extLst>
                    <a:ext uri="{A12FA001-AC4F-418D-AE19-62706E023703}">
                      <ahyp:hlinkClr xmlns:ahyp="http://schemas.microsoft.com/office/drawing/2018/hyperlinkcolor" val="tx"/>
                    </a:ext>
                  </a:extLst>
                </a:hlinkClick>
              </a:rPr>
              <a:t>Enzalutamid</a:t>
            </a:r>
            <a:r>
              <a:rPr lang="de-DE" sz="1200" b="1" dirty="0">
                <a:solidFill>
                  <a:srgbClr val="C00000"/>
                </a:solidFill>
                <a:effectLst/>
                <a:ea typeface="Calibri" panose="020F0502020204030204" pitchFamily="34" charset="0"/>
                <a:cs typeface="Times New Roman" panose="02020603050405020304" pitchFamily="18" charset="0"/>
              </a:rPr>
              <a:t> 	Xtandi® 			</a:t>
            </a:r>
            <a:r>
              <a:rPr lang="de-DE" sz="1200" dirty="0">
                <a:solidFill>
                  <a:srgbClr val="C00000"/>
                </a:solidFill>
                <a:effectLst/>
                <a:ea typeface="Calibri" panose="020F0502020204030204" pitchFamily="34" charset="0"/>
                <a:cs typeface="Times New Roman" panose="02020603050405020304" pitchFamily="18" charset="0"/>
              </a:rPr>
              <a:t>Indikation: </a:t>
            </a:r>
            <a:r>
              <a:rPr lang="de-DE" sz="1200" dirty="0">
                <a:solidFill>
                  <a:srgbClr val="C00000"/>
                </a:solidFill>
                <a:effectLst/>
                <a:ea typeface="Calibri" panose="020F0502020204030204" pitchFamily="34" charset="0"/>
                <a:cs typeface="Times New Roman" panose="02020603050405020304" pitchFamily="18" charset="0"/>
                <a:hlinkClick r:id="rId14">
                  <a:extLst>
                    <a:ext uri="{A12FA001-AC4F-418D-AE19-62706E023703}">
                      <ahyp:hlinkClr xmlns:ahyp="http://schemas.microsoft.com/office/drawing/2018/hyperlinkcolor" val="tx"/>
                    </a:ext>
                  </a:extLst>
                </a:hlinkClick>
              </a:rPr>
              <a:t>nmCRPC</a:t>
            </a:r>
            <a:r>
              <a:rPr lang="de-DE" sz="1200"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hlinkClick r:id="rId15">
                  <a:extLst>
                    <a:ext uri="{A12FA001-AC4F-418D-AE19-62706E023703}">
                      <ahyp:hlinkClr xmlns:ahyp="http://schemas.microsoft.com/office/drawing/2018/hyperlinkcolor" val="tx"/>
                    </a:ext>
                  </a:extLst>
                </a:hlinkClick>
              </a:rPr>
              <a:t>mHSPC</a:t>
            </a:r>
            <a:r>
              <a:rPr lang="de-DE" sz="1200" dirty="0">
                <a:solidFill>
                  <a:srgbClr val="C00000"/>
                </a:solidFill>
                <a:effectLst/>
                <a:ea typeface="Calibri" panose="020F0502020204030204" pitchFamily="34" charset="0"/>
                <a:cs typeface="Times New Roman" panose="02020603050405020304" pitchFamily="18" charset="0"/>
              </a:rPr>
              <a:t> und </a:t>
            </a:r>
            <a:r>
              <a:rPr lang="de-DE" sz="1200" dirty="0">
                <a:solidFill>
                  <a:srgbClr val="C00000"/>
                </a:solidFill>
                <a:effectLst/>
                <a:ea typeface="Calibri" panose="020F0502020204030204" pitchFamily="34" charset="0"/>
                <a:cs typeface="Times New Roman" panose="02020603050405020304" pitchFamily="18" charset="0"/>
                <a:hlinkClick r:id="rId16">
                  <a:extLst>
                    <a:ext uri="{A12FA001-AC4F-418D-AE19-62706E023703}">
                      <ahyp:hlinkClr xmlns:ahyp="http://schemas.microsoft.com/office/drawing/2018/hyperlinkcolor" val="tx"/>
                    </a:ext>
                  </a:extLst>
                </a:hlinkClick>
              </a:rPr>
              <a:t>mCRPC</a:t>
            </a:r>
            <a:endParaRPr lang="de-DE" sz="1200" dirty="0">
              <a:solidFill>
                <a:srgbClr val="C00000"/>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Darolutamid</a:t>
            </a:r>
            <a:r>
              <a:rPr lang="de-DE" sz="1200" b="1" dirty="0">
                <a:solidFill>
                  <a:srgbClr val="C00000"/>
                </a:solidFill>
                <a:effectLst/>
                <a:ea typeface="Calibri" panose="020F0502020204030204" pitchFamily="34" charset="0"/>
                <a:cs typeface="Times New Roman" panose="02020603050405020304" pitchFamily="18" charset="0"/>
              </a:rPr>
              <a:t> 	Nubeqa® 		</a:t>
            </a:r>
            <a:r>
              <a:rPr lang="de-DE" sz="1200" dirty="0">
                <a:solidFill>
                  <a:srgbClr val="C00000"/>
                </a:solidFill>
                <a:effectLst/>
                <a:ea typeface="Calibri" panose="020F0502020204030204" pitchFamily="34" charset="0"/>
                <a:cs typeface="Times New Roman" panose="02020603050405020304" pitchFamily="18" charset="0"/>
              </a:rPr>
              <a:t>Indikation: </a:t>
            </a:r>
            <a:r>
              <a:rPr lang="de-DE" sz="1200" dirty="0">
                <a:solidFill>
                  <a:srgbClr val="C00000"/>
                </a:solidFill>
                <a:effectLst/>
                <a:ea typeface="Calibri" panose="020F0502020204030204" pitchFamily="34" charset="0"/>
                <a:cs typeface="Times New Roman" panose="02020603050405020304" pitchFamily="18" charset="0"/>
                <a:hlinkClick r:id="rId17">
                  <a:extLst>
                    <a:ext uri="{A12FA001-AC4F-418D-AE19-62706E023703}">
                      <ahyp:hlinkClr xmlns:ahyp="http://schemas.microsoft.com/office/drawing/2018/hyperlinkcolor" val="tx"/>
                    </a:ext>
                  </a:extLst>
                </a:hlinkClick>
              </a:rPr>
              <a:t>nmCRPC</a:t>
            </a:r>
            <a:r>
              <a:rPr lang="de-DE" sz="1200" dirty="0">
                <a:solidFill>
                  <a:srgbClr val="C00000"/>
                </a:solidFill>
                <a:ea typeface="Calibri" panose="020F0502020204030204" pitchFamily="34" charset="0"/>
                <a:cs typeface="Times New Roman" panose="02020603050405020304" pitchFamily="18" charset="0"/>
              </a:rPr>
              <a:t>, mHSPC</a:t>
            </a:r>
            <a:endParaRPr lang="de-DE" sz="1200" dirty="0">
              <a:solidFill>
                <a:srgbClr val="C00000"/>
              </a:solidFill>
              <a:effectLst/>
              <a:ea typeface="Calibri" panose="020F0502020204030204" pitchFamily="34" charset="0"/>
              <a:cs typeface="Times New Roman" panose="02020603050405020304" pitchFamily="18" charset="0"/>
            </a:endParaRPr>
          </a:p>
          <a:p>
            <a:pPr>
              <a:tabLst>
                <a:tab pos="1260475" algn="l"/>
              </a:tabLst>
            </a:pPr>
            <a:r>
              <a:rPr lang="de-DE" sz="1200" b="1" dirty="0" err="1">
                <a:solidFill>
                  <a:srgbClr val="C00000"/>
                </a:solidFill>
                <a:ea typeface="Calibri" panose="020F0502020204030204" pitchFamily="34" charset="0"/>
                <a:cs typeface="Times New Roman" panose="02020603050405020304" pitchFamily="18" charset="0"/>
                <a:hlinkClick r:id="rId18">
                  <a:extLst>
                    <a:ext uri="{A12FA001-AC4F-418D-AE19-62706E023703}">
                      <ahyp:hlinkClr xmlns:ahyp="http://schemas.microsoft.com/office/drawing/2018/hyperlinkcolor" val="tx"/>
                    </a:ext>
                  </a:extLst>
                </a:hlinkClick>
              </a:rPr>
              <a:t>Rezvilutamid</a:t>
            </a:r>
            <a:r>
              <a:rPr lang="de-DE" sz="1200" b="1" dirty="0">
                <a:solidFill>
                  <a:srgbClr val="C00000"/>
                </a:solidFill>
                <a:ea typeface="Calibri" panose="020F0502020204030204" pitchFamily="34" charset="0"/>
                <a:cs typeface="Times New Roman" panose="02020603050405020304" pitchFamily="18" charset="0"/>
              </a:rPr>
              <a:t>	 			</a:t>
            </a:r>
            <a:r>
              <a:rPr lang="de-DE" sz="1200" dirty="0">
                <a:solidFill>
                  <a:srgbClr val="C00000"/>
                </a:solidFill>
                <a:ea typeface="Calibri" panose="020F0502020204030204" pitchFamily="34" charset="0"/>
                <a:cs typeface="Times New Roman" panose="02020603050405020304" pitchFamily="18" charset="0"/>
              </a:rPr>
              <a:t>Phase-III-Studie CHART (Hat beim Prostatakarzinom noch keine Zulassung)</a:t>
            </a:r>
            <a:endParaRPr lang="de-DE" sz="1200" dirty="0">
              <a:solidFill>
                <a:srgbClr val="C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966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4570482"/>
          </a:xfrm>
          <a:prstGeom prst="rect">
            <a:avLst/>
          </a:prstGeom>
          <a:noFill/>
        </p:spPr>
        <p:txBody>
          <a:bodyPr wrap="square" rtlCol="0">
            <a:spAutoFit/>
          </a:bodyPr>
          <a:lstStyle/>
          <a:p>
            <a:r>
              <a:rPr lang="de-DE" sz="900" dirty="0">
                <a:solidFill>
                  <a:srgbClr val="C00000"/>
                </a:solidFill>
                <a:ea typeface="Calibri" panose="020F0502020204030204" pitchFamily="34" charset="0"/>
                <a:cs typeface="Times New Roman" panose="02020603050405020304" pitchFamily="18" charset="0"/>
              </a:rPr>
              <a:t>Krebsinformationsdienst | Deutsches Krebsforschungszentrum - dkfz </a:t>
            </a:r>
          </a:p>
          <a:p>
            <a:r>
              <a:rPr lang="de-DE" sz="1200" b="1" dirty="0">
                <a:solidFill>
                  <a:srgbClr val="C00000"/>
                </a:solidFill>
                <a:latin typeface="Arial Black" panose="020B0A04020102020204" pitchFamily="34" charset="0"/>
              </a:rPr>
              <a:t>Prostatakrebs - Was tun bei fort­geschrittener Erkrankung?</a:t>
            </a:r>
            <a:br>
              <a:rPr lang="de-DE" sz="2400" b="1" dirty="0">
                <a:solidFill>
                  <a:srgbClr val="C00000"/>
                </a:solidFill>
                <a:latin typeface="Arial Black" panose="020B0A04020102020204" pitchFamily="34" charset="0"/>
              </a:rPr>
            </a:br>
            <a:r>
              <a:rPr lang="de-DE" sz="2400" b="1" dirty="0">
                <a:solidFill>
                  <a:srgbClr val="C00000"/>
                </a:solidFill>
                <a:latin typeface="Arial Black" panose="020B0A04020102020204" pitchFamily="34" charset="0"/>
              </a:rPr>
              <a:t>Lymphknotenmetastasen</a:t>
            </a:r>
            <a:endParaRPr lang="de-DE" sz="2400" dirty="0">
              <a:solidFill>
                <a:srgbClr val="C00000"/>
              </a:solidFill>
              <a:ea typeface="Calibri" panose="020F0502020204030204" pitchFamily="34" charset="0"/>
              <a:cs typeface="Times New Roman" panose="02020603050405020304" pitchFamily="18" charset="0"/>
            </a:endParaRPr>
          </a:p>
          <a:p>
            <a:r>
              <a:rPr lang="de-DE" sz="1200" b="1" dirty="0">
                <a:solidFill>
                  <a:srgbClr val="C00000"/>
                </a:solidFill>
                <a:latin typeface="Arial Black" panose="020B0A04020102020204" pitchFamily="34" charset="0"/>
              </a:rPr>
              <a:t>Befall der Lymphknoten - Sind Tumorzellen in die Lymphbahnen eingedrungen?</a:t>
            </a:r>
            <a:br>
              <a:rPr lang="de-DE" sz="1600" b="1"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www.krebsinformationsdienst.de/tumorarten/prostatakrebs/stadium-fortgeschritten.php#inhalt11​</a:t>
            </a:r>
            <a:endParaRPr lang="de-DE" sz="900" dirty="0">
              <a:solidFill>
                <a:srgbClr val="C00000"/>
              </a:solidFill>
            </a:endParaRPr>
          </a:p>
          <a:p>
            <a:endParaRPr lang="de-DE" sz="900" dirty="0">
              <a:solidFill>
                <a:srgbClr val="F29400"/>
              </a:solidFill>
            </a:endParaRPr>
          </a:p>
          <a:p>
            <a:endParaRPr lang="de-DE" sz="900" dirty="0">
              <a:solidFill>
                <a:srgbClr val="F29400"/>
              </a:solidFill>
            </a:endParaRPr>
          </a:p>
          <a:p>
            <a:r>
              <a:rPr lang="de-DE" sz="900" dirty="0">
                <a:solidFill>
                  <a:srgbClr val="F29400"/>
                </a:solidFill>
              </a:rPr>
              <a:t>​</a:t>
            </a:r>
          </a:p>
          <a:p>
            <a:endParaRPr lang="de-DE" sz="900" dirty="0">
              <a:solidFill>
                <a:srgbClr val="F29400"/>
              </a:solidFill>
            </a:endParaRPr>
          </a:p>
          <a:p>
            <a:endParaRPr lang="de-DE" sz="900" dirty="0">
              <a:solidFill>
                <a:srgbClr val="F29400"/>
              </a:solidFill>
            </a:endParaRPr>
          </a:p>
          <a:p>
            <a:r>
              <a:rPr lang="de-DE" sz="900" dirty="0">
                <a:solidFill>
                  <a:srgbClr val="F29400"/>
                </a:solidFill>
              </a:rPr>
              <a:t>Medpertise.de</a:t>
            </a:r>
            <a:br>
              <a:rPr lang="de-DE" sz="900" dirty="0">
                <a:solidFill>
                  <a:srgbClr val="F29400"/>
                </a:solidFill>
              </a:rPr>
            </a:br>
            <a:endParaRPr lang="de-DE" sz="900" dirty="0">
              <a:solidFill>
                <a:srgbClr val="F29400"/>
              </a:solidFill>
            </a:endParaRPr>
          </a:p>
          <a:p>
            <a:r>
              <a:rPr lang="de-DE" sz="1600" b="1" dirty="0">
                <a:solidFill>
                  <a:srgbClr val="F29400"/>
                </a:solidFill>
                <a:latin typeface="Arial Black" panose="020B0A04020102020204" pitchFamily="34" charset="0"/>
              </a:rPr>
              <a:t>Wie groß sind die Heilungs­chancen,</a:t>
            </a:r>
            <a:br>
              <a:rPr lang="de-DE" sz="1600" b="1" dirty="0">
                <a:solidFill>
                  <a:srgbClr val="F29400"/>
                </a:solidFill>
                <a:latin typeface="Arial Black" panose="020B0A04020102020204" pitchFamily="34" charset="0"/>
              </a:rPr>
            </a:br>
            <a:r>
              <a:rPr lang="de-DE" sz="1600" b="1" dirty="0">
                <a:solidFill>
                  <a:srgbClr val="F29400"/>
                </a:solidFill>
                <a:latin typeface="Arial Black" panose="020B0A04020102020204" pitchFamily="34" charset="0"/>
              </a:rPr>
              <a:t>wenn im Lymphknoten Metastasen gefunden werden?</a:t>
            </a:r>
            <a:br>
              <a:rPr lang="de-DE" sz="900" b="1" dirty="0">
                <a:solidFill>
                  <a:srgbClr val="F29400"/>
                </a:solidFill>
              </a:rPr>
            </a:br>
            <a:r>
              <a:rPr lang="de-DE" sz="900" dirty="0">
                <a:solidFill>
                  <a:srgbClr val="F29400"/>
                </a:solidFill>
                <a:hlinkClick r:id="rId3">
                  <a:extLst>
                    <a:ext uri="{A12FA001-AC4F-418D-AE19-62706E023703}">
                      <ahyp:hlinkClr xmlns:ahyp="http://schemas.microsoft.com/office/drawing/2018/hyperlinkcolor" val="tx"/>
                    </a:ext>
                  </a:extLst>
                </a:hlinkClick>
              </a:rPr>
              <a:t>www.medpertise.de/lymphknotenbiopsie/heilungschancen-metastasen/</a:t>
            </a:r>
            <a:br>
              <a:rPr lang="de-DE" sz="900" dirty="0">
                <a:solidFill>
                  <a:srgbClr val="F29400"/>
                </a:solidFill>
                <a:hlinkClick r:id="rId3">
                  <a:extLst>
                    <a:ext uri="{A12FA001-AC4F-418D-AE19-62706E023703}">
                      <ahyp:hlinkClr xmlns:ahyp="http://schemas.microsoft.com/office/drawing/2018/hyperlinkcolor" val="tx"/>
                    </a:ext>
                  </a:extLst>
                </a:hlinkClick>
              </a:rPr>
            </a:br>
            <a:br>
              <a:rPr lang="de-DE" sz="900" dirty="0">
                <a:solidFill>
                  <a:srgbClr val="F29400"/>
                </a:solidFill>
              </a:rPr>
            </a:br>
            <a:br>
              <a:rPr lang="de-DE" sz="900" dirty="0">
                <a:solidFill>
                  <a:srgbClr val="F29400"/>
                </a:solidFill>
              </a:rPr>
            </a:br>
            <a:endParaRPr lang="de-DE" sz="900" dirty="0">
              <a:solidFill>
                <a:srgbClr val="F29400"/>
              </a:solidFill>
            </a:endParaRPr>
          </a:p>
          <a:p>
            <a:r>
              <a:rPr lang="de-DE" sz="1600" b="1" dirty="0" err="1">
                <a:solidFill>
                  <a:srgbClr val="F29400"/>
                </a:solidFill>
                <a:latin typeface="Arial Black" panose="020B0A04020102020204" pitchFamily="34" charset="0"/>
              </a:rPr>
              <a:t>Lymphknoten­ibiopsie</a:t>
            </a:r>
            <a:r>
              <a:rPr lang="de-DE" sz="1600" b="1" dirty="0">
                <a:solidFill>
                  <a:srgbClr val="F29400"/>
                </a:solidFill>
                <a:latin typeface="Arial Black" panose="020B0A04020102020204" pitchFamily="34" charset="0"/>
              </a:rPr>
              <a:t>,</a:t>
            </a:r>
            <a:br>
              <a:rPr lang="de-DE" sz="1600" b="1" dirty="0">
                <a:solidFill>
                  <a:srgbClr val="F29400"/>
                </a:solidFill>
                <a:latin typeface="Arial Black" panose="020B0A04020102020204" pitchFamily="34" charset="0"/>
              </a:rPr>
            </a:br>
            <a:r>
              <a:rPr lang="de-DE" sz="1600" b="1" dirty="0">
                <a:solidFill>
                  <a:srgbClr val="F29400"/>
                </a:solidFill>
                <a:latin typeface="Arial Black" panose="020B0A04020102020204" pitchFamily="34" charset="0"/>
              </a:rPr>
              <a:t>Lymph­knoten­ausräumung, Lymphknoten-Biopsie</a:t>
            </a:r>
            <a:br>
              <a:rPr lang="de-DE" sz="900" b="1"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www.medpertise.de/lymphknotenbiopsie/</a:t>
            </a:r>
            <a:endParaRPr lang="de-DE" sz="900" dirty="0">
              <a:solidFill>
                <a:srgbClr val="F29400"/>
              </a:solidFill>
            </a:endParaRPr>
          </a:p>
          <a:p>
            <a:endParaRPr lang="de-DE" sz="900" dirty="0">
              <a:solidFill>
                <a:srgbClr val="C00000"/>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88785" y="705177"/>
            <a:ext cx="5400000" cy="1708160"/>
          </a:xfrm>
          <a:prstGeom prst="rect">
            <a:avLst/>
          </a:prstGeom>
          <a:noFill/>
        </p:spPr>
        <p:txBody>
          <a:bodyPr wrap="square" rtlCol="0">
            <a:spAutoFit/>
          </a:bodyPr>
          <a:lstStyle/>
          <a:p>
            <a:r>
              <a:rPr lang="de-DE" sz="900" dirty="0">
                <a:solidFill>
                  <a:schemeClr val="accent1">
                    <a:lumMod val="50000"/>
                  </a:schemeClr>
                </a:solidFill>
                <a:ea typeface="Calibri" panose="020F0502020204030204" pitchFamily="34" charset="0"/>
                <a:cs typeface="Times New Roman" panose="02020603050405020304" pitchFamily="18" charset="0"/>
              </a:rPr>
              <a:t>Universitätsspital Zürich</a:t>
            </a:r>
          </a:p>
          <a:p>
            <a:r>
              <a:rPr lang="de-DE" sz="2400" dirty="0">
                <a:solidFill>
                  <a:schemeClr val="accent1">
                    <a:lumMod val="50000"/>
                  </a:schemeClr>
                </a:solidFill>
                <a:latin typeface="Arial Black" panose="020B0A04020102020204" pitchFamily="34" charset="0"/>
                <a:ea typeface="Calibri" panose="020F0502020204030204" pitchFamily="34" charset="0"/>
                <a:cs typeface="Times New Roman" panose="02020603050405020304" pitchFamily="18" charset="0"/>
              </a:rPr>
              <a:t>Metastasen</a:t>
            </a:r>
          </a:p>
          <a:p>
            <a:r>
              <a:rPr lang="de-DE" sz="900" dirty="0">
                <a:solidFill>
                  <a:schemeClr val="accent1">
                    <a:lumMod val="50000"/>
                  </a:schemeClr>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https://www.usz.ch/krankheit/metastasen/</a:t>
            </a:r>
            <a:endParaRPr lang="de-DE" sz="900" dirty="0">
              <a:solidFill>
                <a:schemeClr val="accent1">
                  <a:lumMod val="50000"/>
                </a:schemeClr>
              </a:solidFill>
              <a:ea typeface="Calibri" panose="020F0502020204030204" pitchFamily="34" charset="0"/>
              <a:cs typeface="Times New Roman" panose="02020603050405020304" pitchFamily="18" charset="0"/>
            </a:endParaRPr>
          </a:p>
          <a:p>
            <a:endParaRPr lang="de-DE" sz="900" dirty="0">
              <a:solidFill>
                <a:schemeClr val="accent1">
                  <a:lumMod val="50000"/>
                </a:schemeClr>
              </a:solidFill>
              <a:ea typeface="Calibri" panose="020F0502020204030204" pitchFamily="34" charset="0"/>
              <a:cs typeface="Times New Roman" panose="02020603050405020304" pitchFamily="18" charset="0"/>
            </a:endParaRPr>
          </a:p>
          <a:p>
            <a:endParaRPr lang="de-DE" sz="900" dirty="0">
              <a:solidFill>
                <a:schemeClr val="accent1">
                  <a:lumMod val="50000"/>
                </a:schemeClr>
              </a:solidFill>
              <a:ea typeface="Calibri" panose="020F0502020204030204" pitchFamily="34" charset="0"/>
              <a:cs typeface="Times New Roman" panose="02020603050405020304" pitchFamily="18" charset="0"/>
            </a:endParaRPr>
          </a:p>
          <a:p>
            <a:endParaRPr lang="de-DE" sz="900" dirty="0">
              <a:solidFill>
                <a:schemeClr val="accent1">
                  <a:lumMod val="50000"/>
                </a:schemeClr>
              </a:solidFill>
              <a:ea typeface="Calibri" panose="020F0502020204030204" pitchFamily="34" charset="0"/>
              <a:cs typeface="Times New Roman" panose="02020603050405020304" pitchFamily="18" charset="0"/>
            </a:endParaRPr>
          </a:p>
          <a:p>
            <a:endParaRPr lang="de-DE" sz="900" dirty="0">
              <a:solidFill>
                <a:schemeClr val="accent1">
                  <a:lumMod val="50000"/>
                </a:schemeClr>
              </a:solidFill>
              <a:ea typeface="Calibri" panose="020F0502020204030204" pitchFamily="34" charset="0"/>
              <a:cs typeface="Times New Roman" panose="02020603050405020304" pitchFamily="18" charset="0"/>
            </a:endParaRPr>
          </a:p>
          <a:p>
            <a:endParaRPr lang="de-DE" sz="900" dirty="0">
              <a:solidFill>
                <a:schemeClr val="accent1">
                  <a:lumMod val="50000"/>
                </a:schemeClr>
              </a:solidFill>
              <a:ea typeface="Calibri" panose="020F0502020204030204" pitchFamily="34" charset="0"/>
              <a:cs typeface="Times New Roman" panose="02020603050405020304" pitchFamily="18" charset="0"/>
            </a:endParaRPr>
          </a:p>
          <a:p>
            <a:endParaRPr lang="de-DE" sz="900" dirty="0">
              <a:solidFill>
                <a:srgbClr val="C00000"/>
              </a:solidFill>
              <a:ea typeface="Calibri" panose="020F0502020204030204" pitchFamily="34" charset="0"/>
              <a:cs typeface="Times New Roman" panose="02020603050405020304" pitchFamily="18" charset="0"/>
            </a:endParaRPr>
          </a:p>
          <a:p>
            <a:endParaRPr lang="de-DE" sz="900" dirty="0">
              <a:solidFill>
                <a:srgbClr val="C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810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4047262"/>
          </a:xfrm>
          <a:prstGeom prst="rect">
            <a:avLst/>
          </a:prstGeom>
          <a:noFill/>
        </p:spPr>
        <p:txBody>
          <a:bodyPr wrap="square" rtlCol="0">
            <a:spAutoFit/>
          </a:bodyPr>
          <a:lstStyle/>
          <a:p>
            <a:r>
              <a:rPr lang="de-DE" sz="900" dirty="0">
                <a:solidFill>
                  <a:srgbClr val="C00000"/>
                </a:solidFill>
              </a:rPr>
              <a:t>Avicenna Klinik - Berlin</a:t>
            </a:r>
          </a:p>
          <a:p>
            <a:r>
              <a:rPr lang="de-DE" sz="2400" b="1" dirty="0">
                <a:solidFill>
                  <a:srgbClr val="C00000"/>
                </a:solidFill>
                <a:latin typeface="Arial Black" panose="020B0A04020102020204" pitchFamily="34" charset="0"/>
              </a:rPr>
              <a:t>Metastasen in der Wirbelsäule</a:t>
            </a:r>
          </a:p>
          <a:p>
            <a:r>
              <a:rPr lang="de-DE" sz="1600" b="1" dirty="0">
                <a:solidFill>
                  <a:srgbClr val="C00000"/>
                </a:solidFill>
              </a:rPr>
              <a:t>Symptome &amp; Therapie</a:t>
            </a:r>
          </a:p>
          <a:p>
            <a:endParaRPr lang="de-DE" sz="900" dirty="0">
              <a:solidFill>
                <a:srgbClr val="C00000"/>
              </a:solidFill>
            </a:endParaRPr>
          </a:p>
          <a:p>
            <a:r>
              <a:rPr lang="de-DE" sz="900" dirty="0">
                <a:solidFill>
                  <a:srgbClr val="C00000"/>
                </a:solidFill>
                <a:hlinkClick r:id="rId2">
                  <a:extLst>
                    <a:ext uri="{A12FA001-AC4F-418D-AE19-62706E023703}">
                      <ahyp:hlinkClr xmlns:ahyp="http://schemas.microsoft.com/office/drawing/2018/hyperlinkcolor" val="tx"/>
                    </a:ext>
                  </a:extLst>
                </a:hlinkClick>
              </a:rPr>
              <a:t>https://avicenna-klinik.com/wirbelsaeulenerkrankung/metastasen-der-wirbelsaeule/</a:t>
            </a:r>
            <a:endParaRPr lang="de-DE" sz="900" dirty="0">
              <a:solidFill>
                <a:srgbClr val="C00000"/>
              </a:solidFill>
            </a:endParaRPr>
          </a:p>
          <a:p>
            <a:endParaRPr lang="de-DE" sz="900" dirty="0">
              <a:solidFill>
                <a:srgbClr val="F29400"/>
              </a:solidFill>
            </a:endParaRPr>
          </a:p>
          <a:p>
            <a:endParaRPr lang="de-DE" sz="900">
              <a:solidFill>
                <a:srgbClr val="F29400"/>
              </a:solidFill>
            </a:endParaRPr>
          </a:p>
          <a:p>
            <a:endParaRPr lang="de-DE" sz="900" dirty="0">
              <a:solidFill>
                <a:srgbClr val="F29400"/>
              </a:solidFill>
            </a:endParaRPr>
          </a:p>
          <a:p>
            <a:endParaRPr lang="de-DE" sz="900" dirty="0">
              <a:solidFill>
                <a:schemeClr val="accent1">
                  <a:lumMod val="50000"/>
                </a:schemeClr>
              </a:solidFill>
            </a:endParaRPr>
          </a:p>
          <a:p>
            <a:r>
              <a:rPr lang="de-DE" sz="900" dirty="0">
                <a:solidFill>
                  <a:schemeClr val="accent1">
                    <a:lumMod val="50000"/>
                  </a:schemeClr>
                </a:solidFill>
              </a:rPr>
              <a:t>Inselspital Bern -  Universitätsklinik für Neurochirurgie</a:t>
            </a:r>
          </a:p>
          <a:p>
            <a:r>
              <a:rPr lang="de-DE" sz="1600" b="1" dirty="0">
                <a:solidFill>
                  <a:schemeClr val="accent1">
                    <a:lumMod val="50000"/>
                  </a:schemeClr>
                </a:solidFill>
                <a:latin typeface="Arial Black" panose="020B0A04020102020204" pitchFamily="34" charset="0"/>
              </a:rPr>
              <a:t>Wirbelmetastasen</a:t>
            </a:r>
          </a:p>
          <a:p>
            <a: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t>https://neurochirurgie.insel.ch/erkrankungen-spezialgebiete/wirbelsaeule/wirbelmetastasen</a:t>
            </a:r>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C00000"/>
                </a:solidFill>
              </a:rPr>
              <a:t>11.05.2022</a:t>
            </a:r>
            <a:br>
              <a:rPr lang="de-DE" sz="900" dirty="0">
                <a:solidFill>
                  <a:srgbClr val="C00000"/>
                </a:solidFill>
              </a:rPr>
            </a:br>
            <a:r>
              <a:rPr lang="de-DE" sz="900" dirty="0">
                <a:solidFill>
                  <a:srgbClr val="C00000"/>
                </a:solidFill>
              </a:rPr>
              <a:t>Swiss Med Forum</a:t>
            </a:r>
          </a:p>
          <a:p>
            <a:r>
              <a:rPr lang="de-DE" sz="2400" dirty="0">
                <a:solidFill>
                  <a:srgbClr val="C00000"/>
                </a:solidFill>
                <a:latin typeface="Arial Black" panose="020B0A04020102020204" pitchFamily="34" charset="0"/>
              </a:rPr>
              <a:t>Metastatische</a:t>
            </a:r>
          </a:p>
          <a:p>
            <a:r>
              <a:rPr lang="de-DE" sz="2400" dirty="0">
                <a:solidFill>
                  <a:srgbClr val="C00000"/>
                </a:solidFill>
                <a:latin typeface="Arial Black" panose="020B0A04020102020204" pitchFamily="34" charset="0"/>
              </a:rPr>
              <a:t>epidurale Kompression</a:t>
            </a:r>
            <a:br>
              <a:rPr lang="de-DE" sz="900"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medicalforum.ch/de/</a:t>
            </a:r>
            <a:r>
              <a:rPr lang="de-DE" sz="900" dirty="0" err="1">
                <a:solidFill>
                  <a:srgbClr val="C00000"/>
                </a:solidFill>
                <a:hlinkClick r:id="rId4">
                  <a:extLst>
                    <a:ext uri="{A12FA001-AC4F-418D-AE19-62706E023703}">
                      <ahyp:hlinkClr xmlns:ahyp="http://schemas.microsoft.com/office/drawing/2018/hyperlinkcolor" val="tx"/>
                    </a:ext>
                  </a:extLst>
                </a:hlinkClick>
              </a:rPr>
              <a:t>detail</a:t>
            </a:r>
            <a:r>
              <a:rPr lang="de-DE" sz="900" dirty="0">
                <a:solidFill>
                  <a:srgbClr val="C00000"/>
                </a:solidFill>
                <a:hlinkClick r:id="rId4">
                  <a:extLst>
                    <a:ext uri="{A12FA001-AC4F-418D-AE19-62706E023703}">
                      <ahyp:hlinkClr xmlns:ahyp="http://schemas.microsoft.com/office/drawing/2018/hyperlinkcolor" val="tx"/>
                    </a:ext>
                  </a:extLst>
                </a:hlinkClick>
              </a:rPr>
              <a:t>/</a:t>
            </a:r>
            <a:r>
              <a:rPr lang="de-DE" sz="900" dirty="0" err="1">
                <a:solidFill>
                  <a:srgbClr val="C00000"/>
                </a:solidFill>
                <a:hlinkClick r:id="rId4">
                  <a:extLst>
                    <a:ext uri="{A12FA001-AC4F-418D-AE19-62706E023703}">
                      <ahyp:hlinkClr xmlns:ahyp="http://schemas.microsoft.com/office/drawing/2018/hyperlinkcolor" val="tx"/>
                    </a:ext>
                  </a:extLst>
                </a:hlinkClick>
              </a:rPr>
              <a:t>doi</a:t>
            </a:r>
            <a:r>
              <a:rPr lang="de-DE" sz="900" dirty="0">
                <a:solidFill>
                  <a:srgbClr val="C00000"/>
                </a:solidFill>
                <a:hlinkClick r:id="rId4">
                  <a:extLst>
                    <a:ext uri="{A12FA001-AC4F-418D-AE19-62706E023703}">
                      <ahyp:hlinkClr xmlns:ahyp="http://schemas.microsoft.com/office/drawing/2018/hyperlinkcolor" val="tx"/>
                    </a:ext>
                  </a:extLst>
                </a:hlinkClick>
              </a:rPr>
              <a:t>/smf.2022.08997</a:t>
            </a:r>
            <a:endParaRPr lang="de-DE" sz="900" dirty="0">
              <a:solidFill>
                <a:srgbClr val="C00000"/>
              </a:solidFill>
            </a:endParaRPr>
          </a:p>
          <a:p>
            <a:endParaRPr lang="de-DE" sz="900" dirty="0">
              <a:solidFill>
                <a:srgbClr val="C00000"/>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88785" y="705177"/>
            <a:ext cx="5400000" cy="5262979"/>
          </a:xfrm>
          <a:prstGeom prst="rect">
            <a:avLst/>
          </a:prstGeom>
          <a:noFill/>
        </p:spPr>
        <p:txBody>
          <a:bodyPr wrap="square" rtlCol="0">
            <a:spAutoFit/>
          </a:bodyPr>
          <a:lstStyle/>
          <a:p>
            <a:r>
              <a:rPr lang="de-DE" sz="900" dirty="0">
                <a:solidFill>
                  <a:schemeClr val="accent1">
                    <a:lumMod val="75000"/>
                  </a:schemeClr>
                </a:solidFill>
              </a:rPr>
              <a:t>13.03.2022</a:t>
            </a:r>
          </a:p>
          <a:p>
            <a:r>
              <a:rPr lang="de-DE" sz="900" dirty="0">
                <a:solidFill>
                  <a:schemeClr val="accent1">
                    <a:lumMod val="75000"/>
                  </a:schemeClr>
                </a:solidFill>
              </a:rPr>
              <a:t>Prostata Hilfe Deutschland</a:t>
            </a:r>
          </a:p>
          <a:p>
            <a:r>
              <a:rPr lang="de-DE" sz="2400" dirty="0">
                <a:solidFill>
                  <a:schemeClr val="accent1">
                    <a:lumMod val="75000"/>
                  </a:schemeClr>
                </a:solidFill>
                <a:latin typeface="Arial Black" panose="020B0A04020102020204" pitchFamily="34" charset="0"/>
              </a:rPr>
              <a:t>Knochenmetastasen</a:t>
            </a:r>
          </a:p>
          <a:p>
            <a:r>
              <a:rPr lang="de-DE" sz="1600" dirty="0">
                <a:solidFill>
                  <a:schemeClr val="accent1">
                    <a:lumMod val="75000"/>
                  </a:schemeClr>
                </a:solidFill>
                <a:latin typeface="Arial Black" panose="020B0A04020102020204" pitchFamily="34" charset="0"/>
              </a:rPr>
              <a:t>bei Prostatakrebs</a:t>
            </a:r>
          </a:p>
          <a:p>
            <a:r>
              <a:rPr lang="de-DE" sz="1600" dirty="0">
                <a:solidFill>
                  <a:schemeClr val="accent1">
                    <a:lumMod val="75000"/>
                  </a:schemeClr>
                </a:solidFill>
                <a:latin typeface="Arial Black" panose="020B0A04020102020204" pitchFamily="34" charset="0"/>
              </a:rPr>
              <a:t>Symptome und Behandlungen</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https://www.prostata-hilfe-deutschland.de/prostata-news/knochenmetastasen-prostatakrebs</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08.06.2022</a:t>
            </a:r>
          </a:p>
          <a:p>
            <a:pPr>
              <a:tabLst>
                <a:tab pos="1260475" algn="l"/>
              </a:tabLst>
            </a:pPr>
            <a:r>
              <a:rPr lang="de-DE" sz="900" dirty="0">
                <a:solidFill>
                  <a:srgbClr val="C00000"/>
                </a:solidFill>
                <a:ea typeface="Calibri" panose="020F0502020204030204" pitchFamily="34" charset="0"/>
                <a:cs typeface="Times New Roman" panose="02020603050405020304" pitchFamily="18" charset="0"/>
              </a:rPr>
              <a:t>Krebsinformationsdienst | Deutsches Krebsforschungszentrum - dkfz </a:t>
            </a:r>
          </a:p>
          <a:p>
            <a:r>
              <a:rPr lang="de-DE" sz="1600" b="1" dirty="0">
                <a:solidFill>
                  <a:srgbClr val="C00000"/>
                </a:solidFill>
                <a:latin typeface="Arial Black" panose="020B0A04020102020204" pitchFamily="34" charset="0"/>
              </a:rPr>
              <a:t>Therapie von</a:t>
            </a:r>
          </a:p>
          <a:p>
            <a:r>
              <a:rPr lang="de-DE" sz="2400" b="1" dirty="0">
                <a:solidFill>
                  <a:srgbClr val="C00000"/>
                </a:solidFill>
                <a:latin typeface="Arial Black" panose="020B0A04020102020204" pitchFamily="34" charset="0"/>
              </a:rPr>
              <a:t>Knochenmetastasen</a:t>
            </a:r>
          </a:p>
          <a:p>
            <a:r>
              <a:rPr lang="de-DE" sz="1600" b="1" dirty="0">
                <a:solidFill>
                  <a:srgbClr val="C00000"/>
                </a:solidFill>
              </a:rPr>
              <a:t>Behandlungsverfahren und Nebenwirkungen</a:t>
            </a:r>
          </a:p>
          <a:p>
            <a:r>
              <a:rPr lang="de-DE" sz="900" dirty="0">
                <a:solidFill>
                  <a:srgbClr val="C00000"/>
                </a:solidFill>
                <a:hlinkClick r:id="rId6">
                  <a:extLst>
                    <a:ext uri="{A12FA001-AC4F-418D-AE19-62706E023703}">
                      <ahyp:hlinkClr xmlns:ahyp="http://schemas.microsoft.com/office/drawing/2018/hyperlinkcolor" val="tx"/>
                    </a:ext>
                  </a:extLst>
                </a:hlinkClick>
              </a:rPr>
              <a:t>https://www.krebsinformationsdienst.de/tumorarten/metastasen/knochenmetastasen/behandlung.php</a:t>
            </a:r>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rgbClr val="F29400"/>
                </a:solidFill>
              </a:rPr>
              <a:t>März 2022</a:t>
            </a:r>
          </a:p>
          <a:p>
            <a:r>
              <a:rPr lang="de-DE" sz="900" dirty="0">
                <a:solidFill>
                  <a:srgbClr val="F29400"/>
                </a:solidFill>
              </a:rPr>
              <a:t>DEGRO - Deutsche Gesellschaft für Radioonkologie</a:t>
            </a:r>
          </a:p>
          <a:p>
            <a:r>
              <a:rPr lang="de-DE" sz="2400" b="1" dirty="0">
                <a:solidFill>
                  <a:srgbClr val="F29400"/>
                </a:solidFill>
                <a:latin typeface="Arial Black" panose="020B0A04020102020204" pitchFamily="34" charset="0"/>
              </a:rPr>
              <a:t>Bestrahlung von Knochenmetastasen</a:t>
            </a:r>
          </a:p>
          <a:p>
            <a:r>
              <a:rPr lang="de-DE" sz="1600" b="1" dirty="0">
                <a:solidFill>
                  <a:srgbClr val="F29400"/>
                </a:solidFill>
              </a:rPr>
              <a:t>verbessert unabhängig von der Fraktionierung die Lebensqualität</a:t>
            </a:r>
          </a:p>
          <a:p>
            <a:r>
              <a:rPr lang="de-DE" sz="900" dirty="0">
                <a:solidFill>
                  <a:srgbClr val="F29400"/>
                </a:solidFill>
                <a:hlinkClick r:id="rId7">
                  <a:extLst>
                    <a:ext uri="{A12FA001-AC4F-418D-AE19-62706E023703}">
                      <ahyp:hlinkClr xmlns:ahyp="http://schemas.microsoft.com/office/drawing/2018/hyperlinkcolor" val="tx"/>
                    </a:ext>
                  </a:extLst>
                </a:hlinkClick>
              </a:rPr>
              <a:t>https://www.degro.org/bestrahlung-von-knochenmetastasen-verbessert-unabhaengig-von-der-fraktionierung-die-lebensqualitaet/</a:t>
            </a:r>
            <a:endParaRPr lang="de-DE" sz="900" dirty="0">
              <a:solidFill>
                <a:srgbClr val="F29400"/>
              </a:solidFill>
            </a:endParaRPr>
          </a:p>
        </p:txBody>
      </p:sp>
    </p:spTree>
    <p:extLst>
      <p:ext uri="{BB962C8B-B14F-4D97-AF65-F5344CB8AC3E}">
        <p14:creationId xmlns:p14="http://schemas.microsoft.com/office/powerpoint/2010/main" val="170173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1508105"/>
          </a:xfrm>
          <a:prstGeom prst="rect">
            <a:avLst/>
          </a:prstGeom>
          <a:noFill/>
        </p:spPr>
        <p:txBody>
          <a:bodyPr wrap="square" rtlCol="0">
            <a:spAutoFit/>
          </a:bodyPr>
          <a:lstStyle/>
          <a:p>
            <a:r>
              <a:rPr lang="de-DE" sz="900" dirty="0">
                <a:solidFill>
                  <a:srgbClr val="C00000"/>
                </a:solidFill>
              </a:rPr>
              <a:t>November 2022</a:t>
            </a:r>
            <a:br>
              <a:rPr lang="de-DE" sz="900" dirty="0">
                <a:solidFill>
                  <a:srgbClr val="C00000"/>
                </a:solidFill>
              </a:rPr>
            </a:br>
            <a:r>
              <a:rPr lang="de-DE" sz="900" dirty="0">
                <a:solidFill>
                  <a:srgbClr val="C00000"/>
                </a:solidFill>
              </a:rPr>
              <a:t>DEGRO - Deutsche Gesellschaft für Radioonkologie</a:t>
            </a:r>
          </a:p>
          <a:p>
            <a:r>
              <a:rPr lang="de-DE" sz="2400" b="1" dirty="0">
                <a:solidFill>
                  <a:srgbClr val="C00000"/>
                </a:solidFill>
                <a:latin typeface="Arial Black" panose="020B0A04020102020204" pitchFamily="34" charset="0"/>
              </a:rPr>
              <a:t>Hirnmetastasen </a:t>
            </a:r>
          </a:p>
          <a:p>
            <a:r>
              <a:rPr lang="de-DE" sz="1600" b="1" dirty="0">
                <a:solidFill>
                  <a:srgbClr val="C00000"/>
                </a:solidFill>
              </a:rPr>
              <a:t>sind radiochirurgisch therapierbar</a:t>
            </a:r>
            <a:br>
              <a:rPr lang="de-DE" sz="1600" b="1" dirty="0">
                <a:solidFill>
                  <a:srgbClr val="C00000"/>
                </a:solidFill>
              </a:rPr>
            </a:br>
            <a:r>
              <a:rPr lang="de-DE" sz="1600" b="1" dirty="0">
                <a:solidFill>
                  <a:srgbClr val="C00000"/>
                </a:solidFill>
              </a:rPr>
              <a:t>und zunehmend beherrschbar</a:t>
            </a:r>
            <a:br>
              <a:rPr lang="de-DE" sz="1200"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www.degro.org/hirnmetastasen-sind-radiochirurgisch-therapierbar-und-zunehmend-beherrschbar/</a:t>
            </a:r>
            <a:endParaRPr lang="de-DE" sz="900" dirty="0">
              <a:solidFill>
                <a:srgbClr val="C00000"/>
              </a:solidFill>
            </a:endParaRPr>
          </a:p>
          <a:p>
            <a:endParaRPr lang="de-DE" sz="900" dirty="0">
              <a:solidFill>
                <a:srgbClr val="C00000"/>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88785" y="705177"/>
            <a:ext cx="5400000" cy="4862870"/>
          </a:xfrm>
          <a:prstGeom prst="rect">
            <a:avLst/>
          </a:prstGeom>
          <a:noFill/>
        </p:spPr>
        <p:txBody>
          <a:bodyPr wrap="square" rtlCol="0">
            <a:spAutoFit/>
          </a:bodyPr>
          <a:lstStyle/>
          <a:p>
            <a:r>
              <a:rPr lang="de-DE" sz="900" dirty="0">
                <a:solidFill>
                  <a:srgbClr val="C00000"/>
                </a:solidFill>
              </a:rPr>
              <a:t>31.01.2023</a:t>
            </a:r>
          </a:p>
          <a:p>
            <a:r>
              <a:rPr lang="de-DE" sz="900" dirty="0">
                <a:solidFill>
                  <a:srgbClr val="C00000"/>
                </a:solidFill>
              </a:rPr>
              <a:t>SpringerLink</a:t>
            </a:r>
          </a:p>
          <a:p>
            <a:r>
              <a:rPr lang="de-DE" sz="2400" b="1" dirty="0">
                <a:solidFill>
                  <a:srgbClr val="C00000"/>
                </a:solidFill>
                <a:latin typeface="Arial Black" panose="020B0A04020102020204" pitchFamily="34" charset="0"/>
              </a:rPr>
              <a:t>Lungenmetastasen</a:t>
            </a:r>
          </a:p>
          <a:p>
            <a:r>
              <a:rPr lang="de-DE" sz="1600" b="1" dirty="0">
                <a:solidFill>
                  <a:srgbClr val="C00000"/>
                </a:solidFill>
              </a:rPr>
              <a:t>Onkologische Bedeutung und Therapie</a:t>
            </a:r>
          </a:p>
          <a:p>
            <a:r>
              <a:rPr lang="de-DE" sz="900" dirty="0">
                <a:solidFill>
                  <a:srgbClr val="C00000"/>
                </a:solidFill>
                <a:hlinkClick r:id="rId3">
                  <a:extLst>
                    <a:ext uri="{A12FA001-AC4F-418D-AE19-62706E023703}">
                      <ahyp:hlinkClr xmlns:ahyp="http://schemas.microsoft.com/office/drawing/2018/hyperlinkcolor" val="tx"/>
                    </a:ext>
                  </a:extLst>
                </a:hlinkClick>
              </a:rPr>
              <a:t>https://link.springer.com/article/10.1007/s00761-023-01303-2</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chemeClr val="accent1">
                    <a:lumMod val="75000"/>
                  </a:schemeClr>
                </a:solidFill>
              </a:rPr>
              <a:t>05.01.2021</a:t>
            </a:r>
          </a:p>
          <a:p>
            <a:r>
              <a:rPr lang="de-DE" sz="900" dirty="0">
                <a:solidFill>
                  <a:schemeClr val="accent1">
                    <a:lumMod val="75000"/>
                  </a:schemeClr>
                </a:solidFill>
              </a:rPr>
              <a:t>SpringerLink</a:t>
            </a:r>
          </a:p>
          <a:p>
            <a:r>
              <a:rPr lang="de-DE" sz="1600" b="1" dirty="0">
                <a:solidFill>
                  <a:schemeClr val="accent1">
                    <a:lumMod val="75000"/>
                  </a:schemeClr>
                </a:solidFill>
                <a:latin typeface="Arial Black" panose="020B0A04020102020204" pitchFamily="34" charset="0"/>
              </a:rPr>
              <a:t>Lungenbeteiligung bei Tumorkrankheiten</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https://link.springer.com/article/10.1007/s11654-020-00280-x</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23 </a:t>
            </a:r>
            <a:r>
              <a:rPr lang="de-DE" sz="900" dirty="0" err="1">
                <a:solidFill>
                  <a:srgbClr val="C00000"/>
                </a:solidFill>
              </a:rPr>
              <a:t>December</a:t>
            </a:r>
            <a:r>
              <a:rPr lang="de-DE" sz="900" dirty="0">
                <a:solidFill>
                  <a:srgbClr val="C00000"/>
                </a:solidFill>
              </a:rPr>
              <a:t> 2022 - Open Access</a:t>
            </a:r>
          </a:p>
          <a:p>
            <a:r>
              <a:rPr lang="de-DE" sz="900" dirty="0">
                <a:solidFill>
                  <a:srgbClr val="C00000"/>
                </a:solidFill>
              </a:rPr>
              <a:t>SpringerLink</a:t>
            </a:r>
          </a:p>
          <a:p>
            <a:r>
              <a:rPr lang="de-DE" sz="1600" b="1" dirty="0">
                <a:solidFill>
                  <a:srgbClr val="C00000"/>
                </a:solidFill>
              </a:rPr>
              <a:t>Leberteilresektionen bei </a:t>
            </a:r>
          </a:p>
          <a:p>
            <a:r>
              <a:rPr lang="de-DE" sz="2400" b="1" dirty="0">
                <a:solidFill>
                  <a:srgbClr val="C00000"/>
                </a:solidFill>
                <a:latin typeface="Arial Black" panose="020B0A04020102020204" pitchFamily="34" charset="0"/>
              </a:rPr>
              <a:t>Lebermetastasen</a:t>
            </a:r>
          </a:p>
          <a:p>
            <a:r>
              <a:rPr lang="de-DE" sz="1600" b="1" dirty="0">
                <a:solidFill>
                  <a:srgbClr val="C00000"/>
                </a:solidFill>
              </a:rPr>
              <a:t>neue translationale Konzepte</a:t>
            </a:r>
          </a:p>
          <a:p>
            <a:r>
              <a:rPr lang="de-DE" sz="900" dirty="0">
                <a:solidFill>
                  <a:srgbClr val="C00000"/>
                </a:solidFill>
                <a:hlinkClick r:id="rId5">
                  <a:extLst>
                    <a:ext uri="{A12FA001-AC4F-418D-AE19-62706E023703}">
                      <ahyp:hlinkClr xmlns:ahyp="http://schemas.microsoft.com/office/drawing/2018/hyperlinkcolor" val="tx"/>
                    </a:ext>
                  </a:extLst>
                </a:hlinkClick>
              </a:rPr>
              <a:t>https://link.springer.com/article/10.1007/s11377-022-00665-0</a:t>
            </a:r>
            <a:endParaRPr lang="de-DE" sz="900" dirty="0">
              <a:solidFill>
                <a:srgbClr val="C00000"/>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347490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099DD05-65CD-8980-C997-8ADC0CE6CFCD}"/>
              </a:ext>
            </a:extLst>
          </p:cNvPr>
          <p:cNvSpPr txBox="1"/>
          <p:nvPr/>
        </p:nvSpPr>
        <p:spPr>
          <a:xfrm>
            <a:off x="6096000" y="705177"/>
            <a:ext cx="5400000" cy="6217087"/>
          </a:xfrm>
          <a:prstGeom prst="rect">
            <a:avLst/>
          </a:prstGeom>
          <a:noFill/>
        </p:spPr>
        <p:txBody>
          <a:bodyPr wrap="square" rtlCol="0">
            <a:spAutoFit/>
          </a:bodyPr>
          <a:lstStyle/>
          <a:p>
            <a:r>
              <a:rPr lang="de-DE" sz="900" dirty="0">
                <a:solidFill>
                  <a:schemeClr val="accent1">
                    <a:lumMod val="50000"/>
                  </a:schemeClr>
                </a:solidFill>
              </a:rPr>
              <a:t>Universitätsspital Zürich</a:t>
            </a:r>
            <a:br>
              <a:rPr lang="de-DE" sz="900" dirty="0">
                <a:solidFill>
                  <a:schemeClr val="accent1">
                    <a:lumMod val="50000"/>
                  </a:schemeClr>
                </a:solidFill>
              </a:rPr>
            </a:br>
            <a:r>
              <a:rPr lang="de-DE" sz="2400" b="1" dirty="0" err="1">
                <a:solidFill>
                  <a:schemeClr val="accent1">
                    <a:lumMod val="50000"/>
                  </a:schemeClr>
                </a:solidFill>
                <a:latin typeface="Arial Black" panose="020B0A04020102020204" pitchFamily="34" charset="0"/>
              </a:rPr>
              <a:t>Peritonealkarzinose</a:t>
            </a:r>
            <a:r>
              <a:rPr lang="de-DE" sz="2400" b="1" dirty="0">
                <a:solidFill>
                  <a:schemeClr val="accent1">
                    <a:lumMod val="50000"/>
                  </a:schemeClr>
                </a:solidFill>
                <a:latin typeface="Arial Black" panose="020B0A04020102020204" pitchFamily="34" charset="0"/>
              </a:rPr>
              <a:t> Bauchfellmetastasen </a:t>
            </a:r>
            <a:br>
              <a:rPr lang="de-DE" sz="900" dirty="0">
                <a:solidFill>
                  <a:schemeClr val="accent1">
                    <a:lumMod val="50000"/>
                  </a:schemeClr>
                </a:solidFill>
              </a:rPr>
            </a:br>
            <a:r>
              <a:rPr lang="de-DE" sz="900" dirty="0">
                <a:solidFill>
                  <a:schemeClr val="accent1">
                    <a:lumMod val="50000"/>
                  </a:schemeClr>
                </a:solidFill>
                <a:hlinkClick r:id="rId2">
                  <a:extLst>
                    <a:ext uri="{A12FA001-AC4F-418D-AE19-62706E023703}">
                      <ahyp:hlinkClr xmlns:ahyp="http://schemas.microsoft.com/office/drawing/2018/hyperlinkcolor" val="tx"/>
                    </a:ext>
                  </a:extLst>
                </a:hlinkClick>
              </a:rPr>
              <a:t>https://www.usz.ch/krankheit/peritonealkarzinose/</a:t>
            </a:r>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50000"/>
                </a:schemeClr>
              </a:solidFill>
            </a:endParaRPr>
          </a:p>
          <a:p>
            <a:r>
              <a:rPr lang="de-DE" sz="900" dirty="0">
                <a:solidFill>
                  <a:srgbClr val="C00000"/>
                </a:solidFill>
              </a:rPr>
              <a:t>Universitäts­klinikum Würzburg </a:t>
            </a:r>
          </a:p>
          <a:p>
            <a:r>
              <a:rPr lang="de-DE" sz="2400" b="1" dirty="0" err="1">
                <a:solidFill>
                  <a:srgbClr val="C00000"/>
                </a:solidFill>
                <a:latin typeface="Arial Black" panose="020B0A04020102020204" pitchFamily="34" charset="0"/>
              </a:rPr>
              <a:t>Pleurakarzinose</a:t>
            </a:r>
            <a:endParaRPr lang="de-DE" sz="2400" b="1" dirty="0">
              <a:solidFill>
                <a:srgbClr val="C00000"/>
              </a:solidFill>
              <a:latin typeface="Arial Black" panose="020B0A04020102020204" pitchFamily="34" charset="0"/>
            </a:endParaRPr>
          </a:p>
          <a:p>
            <a:r>
              <a:rPr lang="de-DE" sz="2400" b="1" dirty="0">
                <a:solidFill>
                  <a:srgbClr val="C00000"/>
                </a:solidFill>
                <a:latin typeface="Arial Black" panose="020B0A04020102020204" pitchFamily="34" charset="0"/>
              </a:rPr>
              <a:t>Rippenfellmetastasen</a:t>
            </a:r>
            <a:br>
              <a:rPr lang="de-DE" sz="900" dirty="0">
                <a:solidFill>
                  <a:srgbClr val="C00000"/>
                </a:solidFill>
              </a:rPr>
            </a:br>
            <a:r>
              <a:rPr lang="de-DE" sz="1600" b="1" dirty="0">
                <a:solidFill>
                  <a:srgbClr val="C00000"/>
                </a:solidFill>
                <a:latin typeface="Arial Black" panose="020B0A04020102020204" pitchFamily="34" charset="0"/>
              </a:rPr>
              <a:t>Die Behandlung von Metastasen im Rippenfell</a:t>
            </a:r>
            <a:br>
              <a:rPr lang="de-DE" sz="1600" dirty="0">
                <a:solidFill>
                  <a:srgbClr val="C00000"/>
                </a:solidFill>
                <a:latin typeface="Arial Black" panose="020B0A04020102020204" pitchFamily="34" charset="0"/>
              </a:rPr>
            </a:br>
            <a:r>
              <a:rPr lang="de-DE" sz="900" dirty="0">
                <a:solidFill>
                  <a:srgbClr val="C00000"/>
                </a:solidFill>
                <a:hlinkClick r:id="rId3">
                  <a:extLst>
                    <a:ext uri="{A12FA001-AC4F-418D-AE19-62706E023703}">
                      <ahyp:hlinkClr xmlns:ahyp="http://schemas.microsoft.com/office/drawing/2018/hyperlinkcolor" val="tx"/>
                    </a:ext>
                  </a:extLst>
                </a:hlinkClick>
              </a:rPr>
              <a:t>https://www.ukw.de/medizinische-klinik-i/pneumologie/schwerpunkte/boesartige-erkrankungen/pleurakarzinose/</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05.09.2022</a:t>
            </a:r>
          </a:p>
          <a:p>
            <a:r>
              <a:rPr lang="de-DE" sz="900" dirty="0">
                <a:solidFill>
                  <a:srgbClr val="C00000"/>
                </a:solidFill>
              </a:rPr>
              <a:t>Deutsches Ärzteblatt</a:t>
            </a:r>
          </a:p>
          <a:p>
            <a:r>
              <a:rPr lang="de-DE" sz="900" dirty="0">
                <a:solidFill>
                  <a:srgbClr val="C00000"/>
                </a:solidFill>
              </a:rPr>
              <a:t>MEDIZIN: Übersichtsarbeit</a:t>
            </a:r>
          </a:p>
          <a:p>
            <a:r>
              <a:rPr lang="de-DE" sz="1600" dirty="0">
                <a:solidFill>
                  <a:srgbClr val="C00000"/>
                </a:solidFill>
                <a:latin typeface="Arial Black" panose="020B0A04020102020204" pitchFamily="34" charset="0"/>
              </a:rPr>
              <a:t>Behandlung des malignen Pleuraergusses</a:t>
            </a:r>
          </a:p>
          <a:p>
            <a:r>
              <a:rPr lang="de-DE" sz="1200" dirty="0">
                <a:solidFill>
                  <a:srgbClr val="C00000"/>
                </a:solidFill>
                <a:latin typeface="Arial Black" panose="020B0A04020102020204" pitchFamily="34" charset="0"/>
              </a:rPr>
              <a:t>durch dauerhafte, getunnelte </a:t>
            </a:r>
            <a:r>
              <a:rPr lang="de-DE" sz="1200" dirty="0" err="1">
                <a:solidFill>
                  <a:srgbClr val="C00000"/>
                </a:solidFill>
                <a:latin typeface="Arial Black" panose="020B0A04020102020204" pitchFamily="34" charset="0"/>
              </a:rPr>
              <a:t>Pleurakatheter</a:t>
            </a:r>
            <a:endParaRPr lang="de-DE" sz="1200" dirty="0">
              <a:solidFill>
                <a:srgbClr val="C00000"/>
              </a:solidFill>
              <a:latin typeface="Arial Black" panose="020B0A04020102020204" pitchFamily="34" charset="0"/>
            </a:endParaRPr>
          </a:p>
          <a:p>
            <a:r>
              <a:rPr lang="de-DE" sz="900" dirty="0">
                <a:solidFill>
                  <a:srgbClr val="C00000"/>
                </a:solidFill>
                <a:hlinkClick r:id="rId4">
                  <a:extLst>
                    <a:ext uri="{A12FA001-AC4F-418D-AE19-62706E023703}">
                      <ahyp:hlinkClr xmlns:ahyp="http://schemas.microsoft.com/office/drawing/2018/hyperlinkcolor" val="tx"/>
                    </a:ext>
                  </a:extLst>
                </a:hlinkClick>
              </a:rPr>
              <a:t>https://www.aerzteblatt.de/pdf.asp?id=226841</a:t>
            </a:r>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chemeClr val="accent1">
                    <a:lumMod val="75000"/>
                  </a:schemeClr>
                </a:solidFill>
              </a:rPr>
              <a:t>MSD Manuals</a:t>
            </a:r>
          </a:p>
          <a:p>
            <a:r>
              <a:rPr lang="de-DE" sz="2400" dirty="0">
                <a:solidFill>
                  <a:schemeClr val="accent1">
                    <a:lumMod val="75000"/>
                  </a:schemeClr>
                </a:solidFill>
                <a:latin typeface="Arial Black" panose="020B0A04020102020204" pitchFamily="34" charset="0"/>
              </a:rPr>
              <a:t>Renale Metastasen</a:t>
            </a:r>
          </a:p>
          <a:p>
            <a:r>
              <a:rPr lang="de-DE" sz="2400" dirty="0">
                <a:solidFill>
                  <a:schemeClr val="accent1">
                    <a:lumMod val="75000"/>
                  </a:schemeClr>
                </a:solidFill>
                <a:latin typeface="Arial Black" panose="020B0A04020102020204" pitchFamily="34" charset="0"/>
              </a:rPr>
              <a:t>Metastasen der Nieren </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https://www.msdmanuals.com/de-de/profi/urogenitaltrakt/tumoren-des-urogenitaltrakts/metastasen-der-nieren</a:t>
            </a:r>
            <a:endParaRPr lang="de-DE" sz="900" dirty="0">
              <a:solidFill>
                <a:schemeClr val="accent1">
                  <a:lumMod val="75000"/>
                </a:schemeClr>
              </a:solidFill>
            </a:endParaRPr>
          </a:p>
          <a:p>
            <a:endParaRPr lang="de-DE" sz="900" dirty="0">
              <a:solidFill>
                <a:schemeClr val="accent1">
                  <a:lumMod val="75000"/>
                </a:schemeClr>
              </a:solidFill>
            </a:endParaRPr>
          </a:p>
        </p:txBody>
      </p:sp>
      <p:sp>
        <p:nvSpPr>
          <p:cNvPr id="5" name="Textfeld 4">
            <a:extLst>
              <a:ext uri="{FF2B5EF4-FFF2-40B4-BE49-F238E27FC236}">
                <a16:creationId xmlns:a16="http://schemas.microsoft.com/office/drawing/2014/main" id="{9E68461E-B5A7-1380-E81C-8205C705A823}"/>
              </a:ext>
            </a:extLst>
          </p:cNvPr>
          <p:cNvSpPr txBox="1"/>
          <p:nvPr/>
        </p:nvSpPr>
        <p:spPr>
          <a:xfrm>
            <a:off x="588785" y="705177"/>
            <a:ext cx="5400000" cy="2816156"/>
          </a:xfrm>
          <a:prstGeom prst="rect">
            <a:avLst/>
          </a:prstGeom>
          <a:noFill/>
        </p:spPr>
        <p:txBody>
          <a:bodyPr wrap="square" rtlCol="0">
            <a:spAutoFit/>
          </a:bodyPr>
          <a:lstStyle/>
          <a:p>
            <a:r>
              <a:rPr lang="de-DE" sz="900" dirty="0">
                <a:solidFill>
                  <a:srgbClr val="C00000"/>
                </a:solidFill>
              </a:rPr>
              <a:t>MSD Manuals</a:t>
            </a:r>
            <a:br>
              <a:rPr lang="de-DE" sz="900" dirty="0">
                <a:solidFill>
                  <a:srgbClr val="C00000"/>
                </a:solidFill>
              </a:rPr>
            </a:br>
            <a:r>
              <a:rPr lang="de-DE" sz="2400" b="1" dirty="0">
                <a:solidFill>
                  <a:srgbClr val="C00000"/>
                </a:solidFill>
                <a:latin typeface="Arial Black" panose="020B0A04020102020204" pitchFamily="34" charset="0"/>
              </a:rPr>
              <a:t>Aderhautmetastasen </a:t>
            </a:r>
            <a:r>
              <a:rPr lang="de-DE" sz="2400" b="1" dirty="0" err="1">
                <a:solidFill>
                  <a:srgbClr val="C00000"/>
                </a:solidFill>
                <a:latin typeface="Arial Black" panose="020B0A04020102020204" pitchFamily="34" charset="0"/>
              </a:rPr>
              <a:t>Choroidale</a:t>
            </a:r>
            <a:r>
              <a:rPr lang="de-DE" sz="2400" b="1" dirty="0">
                <a:solidFill>
                  <a:srgbClr val="C00000"/>
                </a:solidFill>
                <a:latin typeface="Arial Black" panose="020B0A04020102020204" pitchFamily="34" charset="0"/>
              </a:rPr>
              <a:t> Metastasen </a:t>
            </a:r>
            <a:r>
              <a:rPr lang="de-DE" sz="2400" b="1" dirty="0" err="1">
                <a:solidFill>
                  <a:srgbClr val="C00000"/>
                </a:solidFill>
                <a:latin typeface="Arial Black" panose="020B0A04020102020204" pitchFamily="34" charset="0"/>
              </a:rPr>
              <a:t>Metastasen</a:t>
            </a:r>
            <a:r>
              <a:rPr lang="de-DE" sz="2400" b="1" dirty="0">
                <a:solidFill>
                  <a:srgbClr val="C00000"/>
                </a:solidFill>
                <a:latin typeface="Arial Black" panose="020B0A04020102020204" pitchFamily="34" charset="0"/>
              </a:rPr>
              <a:t> in den Augen</a:t>
            </a:r>
            <a:br>
              <a:rPr lang="de-DE" sz="900" dirty="0">
                <a:solidFill>
                  <a:srgbClr val="C00000"/>
                </a:solidFill>
              </a:rPr>
            </a:br>
            <a:r>
              <a:rPr lang="de-DE" sz="900" dirty="0">
                <a:solidFill>
                  <a:srgbClr val="C00000"/>
                </a:solidFill>
                <a:hlinkClick r:id="rId6">
                  <a:extLst>
                    <a:ext uri="{A12FA001-AC4F-418D-AE19-62706E023703}">
                      <ahyp:hlinkClr xmlns:ahyp="http://schemas.microsoft.com/office/drawing/2018/hyperlinkcolor" val="tx"/>
                    </a:ext>
                  </a:extLst>
                </a:hlinkClick>
              </a:rPr>
              <a:t>https://www.msdmanuals.com/de-de/profi/augenkrankheiten/netzhauterkrankungen/krebserkrankungen-die-die-retina-beeintr%C3%A4chtigen</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50000"/>
                </a:schemeClr>
              </a:solidFill>
            </a:endParaRPr>
          </a:p>
          <a:p>
            <a:r>
              <a:rPr lang="de-DE" sz="900" dirty="0">
                <a:solidFill>
                  <a:srgbClr val="F29400"/>
                </a:solidFill>
              </a:rPr>
              <a:t>MedLexi.de</a:t>
            </a:r>
            <a:br>
              <a:rPr lang="de-DE" sz="900" dirty="0">
                <a:solidFill>
                  <a:srgbClr val="F29400"/>
                </a:solidFill>
              </a:rPr>
            </a:br>
            <a:r>
              <a:rPr lang="de-DE" sz="2400" b="1" dirty="0" err="1">
                <a:solidFill>
                  <a:srgbClr val="F29400"/>
                </a:solidFill>
                <a:latin typeface="Arial Black" panose="020B0A04020102020204" pitchFamily="34" charset="0"/>
              </a:rPr>
              <a:t>Knochenmarkkarzinose</a:t>
            </a:r>
            <a:r>
              <a:rPr lang="de-DE" sz="2400" b="1" dirty="0">
                <a:solidFill>
                  <a:srgbClr val="F29400"/>
                </a:solidFill>
                <a:latin typeface="Arial Black" panose="020B0A04020102020204" pitchFamily="34" charset="0"/>
              </a:rPr>
              <a:t> </a:t>
            </a:r>
            <a:br>
              <a:rPr lang="de-DE" sz="900"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https://medlexi.de/Knochenmarkkarzinose</a:t>
            </a:r>
            <a:endParaRPr lang="de-DE" sz="900" dirty="0">
              <a:solidFill>
                <a:srgbClr val="F29400"/>
              </a:solidFill>
            </a:endParaRPr>
          </a:p>
        </p:txBody>
      </p:sp>
    </p:spTree>
    <p:extLst>
      <p:ext uri="{BB962C8B-B14F-4D97-AF65-F5344CB8AC3E}">
        <p14:creationId xmlns:p14="http://schemas.microsoft.com/office/powerpoint/2010/main" val="150984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075AA42-AC25-B1F9-F11B-FF393D9D24AA}"/>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800" dirty="0">
                <a:solidFill>
                  <a:srgbClr val="FFFFFF"/>
                </a:solidFill>
                <a:effectLst/>
                <a:latin typeface="Arial" panose="020B0604020202020204" pitchFamily="34" charset="0"/>
                <a:ea typeface="MingLiU-ExtB" panose="02020500000000000000" pitchFamily="18" charset="-120"/>
                <a:cs typeface="Arial" panose="020B0604020202020204" pitchFamily="34" charset="0"/>
              </a:rPr>
              <a:t>      </a:t>
            </a:r>
            <a:r>
              <a:rPr lang="de-DE" sz="1800" dirty="0">
                <a:solidFill>
                  <a:srgbClr val="FFFFFF"/>
                </a:solidFill>
                <a:effectLst/>
                <a:latin typeface="Arial Black" panose="020B0A04020102020204" pitchFamily="34" charset="0"/>
                <a:ea typeface="MingLiU-ExtB" panose="02020500000000000000" pitchFamily="18" charset="-120"/>
                <a:cs typeface="Arial" panose="020B0604020202020204" pitchFamily="34" charset="0"/>
              </a:rPr>
              <a:t>Oligometastasierte Tumorerkrankung - OMD</a:t>
            </a:r>
            <a:r>
              <a:rPr lang="de-DE" dirty="0">
                <a:solidFill>
                  <a:srgbClr val="FFFFFF"/>
                </a:solidFill>
                <a:latin typeface="Arial Black" panose="020B0A04020102020204" pitchFamily="34" charset="0"/>
                <a:ea typeface="MingLiU-ExtB" panose="02020500000000000000" pitchFamily="18" charset="-120"/>
                <a:cs typeface="Arial" panose="020B0604020202020204" pitchFamily="34" charset="0"/>
              </a:rPr>
              <a:t> </a:t>
            </a:r>
            <a:r>
              <a:rPr lang="de-DE" dirty="0">
                <a:solidFill>
                  <a:srgbClr val="FFFFFF"/>
                </a:solidFill>
                <a:latin typeface="Arial" panose="020B0604020202020204" pitchFamily="34" charset="0"/>
                <a:ea typeface="MingLiU-ExtB" panose="02020500000000000000" pitchFamily="18" charset="-120"/>
                <a:cs typeface="Arial" panose="020B0604020202020204" pitchFamily="34" charset="0"/>
              </a:rPr>
              <a:t>(oligometastatic disease)</a:t>
            </a:r>
            <a:endParaRPr lang="de-DE" sz="1800" dirty="0">
              <a:solidFill>
                <a:srgbClr val="FFFFFF"/>
              </a:solidFill>
              <a:effectLst/>
              <a:latin typeface="Arial" panose="020B0604020202020204" pitchFamily="34" charset="0"/>
              <a:ea typeface="MingLiU-ExtB" panose="02020500000000000000" pitchFamily="18" charset="-120"/>
              <a:cs typeface="Arial" panose="020B0604020202020204" pitchFamily="34" charset="0"/>
            </a:endParaRPr>
          </a:p>
        </p:txBody>
      </p:sp>
      <p:sp>
        <p:nvSpPr>
          <p:cNvPr id="3" name="Rechteck 2">
            <a:extLst>
              <a:ext uri="{FF2B5EF4-FFF2-40B4-BE49-F238E27FC236}">
                <a16:creationId xmlns:a16="http://schemas.microsoft.com/office/drawing/2014/main" id="{4F218D7E-3FD7-FFFB-26CC-B657C6181F5B}"/>
              </a:ext>
            </a:extLst>
          </p:cNvPr>
          <p:cNvSpPr/>
          <p:nvPr/>
        </p:nvSpPr>
        <p:spPr>
          <a:xfrm>
            <a:off x="336000" y="606829"/>
            <a:ext cx="11520000" cy="67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Eine Oligometastasierung beschreibt ein Übergangsstadium</a:t>
            </a: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von einer lokal begrenzten Erkrankung zu einem systemischen Auftreten mit Metastasen an mehreren Orten und Organen</a:t>
            </a:r>
            <a:r>
              <a:rPr lang="de-DE" sz="1200" dirty="0">
                <a:solidFill>
                  <a:schemeClr val="accent1">
                    <a:lumMod val="75000"/>
                  </a:schemeClr>
                </a:solidFill>
                <a:ea typeface="Calibri" panose="020F0502020204030204" pitchFamily="34" charset="0"/>
                <a:cs typeface="Times New Roman" panose="02020603050405020304" pitchFamily="18" charset="0"/>
              </a:rPr>
              <a:t>. (Hellmann und Weichselbaum 1995)</a:t>
            </a: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dirty="0">
                <a:solidFill>
                  <a:schemeClr val="accent1">
                    <a:lumMod val="75000"/>
                  </a:schemeClr>
                </a:solidFill>
                <a:effectLst/>
                <a:ea typeface="Calibri" panose="020F0502020204030204" pitchFamily="34" charset="0"/>
                <a:cs typeface="Times New Roman" panose="02020603050405020304" pitchFamily="18" charset="0"/>
              </a:rPr>
              <a:t>Die </a:t>
            </a:r>
            <a:r>
              <a:rPr lang="de-DE" sz="1200" b="1" dirty="0">
                <a:solidFill>
                  <a:schemeClr val="accent1">
                    <a:lumMod val="75000"/>
                  </a:schemeClr>
                </a:solidFill>
                <a:effectLst/>
                <a:ea typeface="Calibri" panose="020F0502020204030204" pitchFamily="34" charset="0"/>
                <a:cs typeface="Times New Roman" panose="02020603050405020304" pitchFamily="18" charset="0"/>
              </a:rPr>
              <a:t>stereotaktisch-ablative Strahlentherapie </a:t>
            </a:r>
            <a:r>
              <a:rPr lang="de-DE" sz="1200" dirty="0">
                <a:solidFill>
                  <a:schemeClr val="accent1">
                    <a:lumMod val="75000"/>
                  </a:schemeClr>
                </a:solidFill>
                <a:effectLst/>
                <a:ea typeface="Calibri" panose="020F0502020204030204" pitchFamily="34" charset="0"/>
                <a:cs typeface="Times New Roman" panose="02020603050405020304" pitchFamily="18" charset="0"/>
              </a:rPr>
              <a:t>wird </a:t>
            </a:r>
            <a:r>
              <a:rPr lang="de-DE" sz="1200" b="1" dirty="0">
                <a:solidFill>
                  <a:schemeClr val="accent1">
                    <a:lumMod val="75000"/>
                  </a:schemeClr>
                </a:solidFill>
                <a:effectLst/>
                <a:ea typeface="Calibri" panose="020F0502020204030204" pitchFamily="34" charset="0"/>
                <a:cs typeface="Times New Roman" panose="02020603050405020304" pitchFamily="18" charset="0"/>
              </a:rPr>
              <a:t>SABRT</a:t>
            </a:r>
            <a:r>
              <a:rPr lang="de-DE" sz="1200" dirty="0">
                <a:solidFill>
                  <a:schemeClr val="accent1">
                    <a:lumMod val="75000"/>
                  </a:schemeClr>
                </a:solidFill>
                <a:effectLst/>
                <a:ea typeface="Calibri" panose="020F0502020204030204" pitchFamily="34" charset="0"/>
                <a:cs typeface="Times New Roman" panose="02020603050405020304" pitchFamily="18" charset="0"/>
              </a:rPr>
              <a:t> bzw. auch </a:t>
            </a:r>
            <a:r>
              <a:rPr lang="de-DE" sz="1200" b="1" dirty="0">
                <a:solidFill>
                  <a:schemeClr val="accent1">
                    <a:lumMod val="75000"/>
                  </a:schemeClr>
                </a:solidFill>
                <a:effectLst/>
                <a:ea typeface="Calibri" panose="020F0502020204030204" pitchFamily="34" charset="0"/>
                <a:cs typeface="Times New Roman" panose="02020603050405020304" pitchFamily="18" charset="0"/>
              </a:rPr>
              <a:t>SBRT</a:t>
            </a:r>
            <a:r>
              <a:rPr lang="de-DE" sz="1200" dirty="0">
                <a:solidFill>
                  <a:schemeClr val="accent1">
                    <a:lumMod val="75000"/>
                  </a:schemeClr>
                </a:solidFill>
                <a:effectLst/>
                <a:ea typeface="Calibri" panose="020F0502020204030204" pitchFamily="34" charset="0"/>
                <a:cs typeface="Times New Roman" panose="02020603050405020304" pitchFamily="18" charset="0"/>
              </a:rPr>
              <a:t>, </a:t>
            </a:r>
            <a:r>
              <a:rPr lang="de-DE" sz="1200" b="1" dirty="0">
                <a:solidFill>
                  <a:schemeClr val="accent1">
                    <a:lumMod val="75000"/>
                  </a:schemeClr>
                </a:solidFill>
                <a:effectLst/>
                <a:ea typeface="Calibri" panose="020F0502020204030204" pitchFamily="34" charset="0"/>
                <a:cs typeface="Times New Roman" panose="02020603050405020304" pitchFamily="18" charset="0"/>
              </a:rPr>
              <a:t>SART</a:t>
            </a:r>
            <a:r>
              <a:rPr lang="de-DE" sz="1200" dirty="0">
                <a:solidFill>
                  <a:schemeClr val="accent1">
                    <a:lumMod val="75000"/>
                  </a:schemeClr>
                </a:solidFill>
                <a:effectLst/>
                <a:ea typeface="Calibri" panose="020F0502020204030204" pitchFamily="34" charset="0"/>
                <a:cs typeface="Times New Roman" panose="02020603050405020304" pitchFamily="18" charset="0"/>
              </a:rPr>
              <a:t> oder auch </a:t>
            </a:r>
            <a:r>
              <a:rPr lang="de-DE" sz="1200" b="1" dirty="0">
                <a:solidFill>
                  <a:schemeClr val="accent1">
                    <a:lumMod val="75000"/>
                  </a:schemeClr>
                </a:solidFill>
                <a:effectLst/>
                <a:ea typeface="Calibri" panose="020F0502020204030204" pitchFamily="34" charset="0"/>
                <a:cs typeface="Times New Roman" panose="02020603050405020304" pitchFamily="18" charset="0"/>
              </a:rPr>
              <a:t>SABR</a:t>
            </a:r>
            <a:r>
              <a:rPr lang="de-DE" sz="1200" dirty="0">
                <a:solidFill>
                  <a:schemeClr val="accent1">
                    <a:lumMod val="75000"/>
                  </a:schemeClr>
                </a:solidFill>
                <a:effectLst/>
                <a:ea typeface="Calibri" panose="020F0502020204030204" pitchFamily="34" charset="0"/>
                <a:cs typeface="Times New Roman" panose="02020603050405020304" pitchFamily="18" charset="0"/>
              </a:rPr>
              <a:t> genannt.</a:t>
            </a:r>
          </a:p>
          <a:p>
            <a:pPr>
              <a:tabLst>
                <a:tab pos="1260475" algn="l"/>
              </a:tabLst>
            </a:pP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endParaRPr lang="de-DE" sz="1200" dirty="0">
              <a:solidFill>
                <a:schemeClr val="accent1">
                  <a:lumMod val="75000"/>
                </a:schemeClr>
              </a:solidFill>
              <a:ea typeface="Calibri" panose="020F0502020204030204" pitchFamily="34" charset="0"/>
              <a:cs typeface="Times New Roman" panose="02020603050405020304" pitchFamily="18" charset="0"/>
            </a:endParaRPr>
          </a:p>
          <a:p>
            <a:endParaRPr lang="de-DE" sz="12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4" name="Rechteck 3">
            <a:extLst>
              <a:ext uri="{FF2B5EF4-FFF2-40B4-BE49-F238E27FC236}">
                <a16:creationId xmlns:a16="http://schemas.microsoft.com/office/drawing/2014/main" id="{8F0DDDFE-BE82-5FBE-F444-854F3447DAD9}"/>
              </a:ext>
            </a:extLst>
          </p:cNvPr>
          <p:cNvSpPr/>
          <p:nvPr/>
        </p:nvSpPr>
        <p:spPr>
          <a:xfrm>
            <a:off x="5400675" y="1423621"/>
            <a:ext cx="6455325" cy="598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rgbClr val="F29400"/>
                </a:solidFill>
                <a:effectLst/>
                <a:ea typeface="Calibri" panose="020F0502020204030204" pitchFamily="34" charset="0"/>
                <a:cs typeface="Times New Roman" panose="02020603050405020304" pitchFamily="18" charset="0"/>
              </a:rPr>
              <a:t>17.03.2023</a:t>
            </a:r>
          </a:p>
          <a:p>
            <a:r>
              <a:rPr lang="de-DE" sz="900" dirty="0">
                <a:solidFill>
                  <a:srgbClr val="F29400"/>
                </a:solidFill>
                <a:effectLst/>
                <a:ea typeface="Calibri" panose="020F0502020204030204" pitchFamily="34" charset="0"/>
                <a:cs typeface="Times New Roman" panose="02020603050405020304" pitchFamily="18" charset="0"/>
              </a:rPr>
              <a:t>SpringerLink</a:t>
            </a:r>
          </a:p>
          <a:p>
            <a:r>
              <a:rPr lang="de-DE" sz="1600"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Radiotherapie beim Prostatakarzinom:</a:t>
            </a:r>
          </a:p>
          <a:p>
            <a:r>
              <a:rPr lang="de-DE" sz="2400"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Stereotaxie bei Primärtumor und Oligometastasen</a:t>
            </a:r>
          </a:p>
          <a:p>
            <a:r>
              <a:rPr lang="de-DE" sz="900" dirty="0">
                <a:solidFill>
                  <a:srgbClr val="F29400"/>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https://link.springer.com/content/pdf/10.1007/s41972-023-00191-3.pdf</a:t>
            </a:r>
            <a:endParaRPr lang="de-DE" sz="900" dirty="0">
              <a:solidFill>
                <a:srgbClr val="F29400"/>
              </a:solidFill>
              <a:ea typeface="Calibri" panose="020F0502020204030204" pitchFamily="34" charset="0"/>
              <a:cs typeface="Times New Roman" panose="02020603050405020304" pitchFamily="18" charset="0"/>
            </a:endParaRPr>
          </a:p>
          <a:p>
            <a:endParaRPr lang="de-DE" sz="900" dirty="0">
              <a:solidFill>
                <a:srgbClr val="C00000"/>
              </a:solidFill>
              <a:effectLst/>
              <a:ea typeface="Calibri" panose="020F0502020204030204" pitchFamily="34" charset="0"/>
              <a:cs typeface="Times New Roman" panose="02020603050405020304" pitchFamily="18" charset="0"/>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1200" dirty="0">
              <a:solidFill>
                <a:srgbClr val="C00000"/>
              </a:solidFill>
            </a:endParaRPr>
          </a:p>
          <a:p>
            <a:r>
              <a:rPr lang="de-DE" sz="900" dirty="0">
                <a:solidFill>
                  <a:srgbClr val="C00000"/>
                </a:solidFill>
                <a:effectLst/>
                <a:ea typeface="Calibri" panose="020F0502020204030204" pitchFamily="34" charset="0"/>
                <a:cs typeface="Times New Roman" panose="02020603050405020304" pitchFamily="18" charset="0"/>
              </a:rPr>
              <a:t>13.12.2022</a:t>
            </a:r>
          </a:p>
          <a:p>
            <a:r>
              <a:rPr lang="de-DE" sz="900" dirty="0">
                <a:solidFill>
                  <a:srgbClr val="C00000"/>
                </a:solidFill>
                <a:ea typeface="Calibri" panose="020F0502020204030204" pitchFamily="34" charset="0"/>
                <a:cs typeface="Times New Roman" panose="02020603050405020304" pitchFamily="18" charset="0"/>
              </a:rPr>
              <a:t>UniversiMed</a:t>
            </a:r>
            <a:endParaRPr lang="de-DE" sz="900" dirty="0">
              <a:solidFill>
                <a:srgbClr val="C00000"/>
              </a:solidFill>
              <a:effectLst/>
              <a:ea typeface="Calibri" panose="020F0502020204030204" pitchFamily="34" charset="0"/>
              <a:cs typeface="Times New Roman" panose="02020603050405020304" pitchFamily="18" charset="0"/>
            </a:endParaRPr>
          </a:p>
          <a:p>
            <a:r>
              <a:rPr lang="de-DE" sz="1600"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Die Rolle der </a:t>
            </a:r>
          </a:p>
          <a:p>
            <a:r>
              <a:rPr lang="de-DE" sz="2400" dirty="0" err="1">
                <a:solidFill>
                  <a:srgbClr val="C00000"/>
                </a:solidFill>
                <a:latin typeface="Arial Black" panose="020B0A04020102020204" pitchFamily="34" charset="0"/>
                <a:ea typeface="Calibri" panose="020F0502020204030204" pitchFamily="34" charset="0"/>
                <a:cs typeface="Times New Roman" panose="02020603050405020304" pitchFamily="18" charset="0"/>
              </a:rPr>
              <a:t>zytoreduktiven</a:t>
            </a:r>
            <a:r>
              <a:rPr lang="de-DE" sz="2400"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 Prostatektomie</a:t>
            </a:r>
          </a:p>
          <a:p>
            <a:r>
              <a:rPr lang="de-DE" sz="2400"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im oligometastasierten Setting</a:t>
            </a:r>
          </a:p>
          <a:p>
            <a:r>
              <a:rPr lang="de-DE" sz="1200" dirty="0">
                <a:solidFill>
                  <a:srgbClr val="C00000"/>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https://www.universimed.com/de/article/urologie-andrologie/die-rolle-prostatektomie-setting-244350</a:t>
            </a:r>
            <a:endParaRPr lang="de-DE" sz="1200" dirty="0">
              <a:solidFill>
                <a:srgbClr val="C00000"/>
              </a:solidFill>
              <a:effectLst/>
              <a:ea typeface="Calibri" panose="020F0502020204030204" pitchFamily="34" charset="0"/>
              <a:cs typeface="Times New Roman" panose="02020603050405020304" pitchFamily="18" charset="0"/>
            </a:endParaRPr>
          </a:p>
          <a:p>
            <a:endParaRPr lang="de-DE" sz="1200" dirty="0">
              <a:solidFill>
                <a:srgbClr val="C00000"/>
              </a:solidFill>
              <a:ea typeface="Calibri" panose="020F0502020204030204" pitchFamily="34" charset="0"/>
              <a:cs typeface="Times New Roman" panose="02020603050405020304" pitchFamily="18" charset="0"/>
            </a:endParaRPr>
          </a:p>
          <a:p>
            <a:endParaRPr lang="de-DE" sz="12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21" name="Rechteck 20">
            <a:extLst>
              <a:ext uri="{FF2B5EF4-FFF2-40B4-BE49-F238E27FC236}">
                <a16:creationId xmlns:a16="http://schemas.microsoft.com/office/drawing/2014/main" id="{DB06B803-7DA9-9D23-3395-49F59553AEF0}"/>
              </a:ext>
            </a:extLst>
          </p:cNvPr>
          <p:cNvSpPr/>
          <p:nvPr/>
        </p:nvSpPr>
        <p:spPr>
          <a:xfrm>
            <a:off x="335999" y="1409376"/>
            <a:ext cx="4759875" cy="5143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rgbClr val="C00000"/>
                </a:solidFill>
              </a:rPr>
              <a:t>03.02.2023</a:t>
            </a:r>
          </a:p>
          <a:p>
            <a:r>
              <a:rPr lang="de-DE" sz="900" dirty="0" err="1">
                <a:solidFill>
                  <a:srgbClr val="C00000"/>
                </a:solidFill>
              </a:rPr>
              <a:t>SpringerMedizin</a:t>
            </a:r>
            <a:endParaRPr lang="de-DE" sz="900" dirty="0">
              <a:solidFill>
                <a:srgbClr val="C00000"/>
              </a:solidFill>
            </a:endParaRPr>
          </a:p>
          <a:p>
            <a:r>
              <a:rPr lang="de-DE" sz="1600" b="1" dirty="0">
                <a:solidFill>
                  <a:srgbClr val="C00000"/>
                </a:solidFill>
                <a:latin typeface="Arial Black" panose="020B0A04020102020204" pitchFamily="34" charset="0"/>
              </a:rPr>
              <a:t>Aktuelle interdisziplinäre</a:t>
            </a:r>
          </a:p>
          <a:p>
            <a:r>
              <a:rPr lang="de-DE" sz="2400" b="1" dirty="0">
                <a:solidFill>
                  <a:srgbClr val="C00000"/>
                </a:solidFill>
                <a:latin typeface="Arial Black" panose="020B0A04020102020204" pitchFamily="34" charset="0"/>
              </a:rPr>
              <a:t>Behandlung von Knochenmetastasen</a:t>
            </a:r>
          </a:p>
          <a:p>
            <a:r>
              <a:rPr lang="de-DE" sz="900" dirty="0">
                <a:solidFill>
                  <a:srgbClr val="C00000"/>
                </a:solidFill>
                <a:hlinkClick r:id="rId4">
                  <a:extLst>
                    <a:ext uri="{A12FA001-AC4F-418D-AE19-62706E023703}">
                      <ahyp:hlinkClr xmlns:ahyp="http://schemas.microsoft.com/office/drawing/2018/hyperlinkcolor" val="tx"/>
                    </a:ext>
                  </a:extLst>
                </a:hlinkClick>
              </a:rPr>
              <a:t>https://www.springermedizin.de/aktuelle-interdisziplinaere-behandlung-von-knochenmetastasen/23984066</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r>
              <a:rPr lang="de-DE" sz="900" dirty="0">
                <a:solidFill>
                  <a:schemeClr val="accent1">
                    <a:lumMod val="75000"/>
                  </a:schemeClr>
                </a:solidFill>
                <a:ea typeface="Calibri" panose="020F0502020204030204" pitchFamily="34" charset="0"/>
                <a:cs typeface="Times New Roman" panose="02020603050405020304" pitchFamily="18" charset="0"/>
              </a:rPr>
              <a:t>Juni 2018</a:t>
            </a:r>
          </a:p>
          <a:p>
            <a:r>
              <a:rPr lang="de-DE" sz="900" dirty="0">
                <a:solidFill>
                  <a:schemeClr val="accent1">
                    <a:lumMod val="75000"/>
                  </a:schemeClr>
                </a:solidFill>
                <a:ea typeface="Calibri" panose="020F0502020204030204" pitchFamily="34" charset="0"/>
                <a:cs typeface="Times New Roman" panose="02020603050405020304" pitchFamily="18" charset="0"/>
              </a:rPr>
              <a:t>Deutsche Gesellschaft für Radioonkologie (DEGRO)</a:t>
            </a:r>
          </a:p>
          <a:p>
            <a:r>
              <a:rPr lang="de-DE" sz="1600" b="1"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Patienten mit</a:t>
            </a:r>
          </a:p>
          <a:p>
            <a:r>
              <a:rPr lang="de-DE" b="1"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vereinzelten Metastasen</a:t>
            </a:r>
          </a:p>
          <a:p>
            <a:r>
              <a:rPr lang="de-DE" sz="1600" b="1"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haben dank Hochpräzisionsbestrahlung </a:t>
            </a:r>
            <a:r>
              <a:rPr lang="de-DE" sz="2100" b="1"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Aussicht auf Heilung</a:t>
            </a:r>
          </a:p>
          <a:p>
            <a:r>
              <a:rPr lang="de-DE" sz="900" dirty="0">
                <a:solidFill>
                  <a:schemeClr val="accent1">
                    <a:lumMod val="75000"/>
                  </a:schemeClr>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https://www.degro.org/patienten-mit-vereinzelten-metastasen-haben-dank-hochpraezisions-bestrahlung-aussicht-auf-heilung/</a:t>
            </a:r>
            <a:endParaRPr lang="de-DE" sz="900" dirty="0">
              <a:solidFill>
                <a:schemeClr val="accent1">
                  <a:lumMod val="75000"/>
                </a:schemeClr>
              </a:solidFill>
              <a:ea typeface="Calibri" panose="020F0502020204030204" pitchFamily="34" charset="0"/>
              <a:cs typeface="Times New Roman" panose="02020603050405020304" pitchFamily="18" charset="0"/>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endParaRPr lang="de-DE" sz="1200" b="1" dirty="0">
              <a:solidFill>
                <a:srgbClr val="C00000"/>
              </a:solidFill>
              <a:effectLst/>
              <a:ea typeface="Calibri" panose="020F0502020204030204" pitchFamily="34" charset="0"/>
              <a:cs typeface="Times New Roman" panose="02020603050405020304" pitchFamily="18" charset="0"/>
            </a:endParaRPr>
          </a:p>
          <a:p>
            <a:endParaRPr lang="de-DE" sz="1200" b="1" dirty="0">
              <a:solidFill>
                <a:srgbClr val="C00000"/>
              </a:solidFill>
              <a:ea typeface="Calibri" panose="020F0502020204030204" pitchFamily="34" charset="0"/>
              <a:cs typeface="Times New Roman" panose="02020603050405020304" pitchFamily="18" charset="0"/>
            </a:endParaRPr>
          </a:p>
          <a:p>
            <a:endParaRPr lang="de-DE" sz="1200" b="1" dirty="0">
              <a:solidFill>
                <a:srgbClr val="C00000"/>
              </a:solidFill>
              <a:effectLst/>
              <a:ea typeface="Calibri" panose="020F0502020204030204" pitchFamily="34" charset="0"/>
              <a:cs typeface="Times New Roman" panose="02020603050405020304" pitchFamily="18" charset="0"/>
            </a:endParaRPr>
          </a:p>
          <a:p>
            <a:endParaRPr lang="de-DE" sz="1200" b="1" dirty="0">
              <a:solidFill>
                <a:srgbClr val="C00000"/>
              </a:solidFill>
              <a:ea typeface="Calibri" panose="020F0502020204030204" pitchFamily="34" charset="0"/>
              <a:cs typeface="Times New Roman" panose="02020603050405020304" pitchFamily="18" charset="0"/>
            </a:endParaRPr>
          </a:p>
          <a:p>
            <a:endParaRPr lang="de-DE" sz="1200" b="1" dirty="0">
              <a:solidFill>
                <a:srgbClr val="C0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763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A70842B-BC9B-B6E8-40F3-5BA632C4E5FF}"/>
              </a:ext>
            </a:extLst>
          </p:cNvPr>
          <p:cNvSpPr txBox="1"/>
          <p:nvPr/>
        </p:nvSpPr>
        <p:spPr>
          <a:xfrm>
            <a:off x="417893" y="710550"/>
            <a:ext cx="5534891" cy="4001095"/>
          </a:xfrm>
          <a:prstGeom prst="rect">
            <a:avLst/>
          </a:prstGeom>
          <a:noFill/>
        </p:spPr>
        <p:txBody>
          <a:bodyPr wrap="square" rtlCol="0">
            <a:spAutoFit/>
          </a:bodyPr>
          <a:lstStyle/>
          <a:p>
            <a:r>
              <a:rPr lang="de-DE" sz="900" dirty="0">
                <a:solidFill>
                  <a:srgbClr val="C00000"/>
                </a:solidFill>
                <a:ea typeface="Calibri" panose="020F0502020204030204" pitchFamily="34" charset="0"/>
                <a:cs typeface="Times New Roman" panose="02020603050405020304" pitchFamily="18" charset="0"/>
              </a:rPr>
              <a:t>BPS-Magazin 3/2022</a:t>
            </a:r>
          </a:p>
          <a:p>
            <a:r>
              <a:rPr lang="de-DE" sz="900" dirty="0">
                <a:solidFill>
                  <a:srgbClr val="C00000"/>
                </a:solidFill>
                <a:ea typeface="Calibri" panose="020F0502020204030204" pitchFamily="34" charset="0"/>
                <a:cs typeface="Times New Roman" panose="02020603050405020304" pitchFamily="18" charset="0"/>
              </a:rPr>
              <a:t>Diagnose und Therapie</a:t>
            </a:r>
          </a:p>
          <a:p>
            <a:r>
              <a:rPr lang="de-DE" sz="24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Oligometastasierung bei Prostatakrebs</a:t>
            </a:r>
          </a:p>
          <a:p>
            <a:r>
              <a:rPr lang="de-DE" sz="16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die Rolle der Stereotaktischen Ablativen Strahlentherapie (SBRT)</a:t>
            </a:r>
          </a:p>
          <a:p>
            <a:r>
              <a:rPr lang="de-DE" sz="900" dirty="0">
                <a:solidFill>
                  <a:srgbClr val="C000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https://wp-magazin.prostatakrebs-bps.de/files/BPS_Magazin_03_2022.pdf#page=9&amp;view=FitB</a:t>
            </a: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9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9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800" dirty="0">
                <a:solidFill>
                  <a:schemeClr val="accent1">
                    <a:lumMod val="75000"/>
                  </a:schemeClr>
                </a:solidFill>
              </a:rPr>
              <a:t>07.09.2022</a:t>
            </a:r>
          </a:p>
          <a:p>
            <a:pPr>
              <a:tabLst>
                <a:tab pos="1260475" algn="l"/>
              </a:tabLst>
            </a:pPr>
            <a:r>
              <a:rPr lang="de-DE" sz="800" dirty="0" err="1">
                <a:solidFill>
                  <a:schemeClr val="accent1">
                    <a:lumMod val="75000"/>
                  </a:schemeClr>
                </a:solidFill>
              </a:rPr>
              <a:t>univadis</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Oligometastasiertes Prostatakarzinom</a:t>
            </a:r>
          </a:p>
          <a:p>
            <a:pPr>
              <a:tabLst>
                <a:tab pos="1260475" algn="l"/>
              </a:tabLst>
            </a:pPr>
            <a:r>
              <a:rPr lang="de-DE" sz="1600" b="1" dirty="0">
                <a:solidFill>
                  <a:schemeClr val="accent1">
                    <a:lumMod val="75000"/>
                  </a:schemeClr>
                </a:solidFill>
                <a:latin typeface="Arial Black" panose="020B0A04020102020204" pitchFamily="34" charset="0"/>
              </a:rPr>
              <a:t>Nutzen durch Metastasen-gezielte Therapie</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 de/</a:t>
            </a:r>
            <a:r>
              <a:rPr lang="de-DE" sz="900" dirty="0" err="1">
                <a:solidFill>
                  <a:schemeClr val="accent1">
                    <a:lumMod val="75000"/>
                  </a:schemeClr>
                </a:solidFill>
                <a:hlinkClick r:id="rId4">
                  <a:extLst>
                    <a:ext uri="{A12FA001-AC4F-418D-AE19-62706E023703}">
                      <ahyp:hlinkClr xmlns:ahyp="http://schemas.microsoft.com/office/drawing/2018/hyperlinkcolor" val="tx"/>
                    </a:ext>
                  </a:extLst>
                </a:hlinkClick>
              </a:rPr>
              <a:t>viewarticle</a:t>
            </a: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/oligometastasiertes-prostatakarzinom-nutzen-durch-metastasen-gezielte-therapie</a:t>
            </a:r>
            <a:endParaRPr lang="de-DE" sz="9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9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900" b="1" dirty="0">
                <a:solidFill>
                  <a:schemeClr val="accent1">
                    <a:lumMod val="75000"/>
                  </a:schemeClr>
                </a:solidFill>
                <a:ea typeface="Calibri" panose="020F0502020204030204" pitchFamily="34" charset="0"/>
                <a:cs typeface="Times New Roman" panose="02020603050405020304" pitchFamily="18" charset="0"/>
              </a:rPr>
              <a:t>					</a:t>
            </a:r>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solidFill>
                <a:schemeClr val="accent1">
                  <a:lumMod val="50000"/>
                </a:schemeClr>
              </a:solidFill>
            </a:endParaRPr>
          </a:p>
          <a:p>
            <a:endParaRPr lang="de-DE" sz="900" dirty="0"/>
          </a:p>
          <a:p>
            <a:endParaRPr lang="de-DE" sz="900" dirty="0">
              <a:solidFill>
                <a:schemeClr val="accent1">
                  <a:lumMod val="50000"/>
                </a:schemeClr>
              </a:solidFill>
            </a:endParaRPr>
          </a:p>
        </p:txBody>
      </p:sp>
      <p:sp>
        <p:nvSpPr>
          <p:cNvPr id="6" name="Textfeld 5">
            <a:extLst>
              <a:ext uri="{FF2B5EF4-FFF2-40B4-BE49-F238E27FC236}">
                <a16:creationId xmlns:a16="http://schemas.microsoft.com/office/drawing/2014/main" id="{40654453-7E02-38C5-7205-44D8B046542F}"/>
              </a:ext>
            </a:extLst>
          </p:cNvPr>
          <p:cNvSpPr txBox="1"/>
          <p:nvPr/>
        </p:nvSpPr>
        <p:spPr>
          <a:xfrm>
            <a:off x="6324600" y="710550"/>
            <a:ext cx="5534891" cy="3185487"/>
          </a:xfrm>
          <a:prstGeom prst="rect">
            <a:avLst/>
          </a:prstGeom>
          <a:noFill/>
        </p:spPr>
        <p:txBody>
          <a:bodyPr wrap="square" rtlCol="0">
            <a:spAutoFit/>
          </a:bodyPr>
          <a:lstStyle/>
          <a:p>
            <a:pPr>
              <a:tabLst>
                <a:tab pos="1260475" algn="l"/>
              </a:tabLst>
            </a:pPr>
            <a:r>
              <a:rPr lang="de-DE" sz="800" b="1" dirty="0">
                <a:solidFill>
                  <a:schemeClr val="accent1">
                    <a:lumMod val="75000"/>
                  </a:schemeClr>
                </a:solidFill>
                <a:ea typeface="Calibri" panose="020F0502020204030204" pitchFamily="34" charset="0"/>
                <a:cs typeface="Times New Roman" panose="02020603050405020304" pitchFamily="18" charset="0"/>
              </a:rPr>
              <a:t>			</a:t>
            </a:r>
          </a:p>
          <a:p>
            <a:r>
              <a:rPr lang="de-DE" sz="800" dirty="0">
                <a:solidFill>
                  <a:srgbClr val="F29400"/>
                </a:solidFill>
                <a:ea typeface="Calibri" panose="020F0502020204030204" pitchFamily="34" charset="0"/>
                <a:cs typeface="Times New Roman" panose="02020603050405020304" pitchFamily="18" charset="0"/>
              </a:rPr>
              <a:t>7.07.2022</a:t>
            </a:r>
          </a:p>
          <a:p>
            <a:r>
              <a:rPr lang="de-DE" sz="800" dirty="0">
                <a:solidFill>
                  <a:srgbClr val="F29400"/>
                </a:solidFill>
                <a:ea typeface="Calibri" panose="020F0502020204030204" pitchFamily="34" charset="0"/>
                <a:cs typeface="Times New Roman" panose="02020603050405020304" pitchFamily="18" charset="0"/>
              </a:rPr>
              <a:t>Urologenportal </a:t>
            </a:r>
          </a:p>
          <a:p>
            <a:r>
              <a:rPr lang="de-DE" sz="16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Behandlung von Oligometastasen </a:t>
            </a:r>
          </a:p>
          <a:p>
            <a:r>
              <a:rPr lang="de-DE" sz="16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durch stereotaktisch-ablative Strahlentherapie oder Resektion</a:t>
            </a:r>
          </a:p>
          <a:p>
            <a:r>
              <a:rPr lang="de-DE" sz="16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beim metastasierten hormonsensitiven Prostatakarzinom</a:t>
            </a:r>
          </a:p>
          <a:p>
            <a:r>
              <a:rPr lang="de-DE" sz="800" dirty="0">
                <a:solidFill>
                  <a:srgbClr val="F29400"/>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https://www.urologenportal.de/fileadmin/MDB/redakteure/schmidt/Weiberg/07_Juli_2022.pdf</a:t>
            </a:r>
            <a:r>
              <a:rPr lang="de-DE" sz="800" dirty="0">
                <a:solidFill>
                  <a:srgbClr val="F29400"/>
                </a:solidFill>
                <a:ea typeface="Calibri" panose="020F0502020204030204" pitchFamily="34" charset="0"/>
                <a:cs typeface="Times New Roman" panose="02020603050405020304" pitchFamily="18" charset="0"/>
              </a:rPr>
              <a:t>	</a:t>
            </a:r>
          </a:p>
          <a:p>
            <a:endParaRPr lang="de-DE" sz="800" dirty="0">
              <a:solidFill>
                <a:srgbClr val="C00000"/>
              </a:solidFill>
              <a:ea typeface="Calibri" panose="020F0502020204030204" pitchFamily="34" charset="0"/>
              <a:cs typeface="Times New Roman" panose="02020603050405020304" pitchFamily="18" charset="0"/>
            </a:endParaRPr>
          </a:p>
          <a:p>
            <a:endParaRPr lang="de-DE" sz="800" dirty="0">
              <a:solidFill>
                <a:schemeClr val="accent1">
                  <a:lumMod val="75000"/>
                </a:schemeClr>
              </a:solidFill>
            </a:endParaRPr>
          </a:p>
          <a:p>
            <a:br>
              <a:rPr lang="de-DE" sz="800" dirty="0">
                <a:solidFill>
                  <a:schemeClr val="accent1">
                    <a:lumMod val="75000"/>
                  </a:schemeClr>
                </a:solidFill>
              </a:rPr>
            </a:br>
            <a:r>
              <a:rPr lang="de-DE" sz="800" dirty="0">
                <a:solidFill>
                  <a:schemeClr val="accent1">
                    <a:lumMod val="50000"/>
                  </a:schemeClr>
                </a:solidFill>
              </a:rPr>
              <a:t>29.12.2021 </a:t>
            </a:r>
          </a:p>
          <a:p>
            <a:r>
              <a:rPr lang="de-DE" sz="800" dirty="0">
                <a:solidFill>
                  <a:schemeClr val="accent1">
                    <a:lumMod val="50000"/>
                  </a:schemeClr>
                </a:solidFill>
              </a:rPr>
              <a:t>SpringerLink</a:t>
            </a:r>
            <a:br>
              <a:rPr lang="de-DE" sz="800" dirty="0">
                <a:solidFill>
                  <a:schemeClr val="accent1">
                    <a:lumMod val="50000"/>
                  </a:schemeClr>
                </a:solidFill>
              </a:rPr>
            </a:br>
            <a:r>
              <a:rPr lang="de-DE" sz="1600" b="1" dirty="0">
                <a:solidFill>
                  <a:schemeClr val="accent1">
                    <a:lumMod val="50000"/>
                  </a:schemeClr>
                </a:solidFill>
                <a:latin typeface="Arial Black" panose="020B0A04020102020204" pitchFamily="34" charset="0"/>
              </a:rPr>
              <a:t>Oligometastasierte</a:t>
            </a:r>
          </a:p>
          <a:p>
            <a:r>
              <a:rPr lang="de-DE" sz="1600" b="1" dirty="0">
                <a:solidFill>
                  <a:schemeClr val="accent1">
                    <a:lumMod val="50000"/>
                  </a:schemeClr>
                </a:solidFill>
                <a:latin typeface="Arial Black" panose="020B0A04020102020204" pitchFamily="34" charset="0"/>
              </a:rPr>
              <a:t>und lokal fortgeschrittene urologische Tumoren</a:t>
            </a:r>
            <a:br>
              <a:rPr lang="de-DE" sz="900" dirty="0">
                <a:solidFill>
                  <a:schemeClr val="accent1">
                    <a:lumMod val="50000"/>
                  </a:schemeClr>
                </a:solidFill>
              </a:rPr>
            </a:br>
            <a:r>
              <a:rPr lang="de-DE" sz="800" dirty="0">
                <a:solidFill>
                  <a:schemeClr val="accent1">
                    <a:lumMod val="50000"/>
                  </a:schemeClr>
                </a:solidFill>
                <a:hlinkClick r:id="rId6">
                  <a:extLst>
                    <a:ext uri="{A12FA001-AC4F-418D-AE19-62706E023703}">
                      <ahyp:hlinkClr xmlns:ahyp="http://schemas.microsoft.com/office/drawing/2018/hyperlinkcolor" val="tx"/>
                    </a:ext>
                  </a:extLst>
                </a:hlinkClick>
              </a:rPr>
              <a:t>link.springer.com/article/10.1007/s00120-021-01706-2</a:t>
            </a:r>
            <a:endParaRPr lang="de-DE" sz="800" dirty="0">
              <a:solidFill>
                <a:schemeClr val="accent1">
                  <a:lumMod val="50000"/>
                </a:schemeClr>
              </a:solidFill>
            </a:endParaRPr>
          </a:p>
          <a:p>
            <a:endParaRPr lang="de-DE" sz="900" dirty="0">
              <a:solidFill>
                <a:schemeClr val="accent1">
                  <a:lumMod val="50000"/>
                </a:schemeClr>
              </a:solidFill>
            </a:endParaRPr>
          </a:p>
        </p:txBody>
      </p:sp>
    </p:spTree>
    <p:extLst>
      <p:ext uri="{BB962C8B-B14F-4D97-AF65-F5344CB8AC3E}">
        <p14:creationId xmlns:p14="http://schemas.microsoft.com/office/powerpoint/2010/main" val="84424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9011CA9F-2669-E950-18DF-435D6F06C60F}"/>
              </a:ext>
            </a:extLst>
          </p:cNvPr>
          <p:cNvSpPr/>
          <p:nvPr/>
        </p:nvSpPr>
        <p:spPr>
          <a:xfrm>
            <a:off x="336000" y="695325"/>
            <a:ext cx="11341650" cy="32194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714375" algn="l"/>
                <a:tab pos="6457950" algn="l"/>
              </a:tabLst>
            </a:pPr>
            <a:r>
              <a:rPr lang="de-DE" sz="16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BHA	 Präparate zur Behandlung von Knochenschwund	</a:t>
            </a:r>
            <a:r>
              <a:rPr lang="de-DE" sz="1600" dirty="0">
                <a:solidFill>
                  <a:schemeClr val="bg1"/>
                </a:solidFill>
                <a:latin typeface="Arial" panose="020B0604020202020204" pitchFamily="34" charset="0"/>
                <a:ea typeface="Calibri" panose="020F0502020204030204" pitchFamily="34" charset="0"/>
                <a:cs typeface="Arial" panose="020B0604020202020204" pitchFamily="34" charset="0"/>
              </a:rPr>
              <a:t>(„bone </a:t>
            </a:r>
            <a:r>
              <a:rPr lang="de-DE" sz="1600" dirty="0" err="1">
                <a:solidFill>
                  <a:schemeClr val="bg1"/>
                </a:solidFill>
                <a:latin typeface="Arial" panose="020B0604020202020204" pitchFamily="34" charset="0"/>
                <a:ea typeface="Calibri" panose="020F0502020204030204" pitchFamily="34" charset="0"/>
                <a:cs typeface="Arial" panose="020B0604020202020204" pitchFamily="34" charset="0"/>
              </a:rPr>
              <a:t>health</a:t>
            </a:r>
            <a:r>
              <a:rPr lang="de-DE" sz="1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de-DE" sz="1600" dirty="0" err="1">
                <a:solidFill>
                  <a:schemeClr val="bg1"/>
                </a:solidFill>
                <a:latin typeface="Arial" panose="020B0604020202020204" pitchFamily="34" charset="0"/>
                <a:ea typeface="Calibri" panose="020F0502020204030204" pitchFamily="34" charset="0"/>
                <a:cs typeface="Arial" panose="020B0604020202020204" pitchFamily="34" charset="0"/>
              </a:rPr>
              <a:t>agents</a:t>
            </a:r>
            <a:r>
              <a:rPr lang="de-DE" sz="1600"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de-DE"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tabLst>
                <a:tab pos="714375" algn="l"/>
                <a:tab pos="6457950" algn="l"/>
              </a:tabLst>
            </a:pPr>
            <a:r>
              <a:rPr lang="de-DE" sz="1600" b="1"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BRI	 Knochenresorptionshemmer	</a:t>
            </a:r>
            <a:r>
              <a:rPr lang="de-DE" sz="1600" dirty="0">
                <a:solidFill>
                  <a:schemeClr val="bg1"/>
                </a:solidFill>
                <a:latin typeface="Arial" panose="020B0604020202020204" pitchFamily="34" charset="0"/>
                <a:ea typeface="Calibri" panose="020F0502020204030204" pitchFamily="34" charset="0"/>
                <a:cs typeface="Arial" panose="020B0604020202020204" pitchFamily="34" charset="0"/>
              </a:rPr>
              <a:t>(„bone </a:t>
            </a:r>
            <a:r>
              <a:rPr lang="de-DE" sz="1600" dirty="0" err="1">
                <a:solidFill>
                  <a:schemeClr val="bg1"/>
                </a:solidFill>
                <a:latin typeface="Arial" panose="020B0604020202020204" pitchFamily="34" charset="0"/>
                <a:ea typeface="Calibri" panose="020F0502020204030204" pitchFamily="34" charset="0"/>
                <a:cs typeface="Arial" panose="020B0604020202020204" pitchFamily="34" charset="0"/>
              </a:rPr>
              <a:t>resorption</a:t>
            </a:r>
            <a:r>
              <a:rPr lang="de-DE" sz="1600" dirty="0">
                <a:solidFill>
                  <a:schemeClr val="bg1"/>
                </a:solidFill>
                <a:latin typeface="Arial" panose="020B0604020202020204" pitchFamily="34" charset="0"/>
                <a:ea typeface="Calibri" panose="020F0502020204030204" pitchFamily="34" charset="0"/>
                <a:cs typeface="Arial" panose="020B0604020202020204" pitchFamily="34" charset="0"/>
              </a:rPr>
              <a:t> </a:t>
            </a:r>
            <a:r>
              <a:rPr lang="de-DE" sz="1600" dirty="0" err="1">
                <a:solidFill>
                  <a:schemeClr val="bg1"/>
                </a:solidFill>
                <a:latin typeface="Arial" panose="020B0604020202020204" pitchFamily="34" charset="0"/>
                <a:ea typeface="Calibri" panose="020F0502020204030204" pitchFamily="34" charset="0"/>
                <a:cs typeface="Arial" panose="020B0604020202020204" pitchFamily="34" charset="0"/>
              </a:rPr>
              <a:t>inhibitors</a:t>
            </a:r>
            <a:r>
              <a:rPr lang="de-DE" sz="16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a:tabLst>
                <a:tab pos="1260475" algn="l"/>
              </a:tabLst>
            </a:pPr>
            <a:endParaRPr lang="de-DE" sz="1200" dirty="0">
              <a:solidFill>
                <a:schemeClr val="bg1"/>
              </a:solidFill>
              <a:latin typeface="Arial Black" panose="020B0A04020102020204" pitchFamily="34" charset="0"/>
              <a:ea typeface="Calibri" panose="020F0502020204030204" pitchFamily="34" charset="0"/>
              <a:cs typeface="Times New Roman" panose="02020603050405020304" pitchFamily="18" charset="0"/>
            </a:endParaRPr>
          </a:p>
          <a:p>
            <a:pPr>
              <a:tabLst>
                <a:tab pos="1260475" algn="l"/>
              </a:tabLst>
            </a:pPr>
            <a:r>
              <a:rPr lang="de-DE" sz="1200" dirty="0">
                <a:solidFill>
                  <a:schemeClr val="bg1"/>
                </a:solidFill>
                <a:latin typeface="Arial Black" panose="020B0A04020102020204" pitchFamily="34" charset="0"/>
                <a:ea typeface="Calibri" panose="020F0502020204030204" pitchFamily="34" charset="0"/>
                <a:cs typeface="Times New Roman" panose="02020603050405020304" pitchFamily="18" charset="0"/>
              </a:rPr>
              <a:t>Bisphosphonate und Denosumab bei Knochenmetastasen</a:t>
            </a:r>
          </a:p>
          <a:p>
            <a:pPr>
              <a:tabLst>
                <a:tab pos="1260475" algn="l"/>
              </a:tabLst>
            </a:pPr>
            <a:r>
              <a:rPr lang="de-DE" sz="1200" dirty="0">
                <a:solidFill>
                  <a:schemeClr val="bg1"/>
                </a:solidFill>
                <a:ea typeface="Calibri" panose="020F0502020204030204" pitchFamily="34" charset="0"/>
                <a:cs typeface="Times New Roman" panose="02020603050405020304" pitchFamily="18" charset="0"/>
              </a:rPr>
              <a:t>Knochen-stabilisierende Therapie zur Prävention von krebsbedingter, skelettbezogenen Komplikationen wie Frakturen oder Rückenmarkskompression</a:t>
            </a:r>
          </a:p>
          <a:p>
            <a:pPr>
              <a:tabLst>
                <a:tab pos="1260475" algn="l"/>
              </a:tabLst>
            </a:pPr>
            <a:r>
              <a:rPr lang="de-DE" sz="1200" dirty="0">
                <a:solidFill>
                  <a:schemeClr val="bg1"/>
                </a:solidFill>
                <a:ea typeface="Calibri" panose="020F0502020204030204" pitchFamily="34" charset="0"/>
                <a:cs typeface="Times New Roman" panose="02020603050405020304" pitchFamily="18" charset="0"/>
              </a:rPr>
              <a:t>bei Patienten mit Knochenmetastasen und/oder bei einer geringen Knochendichte („bone mineral density“ – BMD)</a:t>
            </a:r>
          </a:p>
          <a:p>
            <a:pPr>
              <a:tabLst>
                <a:tab pos="1260475" algn="l"/>
              </a:tabLst>
            </a:pPr>
            <a:endParaRPr lang="de-DE" sz="12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2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2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200" dirty="0">
              <a:solidFill>
                <a:schemeClr val="accent1">
                  <a:lumMod val="75000"/>
                </a:schemeClr>
              </a:solidFill>
            </a:endParaRPr>
          </a:p>
        </p:txBody>
      </p:sp>
      <p:sp>
        <p:nvSpPr>
          <p:cNvPr id="2" name="Rechteck 1">
            <a:hlinkClick r:id="rId2"/>
            <a:extLst>
              <a:ext uri="{FF2B5EF4-FFF2-40B4-BE49-F238E27FC236}">
                <a16:creationId xmlns:a16="http://schemas.microsoft.com/office/drawing/2014/main" id="{C8CB700B-F7F0-397E-65A1-DD1DDFD24BAC}"/>
              </a:ext>
            </a:extLst>
          </p:cNvPr>
          <p:cNvSpPr/>
          <p:nvPr/>
        </p:nvSpPr>
        <p:spPr>
          <a:xfrm>
            <a:off x="0" y="9525"/>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sz="18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Antiresorptive Therapien zum Knochenschutz </a:t>
            </a:r>
            <a:r>
              <a:rPr lang="de-DE" sz="1800" dirty="0">
                <a:solidFill>
                  <a:srgbClr val="FFFFFF"/>
                </a:solidFill>
                <a:effectLst/>
                <a:latin typeface="Arial" panose="020B0604020202020204" pitchFamily="34" charset="0"/>
                <a:ea typeface="Calibri" panose="020F0502020204030204" pitchFamily="34" charset="0"/>
                <a:cs typeface="Arial" panose="020B0604020202020204" pitchFamily="34" charset="0"/>
              </a:rPr>
              <a:t>(„antiresorptiv wirksame Substanzen“) </a:t>
            </a:r>
            <a:endParaRPr lang="de-DE" dirty="0">
              <a:latin typeface="Arial" panose="020B0604020202020204" pitchFamily="34" charset="0"/>
              <a:cs typeface="Arial" panose="020B0604020202020204" pitchFamily="34" charset="0"/>
            </a:endParaRPr>
          </a:p>
        </p:txBody>
      </p:sp>
      <p:sp>
        <p:nvSpPr>
          <p:cNvPr id="5" name="Rechteck 4">
            <a:extLst>
              <a:ext uri="{FF2B5EF4-FFF2-40B4-BE49-F238E27FC236}">
                <a16:creationId xmlns:a16="http://schemas.microsoft.com/office/drawing/2014/main" id="{60944F14-E9E6-FBD5-B139-F2B80A1F35EA}"/>
              </a:ext>
            </a:extLst>
          </p:cNvPr>
          <p:cNvSpPr/>
          <p:nvPr/>
        </p:nvSpPr>
        <p:spPr>
          <a:xfrm>
            <a:off x="428624" y="2031019"/>
            <a:ext cx="11172825"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H</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umaner monoklonaler Antikörper</a:t>
            </a:r>
            <a:endParaRPr lang="de-DE" sz="1200" dirty="0">
              <a:latin typeface="Arial Black" panose="020B0A040201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E91B8931-50EC-6750-0D55-45E06739EEFD}"/>
              </a:ext>
            </a:extLst>
          </p:cNvPr>
          <p:cNvSpPr/>
          <p:nvPr/>
        </p:nvSpPr>
        <p:spPr>
          <a:xfrm>
            <a:off x="428624" y="2313165"/>
            <a:ext cx="11172825" cy="49392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Denosumab (DNO)		XGEVA®		</a:t>
            </a:r>
            <a:r>
              <a:rPr lang="de-DE" sz="1200" dirty="0">
                <a:solidFill>
                  <a:srgbClr val="C00000"/>
                </a:solidFill>
                <a:effectLst/>
                <a:ea typeface="Calibri" panose="020F0502020204030204" pitchFamily="34" charset="0"/>
                <a:cs typeface="Times New Roman" panose="02020603050405020304" pitchFamily="18" charset="0"/>
              </a:rPr>
              <a:t>Indikation:	</a:t>
            </a:r>
            <a:r>
              <a:rPr lang="de-DE" sz="1200" dirty="0">
                <a:solidFill>
                  <a:srgbClr val="C00000"/>
                </a:solidFill>
                <a:ea typeface="Calibri" panose="020F0502020204030204" pitchFamily="34" charset="0"/>
                <a:cs typeface="Times New Roman" panose="02020603050405020304" pitchFamily="18" charset="0"/>
              </a:rPr>
              <a:t>Prävention Skelettbezogener Ereignisse (SRE)</a:t>
            </a:r>
            <a:r>
              <a:rPr lang="de-DE" sz="1200" dirty="0">
                <a:solidFill>
                  <a:srgbClr val="C00000"/>
                </a:solidFill>
                <a:effectLst/>
                <a:ea typeface="Calibri" panose="020F0502020204030204" pitchFamily="34" charset="0"/>
                <a:cs typeface="Times New Roman" panose="02020603050405020304" pitchFamily="18" charset="0"/>
              </a:rPr>
              <a:t> bei Knochenmetastasen	</a:t>
            </a:r>
            <a:endParaRPr lang="de-DE" sz="1200" b="1" dirty="0">
              <a:solidFill>
                <a:srgbClr val="C00000"/>
              </a:solidFill>
              <a:effectLst/>
              <a:ea typeface="Calibri" panose="020F0502020204030204" pitchFamily="34" charset="0"/>
              <a:cs typeface="Times New Roman" panose="02020603050405020304" pitchFamily="18" charset="0"/>
            </a:endParaRPr>
          </a:p>
        </p:txBody>
      </p:sp>
      <p:sp>
        <p:nvSpPr>
          <p:cNvPr id="7" name="Rechteck 6">
            <a:extLst>
              <a:ext uri="{FF2B5EF4-FFF2-40B4-BE49-F238E27FC236}">
                <a16:creationId xmlns:a16="http://schemas.microsoft.com/office/drawing/2014/main" id="{88F79381-A76D-BAFD-48D1-B75004BC42DE}"/>
              </a:ext>
            </a:extLst>
          </p:cNvPr>
          <p:cNvSpPr/>
          <p:nvPr/>
        </p:nvSpPr>
        <p:spPr>
          <a:xfrm>
            <a:off x="428624" y="2886280"/>
            <a:ext cx="11172826"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Bisphosphonate (BP)</a:t>
            </a:r>
          </a:p>
        </p:txBody>
      </p:sp>
      <p:sp>
        <p:nvSpPr>
          <p:cNvPr id="8" name="Rechteck 7">
            <a:extLst>
              <a:ext uri="{FF2B5EF4-FFF2-40B4-BE49-F238E27FC236}">
                <a16:creationId xmlns:a16="http://schemas.microsoft.com/office/drawing/2014/main" id="{66131105-4840-FD0F-AD94-C7327545E003}"/>
              </a:ext>
            </a:extLst>
          </p:cNvPr>
          <p:cNvSpPr/>
          <p:nvPr/>
        </p:nvSpPr>
        <p:spPr>
          <a:xfrm>
            <a:off x="428624" y="3168426"/>
            <a:ext cx="11172826" cy="70661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Zoledronsäure  </a:t>
            </a:r>
            <a:r>
              <a:rPr lang="de-DE" sz="1200" b="1" dirty="0" err="1">
                <a:solidFill>
                  <a:srgbClr val="C00000"/>
                </a:solidFill>
                <a:effectLst/>
                <a:ea typeface="Calibri" panose="020F0502020204030204" pitchFamily="34" charset="0"/>
                <a:cs typeface="Times New Roman" panose="02020603050405020304" pitchFamily="18" charset="0"/>
              </a:rPr>
              <a:t>i.v.</a:t>
            </a:r>
            <a:r>
              <a:rPr lang="de-DE" sz="1200" b="1" dirty="0">
                <a:solidFill>
                  <a:srgbClr val="C00000"/>
                </a:solidFill>
                <a:effectLst/>
                <a:ea typeface="Calibri" panose="020F0502020204030204" pitchFamily="34" charset="0"/>
                <a:cs typeface="Times New Roman" panose="02020603050405020304" pitchFamily="18" charset="0"/>
              </a:rPr>
              <a:t>		Zometa®		</a:t>
            </a:r>
            <a:r>
              <a:rPr lang="de-DE" sz="1200" dirty="0">
                <a:solidFill>
                  <a:srgbClr val="C00000"/>
                </a:solidFill>
                <a:effectLst/>
                <a:ea typeface="Calibri" panose="020F0502020204030204" pitchFamily="34" charset="0"/>
                <a:cs typeface="Times New Roman" panose="02020603050405020304" pitchFamily="18" charset="0"/>
              </a:rPr>
              <a:t>Indikation:</a:t>
            </a:r>
            <a:r>
              <a:rPr lang="de-DE" sz="1200" dirty="0">
                <a:solidFill>
                  <a:srgbClr val="C00000"/>
                </a:solidFill>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Tumorinduzierte </a:t>
            </a:r>
            <a:r>
              <a:rPr lang="de-DE" sz="1200" dirty="0" err="1">
                <a:solidFill>
                  <a:srgbClr val="C00000"/>
                </a:solidFill>
                <a:effectLst/>
                <a:ea typeface="Calibri" panose="020F0502020204030204" pitchFamily="34" charset="0"/>
                <a:cs typeface="Times New Roman" panose="02020603050405020304" pitchFamily="18" charset="0"/>
              </a:rPr>
              <a:t>Hypercalcämie</a:t>
            </a:r>
            <a:r>
              <a:rPr lang="de-DE" sz="1200" dirty="0">
                <a:solidFill>
                  <a:srgbClr val="C00000"/>
                </a:solidFill>
                <a:effectLst/>
                <a:ea typeface="Calibri" panose="020F0502020204030204" pitchFamily="34" charset="0"/>
                <a:cs typeface="Times New Roman" panose="02020603050405020304" pitchFamily="18" charset="0"/>
              </a:rPr>
              <a:t> (TIH)</a:t>
            </a:r>
          </a:p>
          <a:p>
            <a:pPr>
              <a:tabLst>
                <a:tab pos="1260475" algn="l"/>
              </a:tabLst>
            </a:pPr>
            <a:r>
              <a:rPr lang="de-DE" sz="900" dirty="0">
                <a:solidFill>
                  <a:srgbClr val="C00000"/>
                </a:solidFill>
                <a:effectLst/>
                <a:ea typeface="Calibri" panose="020F0502020204030204" pitchFamily="34" charset="0"/>
                <a:cs typeface="Times New Roman" panose="02020603050405020304" pitchFamily="18" charset="0"/>
              </a:rPr>
              <a:t>(</a:t>
            </a:r>
            <a:r>
              <a:rPr lang="de-DE" sz="900" dirty="0" err="1">
                <a:solidFill>
                  <a:srgbClr val="C00000"/>
                </a:solidFill>
                <a:effectLst/>
                <a:ea typeface="Calibri" panose="020F0502020204030204" pitchFamily="34" charset="0"/>
                <a:cs typeface="Times New Roman" panose="02020603050405020304" pitchFamily="18" charset="0"/>
              </a:rPr>
              <a:t>i.v.</a:t>
            </a:r>
            <a:r>
              <a:rPr lang="de-DE" sz="900" dirty="0">
                <a:solidFill>
                  <a:srgbClr val="C00000"/>
                </a:solidFill>
                <a:effectLst/>
                <a:ea typeface="Calibri" panose="020F0502020204030204" pitchFamily="34" charset="0"/>
                <a:cs typeface="Times New Roman" panose="02020603050405020304" pitchFamily="18" charset="0"/>
              </a:rPr>
              <a:t> = Intravenös bedeutet übersetzt „in die Vene“) 	</a:t>
            </a:r>
            <a:r>
              <a:rPr lang="de-DE" sz="1200" dirty="0">
                <a:solidFill>
                  <a:srgbClr val="C00000"/>
                </a:solidFill>
                <a:ea typeface="Calibri" panose="020F0502020204030204" pitchFamily="34" charset="0"/>
                <a:cs typeface="Times New Roman" panose="02020603050405020304" pitchFamily="18" charset="0"/>
              </a:rPr>
              <a:t>		Prävention Skelettbezogener Ereignisse (SRE)</a:t>
            </a:r>
          </a:p>
        </p:txBody>
      </p:sp>
      <p:sp>
        <p:nvSpPr>
          <p:cNvPr id="25" name="Ellipse 24">
            <a:hlinkClick r:id="rId3"/>
            <a:extLst>
              <a:ext uri="{FF2B5EF4-FFF2-40B4-BE49-F238E27FC236}">
                <a16:creationId xmlns:a16="http://schemas.microsoft.com/office/drawing/2014/main" id="{9A087EE3-16CF-8838-4D52-54478BF6C0B8}"/>
              </a:ext>
            </a:extLst>
          </p:cNvPr>
          <p:cNvSpPr/>
          <p:nvPr/>
        </p:nvSpPr>
        <p:spPr>
          <a:xfrm>
            <a:off x="10373592" y="107848"/>
            <a:ext cx="1620000" cy="16200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dirty="0">
                <a:solidFill>
                  <a:schemeClr val="bg1"/>
                </a:solidFill>
                <a:latin typeface="Arial Black" panose="020B0A04020102020204" pitchFamily="34" charset="0"/>
                <a:cs typeface="Arial" panose="020B0604020202020204" pitchFamily="34" charset="0"/>
              </a:rPr>
              <a:t>Vor einer</a:t>
            </a:r>
          </a:p>
          <a:p>
            <a:pPr algn="ctr"/>
            <a:r>
              <a:rPr lang="de-DE" sz="1100" dirty="0">
                <a:solidFill>
                  <a:schemeClr val="bg1"/>
                </a:solidFill>
                <a:latin typeface="Arial Black" panose="020B0A04020102020204" pitchFamily="34" charset="0"/>
                <a:cs typeface="Arial" panose="020B0604020202020204" pitchFamily="34" charset="0"/>
              </a:rPr>
              <a:t>BHA-Therapie  </a:t>
            </a:r>
          </a:p>
          <a:p>
            <a:pPr algn="ctr"/>
            <a:endParaRPr lang="de-DE" sz="800" dirty="0">
              <a:solidFill>
                <a:schemeClr val="bg1"/>
              </a:solidFill>
              <a:latin typeface="Arial Black" panose="020B0A04020102020204" pitchFamily="34" charset="0"/>
              <a:cs typeface="Arial" panose="020B0604020202020204" pitchFamily="34" charset="0"/>
            </a:endParaRPr>
          </a:p>
          <a:p>
            <a:pPr algn="ctr"/>
            <a:r>
              <a:rPr lang="de-DE" sz="1400" dirty="0">
                <a:solidFill>
                  <a:schemeClr val="bg1"/>
                </a:solidFill>
                <a:latin typeface="Arial Black" panose="020B0A04020102020204" pitchFamily="34" charset="0"/>
                <a:cs typeface="Arial" panose="020B0604020202020204" pitchFamily="34" charset="0"/>
              </a:rPr>
              <a:t>Zahnstatus</a:t>
            </a:r>
          </a:p>
          <a:p>
            <a:pPr algn="ctr"/>
            <a:endParaRPr lang="de-DE" sz="800" dirty="0">
              <a:solidFill>
                <a:schemeClr val="bg1"/>
              </a:solidFill>
              <a:latin typeface="Arial Black" panose="020B0A04020102020204" pitchFamily="34" charset="0"/>
              <a:cs typeface="Arial" panose="020B0604020202020204" pitchFamily="34" charset="0"/>
            </a:endParaRPr>
          </a:p>
          <a:p>
            <a:pPr algn="ctr"/>
            <a:r>
              <a:rPr lang="de-DE" sz="1100" dirty="0">
                <a:solidFill>
                  <a:schemeClr val="bg1"/>
                </a:solidFill>
                <a:latin typeface="Arial Black" panose="020B0A04020102020204" pitchFamily="34" charset="0"/>
                <a:cs typeface="Arial" panose="020B0604020202020204" pitchFamily="34" charset="0"/>
              </a:rPr>
              <a:t>überprüfen lassen</a:t>
            </a:r>
          </a:p>
        </p:txBody>
      </p:sp>
      <p:sp>
        <p:nvSpPr>
          <p:cNvPr id="32" name="Rechteck 31">
            <a:extLst>
              <a:ext uri="{FF2B5EF4-FFF2-40B4-BE49-F238E27FC236}">
                <a16:creationId xmlns:a16="http://schemas.microsoft.com/office/drawing/2014/main" id="{D9052B2E-FC0B-11F6-7E5E-71162B9BD18D}"/>
              </a:ext>
            </a:extLst>
          </p:cNvPr>
          <p:cNvSpPr/>
          <p:nvPr/>
        </p:nvSpPr>
        <p:spPr>
          <a:xfrm>
            <a:off x="277811" y="4114800"/>
            <a:ext cx="5684839"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900" dirty="0">
                <a:solidFill>
                  <a:srgbClr val="C00000"/>
                </a:solidFill>
                <a:ea typeface="Calibri" panose="020F0502020204030204" pitchFamily="34" charset="0"/>
                <a:cs typeface="Times New Roman" panose="02020603050405020304" pitchFamily="18" charset="0"/>
              </a:rPr>
              <a:t>04.08.2022</a:t>
            </a:r>
          </a:p>
          <a:p>
            <a:pPr>
              <a:tabLst>
                <a:tab pos="1260475" algn="l"/>
              </a:tabLst>
            </a:pPr>
            <a:r>
              <a:rPr lang="de-DE" sz="900" dirty="0">
                <a:solidFill>
                  <a:srgbClr val="C00000"/>
                </a:solidFill>
                <a:ea typeface="Calibri" panose="020F0502020204030204" pitchFamily="34" charset="0"/>
                <a:cs typeface="Times New Roman" panose="02020603050405020304" pitchFamily="18" charset="0"/>
              </a:rPr>
              <a:t>Krebsinformationsdienst | Deutsches Krebsforschungszentrum - dkfz </a:t>
            </a:r>
          </a:p>
          <a:p>
            <a:r>
              <a:rPr lang="de-DE" sz="2400" b="1" dirty="0">
                <a:solidFill>
                  <a:srgbClr val="C00000"/>
                </a:solidFill>
                <a:latin typeface="Arial Black" panose="020B0A04020102020204" pitchFamily="34" charset="0"/>
              </a:rPr>
              <a:t>Bisphosphonate und Denosumab</a:t>
            </a:r>
          </a:p>
          <a:p>
            <a:r>
              <a:rPr lang="de-DE" sz="2400" b="1" dirty="0">
                <a:solidFill>
                  <a:srgbClr val="C00000"/>
                </a:solidFill>
                <a:latin typeface="Arial Black" panose="020B0A04020102020204" pitchFamily="34" charset="0"/>
              </a:rPr>
              <a:t>bei Krebs </a:t>
            </a:r>
          </a:p>
          <a:p>
            <a:r>
              <a:rPr lang="de-DE" sz="1600" b="1" dirty="0">
                <a:solidFill>
                  <a:srgbClr val="C00000"/>
                </a:solidFill>
              </a:rPr>
              <a:t>Knochen-stabilisierende Therapie</a:t>
            </a:r>
          </a:p>
          <a:p>
            <a:r>
              <a:rPr lang="de-DE" sz="1600" b="1" dirty="0">
                <a:solidFill>
                  <a:srgbClr val="C00000"/>
                </a:solidFill>
              </a:rPr>
              <a:t>Wirkung, Anwendung und Nebenwirkungen</a:t>
            </a:r>
          </a:p>
          <a:p>
            <a:pPr>
              <a:tabLst>
                <a:tab pos="1260475" algn="l"/>
              </a:tabLst>
            </a:pPr>
            <a:r>
              <a:rPr lang="de-DE" sz="900" dirty="0">
                <a:solidFill>
                  <a:srgbClr val="C00000"/>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https://www.krebsinformationsdienst.de/behandlung/bisphosphonate-denosumab-krebs-knochen-therapie.php</a:t>
            </a:r>
            <a:endParaRPr lang="de-DE" sz="900" dirty="0">
              <a:solidFill>
                <a:srgbClr val="C00000"/>
              </a:solidFill>
              <a:ea typeface="Calibri" panose="020F0502020204030204" pitchFamily="34" charset="0"/>
              <a:cs typeface="Times New Roman" panose="02020603050405020304" pitchFamily="18" charset="0"/>
            </a:endParaRPr>
          </a:p>
        </p:txBody>
      </p:sp>
      <p:sp>
        <p:nvSpPr>
          <p:cNvPr id="3" name="Rechteck 2">
            <a:extLst>
              <a:ext uri="{FF2B5EF4-FFF2-40B4-BE49-F238E27FC236}">
                <a16:creationId xmlns:a16="http://schemas.microsoft.com/office/drawing/2014/main" id="{2101100B-6CAD-0E2C-9275-CA270136B0AE}"/>
              </a:ext>
            </a:extLst>
          </p:cNvPr>
          <p:cNvSpPr/>
          <p:nvPr/>
        </p:nvSpPr>
        <p:spPr>
          <a:xfrm>
            <a:off x="6334125" y="4114799"/>
            <a:ext cx="5446714" cy="1800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900" dirty="0">
                <a:solidFill>
                  <a:schemeClr val="accent1">
                    <a:lumMod val="75000"/>
                  </a:schemeClr>
                </a:solidFill>
                <a:ea typeface="Calibri" panose="020F0502020204030204" pitchFamily="34" charset="0"/>
                <a:cs typeface="Times New Roman" panose="02020603050405020304" pitchFamily="18" charset="0"/>
              </a:rPr>
              <a:t>Andere Bisphosphonate siehe:</a:t>
            </a:r>
          </a:p>
          <a:p>
            <a:pPr>
              <a:tabLst>
                <a:tab pos="1260475" algn="l"/>
              </a:tabLst>
            </a:pPr>
            <a:r>
              <a:rPr lang="de-DE" sz="1200" dirty="0">
                <a:solidFill>
                  <a:schemeClr val="accent1">
                    <a:lumMod val="75000"/>
                  </a:schemeClr>
                </a:solidFill>
                <a:ea typeface="Calibri" panose="020F0502020204030204" pitchFamily="34" charset="0"/>
                <a:cs typeface="Times New Roman" panose="02020603050405020304" pitchFamily="18" charset="0"/>
              </a:rPr>
              <a:t>Leitlinienprogramm Onkologie | S3-Leitlinie Supportive Therapie | Version 1.3 | Februar 2020</a:t>
            </a:r>
          </a:p>
          <a:p>
            <a:pPr>
              <a:tabLst>
                <a:tab pos="1260475" algn="l"/>
              </a:tabLst>
            </a:pPr>
            <a:r>
              <a:rPr lang="de-DE" sz="1200" b="1"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10.2.3. </a:t>
            </a:r>
            <a:r>
              <a:rPr lang="de-DE" sz="2400" b="1" dirty="0" err="1">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Osteoprotektive</a:t>
            </a:r>
            <a:r>
              <a:rPr lang="de-DE" sz="2400" b="1"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 </a:t>
            </a:r>
          </a:p>
          <a:p>
            <a:pPr>
              <a:tabLst>
                <a:tab pos="1260475" algn="l"/>
              </a:tabLst>
            </a:pPr>
            <a:r>
              <a:rPr lang="de-DE" sz="2400" b="1"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Therapie- Medikamente</a:t>
            </a:r>
          </a:p>
          <a:p>
            <a:pPr>
              <a:tabLst>
                <a:tab pos="1260475" algn="l"/>
              </a:tabLst>
            </a:pP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https://www.leitlinienprogramm-onkologie.de/fileadmin/user_upload/Downloads/Leitlinien/Supportivtherapie/LL_Supportiv_Langversion_1.3.pdf#page=277</a:t>
            </a:r>
            <a:endParaRPr lang="de-DE" sz="900" dirty="0">
              <a:solidFill>
                <a:schemeClr val="accent1">
                  <a:lumMod val="75000"/>
                </a:schemeClr>
              </a:solidFill>
            </a:endParaRPr>
          </a:p>
        </p:txBody>
      </p:sp>
    </p:spTree>
    <p:extLst>
      <p:ext uri="{BB962C8B-B14F-4D97-AF65-F5344CB8AC3E}">
        <p14:creationId xmlns:p14="http://schemas.microsoft.com/office/powerpoint/2010/main" val="222684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1A70842B-BC9B-B6E8-40F3-5BA632C4E5FF}"/>
              </a:ext>
            </a:extLst>
          </p:cNvPr>
          <p:cNvSpPr txBox="1"/>
          <p:nvPr/>
        </p:nvSpPr>
        <p:spPr>
          <a:xfrm>
            <a:off x="417893" y="491475"/>
            <a:ext cx="5534891" cy="6109365"/>
          </a:xfrm>
          <a:prstGeom prst="rect">
            <a:avLst/>
          </a:prstGeom>
          <a:noFill/>
        </p:spPr>
        <p:txBody>
          <a:bodyPr wrap="square" rtlCol="0">
            <a:spAutoFit/>
          </a:bodyPr>
          <a:lstStyle/>
          <a:p>
            <a:r>
              <a:rPr lang="de-DE" sz="900" dirty="0">
                <a:solidFill>
                  <a:srgbClr val="F29400"/>
                </a:solidFill>
              </a:rPr>
              <a:t>Springer Medizin</a:t>
            </a:r>
          </a:p>
          <a:p>
            <a:r>
              <a:rPr lang="de-DE" sz="1600" dirty="0">
                <a:solidFill>
                  <a:srgbClr val="F29400"/>
                </a:solidFill>
                <a:latin typeface="Arial Black" panose="020B0A04020102020204" pitchFamily="34" charset="0"/>
              </a:rPr>
              <a:t>Osteoonkologie: </a:t>
            </a:r>
          </a:p>
          <a:p>
            <a:r>
              <a:rPr lang="de-DE" sz="2400" dirty="0">
                <a:solidFill>
                  <a:srgbClr val="F29400"/>
                </a:solidFill>
                <a:latin typeface="Arial Black" panose="020B0A04020102020204" pitchFamily="34" charset="0"/>
              </a:rPr>
              <a:t>Knochenmetastasen </a:t>
            </a:r>
          </a:p>
          <a:p>
            <a:r>
              <a:rPr lang="de-DE" sz="2400" dirty="0">
                <a:solidFill>
                  <a:srgbClr val="F29400"/>
                </a:solidFill>
                <a:latin typeface="Arial Black" panose="020B0A04020102020204" pitchFamily="34" charset="0"/>
              </a:rPr>
              <a:t>und Tumortherapie-induzierte Osteoporose</a:t>
            </a:r>
          </a:p>
          <a:p>
            <a:r>
              <a:rPr lang="de-DE" sz="900" dirty="0">
                <a:solidFill>
                  <a:srgbClr val="F29400"/>
                </a:solidFill>
                <a:hlinkClick r:id="rId3">
                  <a:extLst>
                    <a:ext uri="{A12FA001-AC4F-418D-AE19-62706E023703}">
                      <ahyp:hlinkClr xmlns:ahyp="http://schemas.microsoft.com/office/drawing/2018/hyperlinkcolor" val="tx"/>
                    </a:ext>
                  </a:extLst>
                </a:hlinkClick>
              </a:rPr>
              <a:t>https://www.springermedizin.de/emedpedia/kompendium-internistische-onkologie/osteoonkologie-knochenmetastasen-und-tumortherapie-induzierte-osteoporose?epediaDoi=10.1007%2F978-3-662-46764-0_195</a:t>
            </a:r>
            <a:endParaRPr lang="de-DE" sz="900" dirty="0">
              <a:solidFill>
                <a:srgbClr val="F294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C00000"/>
                </a:solidFill>
              </a:rPr>
              <a:t>02.02.2022 </a:t>
            </a:r>
          </a:p>
          <a:p>
            <a:r>
              <a:rPr lang="de-DE" sz="900" dirty="0">
                <a:solidFill>
                  <a:srgbClr val="C00000"/>
                </a:solidFill>
              </a:rPr>
              <a:t>SpringerLink</a:t>
            </a:r>
            <a:br>
              <a:rPr lang="de-DE" sz="900" dirty="0">
                <a:solidFill>
                  <a:srgbClr val="C00000"/>
                </a:solidFill>
              </a:rPr>
            </a:br>
            <a:r>
              <a:rPr lang="de-DE" sz="1600" b="1" dirty="0">
                <a:solidFill>
                  <a:srgbClr val="C00000"/>
                </a:solidFill>
                <a:latin typeface="Arial Black" panose="020B0A04020102020204" pitchFamily="34" charset="0"/>
              </a:rPr>
              <a:t>mCRPC:</a:t>
            </a:r>
          </a:p>
          <a:p>
            <a:r>
              <a:rPr lang="de-DE" sz="2400" b="1" dirty="0">
                <a:solidFill>
                  <a:srgbClr val="C00000"/>
                </a:solidFill>
                <a:latin typeface="Arial Black" panose="020B0A04020102020204" pitchFamily="34" charset="0"/>
              </a:rPr>
              <a:t>Überlebensvorteil durch Knochenschutz?</a:t>
            </a:r>
            <a:br>
              <a:rPr lang="de-DE" sz="1600"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link.springer.com/article/10.1007/s15015-021-3779-6</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pPr>
              <a:tabLst>
                <a:tab pos="1260475" algn="l"/>
              </a:tabLst>
            </a:pPr>
            <a:r>
              <a:rPr lang="de-DE" sz="900" dirty="0">
                <a:solidFill>
                  <a:schemeClr val="accent1">
                    <a:lumMod val="75000"/>
                  </a:schemeClr>
                </a:solidFill>
              </a:rPr>
              <a:t>19.08.2021</a:t>
            </a:r>
          </a:p>
          <a:p>
            <a:pPr>
              <a:tabLst>
                <a:tab pos="1260475" algn="l"/>
              </a:tabLst>
            </a:pPr>
            <a:r>
              <a:rPr lang="de-DE" sz="900" dirty="0" err="1">
                <a:solidFill>
                  <a:schemeClr val="accent1">
                    <a:lumMod val="75000"/>
                  </a:schemeClr>
                </a:solidFill>
              </a:rPr>
              <a:t>univadis</a:t>
            </a:r>
            <a:br>
              <a:rPr lang="de-DE" sz="900" dirty="0">
                <a:solidFill>
                  <a:schemeClr val="accent1">
                    <a:lumMod val="75000"/>
                  </a:schemeClr>
                </a:solidFill>
              </a:rPr>
            </a:br>
            <a:r>
              <a:rPr lang="de-DE" sz="900" b="1" dirty="0">
                <a:solidFill>
                  <a:schemeClr val="accent1">
                    <a:lumMod val="75000"/>
                  </a:schemeClr>
                </a:solidFill>
              </a:rPr>
              <a:t>Prostatakarzinom:</a:t>
            </a:r>
          </a:p>
          <a:p>
            <a:pPr>
              <a:tabLst>
                <a:tab pos="1260475" algn="l"/>
              </a:tabLst>
            </a:pPr>
            <a:r>
              <a:rPr lang="de-DE" sz="1600" b="1" dirty="0">
                <a:solidFill>
                  <a:schemeClr val="accent1">
                    <a:lumMod val="75000"/>
                  </a:schemeClr>
                </a:solidFill>
                <a:latin typeface="Arial Black" panose="020B0A04020102020204" pitchFamily="34" charset="0"/>
              </a:rPr>
              <a:t>Bisphosphonate und Denosumab bekämpfen Knochenverlust unter ADT</a:t>
            </a:r>
            <a:br>
              <a:rPr lang="de-DE" sz="1600"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www.univadis.de/viewarticle/prostatakarzinom-bisphosphonate-und-denosumab-bekaempfen-knochenverlust-unter-adt</a:t>
            </a:r>
            <a:r>
              <a:rPr lang="de-DE" sz="900" dirty="0">
                <a:solidFill>
                  <a:schemeClr val="accent1">
                    <a:lumMod val="75000"/>
                  </a:schemeClr>
                </a:solidFill>
              </a:rPr>
              <a:t> </a:t>
            </a:r>
            <a:endParaRPr lang="de-DE" sz="900" b="1" dirty="0">
              <a:solidFill>
                <a:schemeClr val="accent1">
                  <a:lumMod val="75000"/>
                </a:schemeClr>
              </a:solidFill>
              <a:ea typeface="Calibri" panose="020F0502020204030204" pitchFamily="34" charset="0"/>
              <a:cs typeface="Times New Roman" panose="02020603050405020304" pitchFamily="18" charset="0"/>
            </a:endParaRPr>
          </a:p>
          <a:p>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solidFill>
                <a:schemeClr val="accent1">
                  <a:lumMod val="50000"/>
                </a:schemeClr>
              </a:solidFill>
            </a:endParaRPr>
          </a:p>
          <a:p>
            <a:endParaRPr lang="de-DE" sz="900" dirty="0"/>
          </a:p>
          <a:p>
            <a:endParaRPr lang="de-DE" sz="900" dirty="0">
              <a:solidFill>
                <a:schemeClr val="accent1">
                  <a:lumMod val="50000"/>
                </a:schemeClr>
              </a:solidFill>
            </a:endParaRPr>
          </a:p>
        </p:txBody>
      </p:sp>
      <p:sp>
        <p:nvSpPr>
          <p:cNvPr id="6" name="Textfeld 5">
            <a:extLst>
              <a:ext uri="{FF2B5EF4-FFF2-40B4-BE49-F238E27FC236}">
                <a16:creationId xmlns:a16="http://schemas.microsoft.com/office/drawing/2014/main" id="{40654453-7E02-38C5-7205-44D8B046542F}"/>
              </a:ext>
            </a:extLst>
          </p:cNvPr>
          <p:cNvSpPr txBox="1"/>
          <p:nvPr/>
        </p:nvSpPr>
        <p:spPr>
          <a:xfrm>
            <a:off x="6324600" y="491475"/>
            <a:ext cx="5534891" cy="5478423"/>
          </a:xfrm>
          <a:prstGeom prst="rect">
            <a:avLst/>
          </a:prstGeom>
          <a:noFill/>
        </p:spPr>
        <p:txBody>
          <a:bodyPr wrap="square" rtlCol="0">
            <a:spAutoFit/>
          </a:bodyPr>
          <a:lstStyle/>
          <a:p>
            <a:r>
              <a:rPr lang="de-DE" sz="900" dirty="0">
                <a:solidFill>
                  <a:schemeClr val="accent1">
                    <a:lumMod val="50000"/>
                  </a:schemeClr>
                </a:solidFill>
              </a:rPr>
              <a:t>20. Januar 2022</a:t>
            </a:r>
          </a:p>
          <a:p>
            <a:r>
              <a:rPr lang="de-DE" sz="900" dirty="0">
                <a:solidFill>
                  <a:schemeClr val="accent1">
                    <a:lumMod val="50000"/>
                  </a:schemeClr>
                </a:solidFill>
              </a:rPr>
              <a:t>Springer Medizin</a:t>
            </a:r>
          </a:p>
          <a:p>
            <a:r>
              <a:rPr lang="de-DE" sz="900" dirty="0">
                <a:solidFill>
                  <a:schemeClr val="accent1">
                    <a:lumMod val="50000"/>
                  </a:schemeClr>
                </a:solidFill>
              </a:rPr>
              <a:t>PD Dr. med. Dr. med. </a:t>
            </a:r>
            <a:r>
              <a:rPr lang="de-DE" sz="900" dirty="0" err="1">
                <a:solidFill>
                  <a:schemeClr val="accent1">
                    <a:lumMod val="50000"/>
                  </a:schemeClr>
                </a:solidFill>
              </a:rPr>
              <a:t>dent</a:t>
            </a:r>
            <a:r>
              <a:rPr lang="de-DE" sz="900" dirty="0">
                <a:solidFill>
                  <a:schemeClr val="accent1">
                    <a:lumMod val="50000"/>
                  </a:schemeClr>
                </a:solidFill>
              </a:rPr>
              <a:t>. Matthias </a:t>
            </a:r>
            <a:r>
              <a:rPr lang="de-DE" sz="900" dirty="0" err="1">
                <a:solidFill>
                  <a:schemeClr val="accent1">
                    <a:lumMod val="50000"/>
                  </a:schemeClr>
                </a:solidFill>
              </a:rPr>
              <a:t>Tröltzsch</a:t>
            </a:r>
            <a:r>
              <a:rPr lang="de-DE" sz="900" dirty="0">
                <a:solidFill>
                  <a:schemeClr val="accent1">
                    <a:lumMod val="50000"/>
                  </a:schemeClr>
                </a:solidFill>
              </a:rPr>
              <a:t>, Markus </a:t>
            </a:r>
            <a:r>
              <a:rPr lang="de-DE" sz="900" dirty="0" err="1">
                <a:solidFill>
                  <a:schemeClr val="accent1">
                    <a:lumMod val="50000"/>
                  </a:schemeClr>
                </a:solidFill>
              </a:rPr>
              <a:t>Tröltzsch</a:t>
            </a:r>
            <a:r>
              <a:rPr lang="de-DE" sz="900" dirty="0">
                <a:solidFill>
                  <a:schemeClr val="accent1">
                    <a:lumMod val="50000"/>
                  </a:schemeClr>
                </a:solidFill>
              </a:rPr>
              <a:t>, Christoph </a:t>
            </a:r>
            <a:r>
              <a:rPr lang="de-DE" sz="900" dirty="0" err="1">
                <a:solidFill>
                  <a:schemeClr val="accent1">
                    <a:lumMod val="50000"/>
                  </a:schemeClr>
                </a:solidFill>
              </a:rPr>
              <a:t>Pautke</a:t>
            </a:r>
            <a:r>
              <a:rPr lang="de-DE" sz="900" dirty="0">
                <a:solidFill>
                  <a:schemeClr val="accent1">
                    <a:lumMod val="50000"/>
                  </a:schemeClr>
                </a:solidFill>
              </a:rPr>
              <a:t>, Sven Otto </a:t>
            </a:r>
          </a:p>
          <a:p>
            <a:r>
              <a:rPr lang="de-DE" sz="1600" b="1" dirty="0">
                <a:solidFill>
                  <a:schemeClr val="accent1">
                    <a:lumMod val="50000"/>
                  </a:schemeClr>
                </a:solidFill>
                <a:latin typeface="Arial Black" panose="020B0A04020102020204" pitchFamily="34" charset="0"/>
              </a:rPr>
              <a:t>Management von medikamentenassoziierten Kiefernekrosen</a:t>
            </a:r>
          </a:p>
          <a:p>
            <a:r>
              <a:rPr lang="de-DE" sz="1200" b="1" dirty="0">
                <a:solidFill>
                  <a:schemeClr val="accent1">
                    <a:lumMod val="50000"/>
                  </a:schemeClr>
                </a:solidFill>
              </a:rPr>
              <a:t>Ergebnisse einer Literaturanalyse neuester Studien im Vergleich zu bewährten Strategien</a:t>
            </a:r>
          </a:p>
          <a:p>
            <a:r>
              <a:rPr lang="de-DE" sz="900" dirty="0">
                <a:solidFill>
                  <a:schemeClr val="accent1">
                    <a:lumMod val="50000"/>
                  </a:schemeClr>
                </a:solidFill>
                <a:hlinkClick r:id="rId6">
                  <a:extLst>
                    <a:ext uri="{A12FA001-AC4F-418D-AE19-62706E023703}">
                      <ahyp:hlinkClr xmlns:ahyp="http://schemas.microsoft.com/office/drawing/2018/hyperlinkcolor" val="tx"/>
                    </a:ext>
                  </a:extLst>
                </a:hlinkClick>
              </a:rPr>
              <a:t>https://www.springermedizin.de/osteonekrosen/kiefernekrose/management-von-medikamentenassoziierten-kiefernekrosen-ergebniss/20051992</a:t>
            </a:r>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chemeClr val="accent1">
                    <a:lumMod val="75000"/>
                  </a:schemeClr>
                </a:solidFill>
              </a:rPr>
              <a:t>CME-Kurs  Kursdauer bis: 09.11.2023</a:t>
            </a:r>
          </a:p>
          <a:p>
            <a:r>
              <a:rPr lang="de-DE" sz="900" dirty="0">
                <a:solidFill>
                  <a:schemeClr val="accent1">
                    <a:lumMod val="75000"/>
                  </a:schemeClr>
                </a:solidFill>
              </a:rPr>
              <a:t>MedLearning.de</a:t>
            </a:r>
          </a:p>
          <a:p>
            <a:r>
              <a:rPr lang="de-DE" sz="900" dirty="0">
                <a:solidFill>
                  <a:schemeClr val="accent1">
                    <a:lumMod val="75000"/>
                  </a:schemeClr>
                </a:solidFill>
              </a:rPr>
              <a:t>Priv.-</a:t>
            </a:r>
            <a:r>
              <a:rPr lang="de-DE" sz="900" dirty="0" err="1">
                <a:solidFill>
                  <a:schemeClr val="accent1">
                    <a:lumMod val="75000"/>
                  </a:schemeClr>
                </a:solidFill>
              </a:rPr>
              <a:t>Doz</a:t>
            </a:r>
            <a:r>
              <a:rPr lang="de-DE" sz="900" dirty="0">
                <a:solidFill>
                  <a:schemeClr val="accent1">
                    <a:lumMod val="75000"/>
                  </a:schemeClr>
                </a:solidFill>
              </a:rPr>
              <a:t>. Dr. med. Dr. med. </a:t>
            </a:r>
            <a:r>
              <a:rPr lang="de-DE" sz="900" dirty="0" err="1">
                <a:solidFill>
                  <a:schemeClr val="accent1">
                    <a:lumMod val="75000"/>
                  </a:schemeClr>
                </a:solidFill>
              </a:rPr>
              <a:t>dent</a:t>
            </a:r>
            <a:r>
              <a:rPr lang="de-DE" sz="900" dirty="0">
                <a:solidFill>
                  <a:schemeClr val="accent1">
                    <a:lumMod val="75000"/>
                  </a:schemeClr>
                </a:solidFill>
              </a:rPr>
              <a:t>. Alexandre Thomas Assaf</a:t>
            </a:r>
          </a:p>
          <a:p>
            <a:r>
              <a:rPr lang="de-DE" sz="900" dirty="0">
                <a:solidFill>
                  <a:schemeClr val="accent1">
                    <a:lumMod val="75000"/>
                  </a:schemeClr>
                </a:solidFill>
              </a:rPr>
              <a:t>Facharzt für Mund-, Kiefer- und Gesichtschirurgie, Plastische Operationen; Oberarzt; Klinik und Poliklinik für Mund-, Kiefer- und Gesichtschirurgie; Kopf- und Neurozentrum; Universitätsklinikum Hamburg Eppendorf </a:t>
            </a:r>
          </a:p>
          <a:p>
            <a:r>
              <a:rPr lang="de-DE" sz="1600" b="1" dirty="0">
                <a:solidFill>
                  <a:schemeClr val="accent1">
                    <a:lumMod val="75000"/>
                  </a:schemeClr>
                </a:solidFill>
                <a:latin typeface="Arial Black" panose="020B0A04020102020204" pitchFamily="34" charset="0"/>
              </a:rPr>
              <a:t>Kiefernekrosen durch antiresorptiv wirksame Substanzen (AR-ONJ) - Prävention, Diagnose und Therapie</a:t>
            </a:r>
          </a:p>
          <a:p>
            <a:r>
              <a:rPr lang="de-DE" sz="900" b="1" dirty="0">
                <a:solidFill>
                  <a:schemeClr val="accent1">
                    <a:lumMod val="75000"/>
                  </a:schemeClr>
                </a:solidFill>
                <a:hlinkClick r:id="rId7">
                  <a:extLst>
                    <a:ext uri="{A12FA001-AC4F-418D-AE19-62706E023703}">
                      <ahyp:hlinkClr xmlns:ahyp="http://schemas.microsoft.com/office/drawing/2018/hyperlinkcolor" val="tx"/>
                    </a:ext>
                  </a:extLst>
                </a:hlinkClick>
              </a:rPr>
              <a:t>https://cme.medlearning.de/amgen/kiefernekrosen/index.htm</a:t>
            </a:r>
            <a:endParaRPr lang="de-DE" sz="900" b="1" dirty="0">
              <a:solidFill>
                <a:schemeClr val="accent1">
                  <a:lumMod val="75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C00000"/>
                </a:solidFill>
              </a:rPr>
              <a:t>05.12.2022</a:t>
            </a:r>
          </a:p>
          <a:p>
            <a:r>
              <a:rPr lang="de-DE" sz="900" dirty="0" err="1">
                <a:solidFill>
                  <a:srgbClr val="C00000"/>
                </a:solidFill>
              </a:rPr>
              <a:t>univadis</a:t>
            </a:r>
            <a:br>
              <a:rPr lang="de-DE" sz="900" dirty="0">
                <a:solidFill>
                  <a:srgbClr val="C00000"/>
                </a:solidFill>
              </a:rPr>
            </a:br>
            <a:r>
              <a:rPr lang="de-DE" sz="2400" b="1" dirty="0">
                <a:solidFill>
                  <a:srgbClr val="C00000"/>
                </a:solidFill>
                <a:latin typeface="Arial Black" panose="020B0A04020102020204" pitchFamily="34" charset="0"/>
              </a:rPr>
              <a:t>Absetzen von Denosumab</a:t>
            </a:r>
          </a:p>
          <a:p>
            <a:r>
              <a:rPr lang="de-DE" sz="2400" b="1" dirty="0">
                <a:solidFill>
                  <a:srgbClr val="C00000"/>
                </a:solidFill>
                <a:latin typeface="Arial Black" panose="020B0A04020102020204" pitchFamily="34" charset="0"/>
              </a:rPr>
              <a:t>führt zu Knochenverlust</a:t>
            </a:r>
            <a:br>
              <a:rPr lang="de-DE" sz="900" dirty="0">
                <a:solidFill>
                  <a:srgbClr val="C00000"/>
                </a:solidFill>
              </a:rPr>
            </a:br>
            <a:r>
              <a:rPr lang="de-DE" sz="900" dirty="0">
                <a:solidFill>
                  <a:srgbClr val="C00000"/>
                </a:solidFill>
                <a:hlinkClick r:id="rId8">
                  <a:extLst>
                    <a:ext uri="{A12FA001-AC4F-418D-AE19-62706E023703}">
                      <ahyp:hlinkClr xmlns:ahyp="http://schemas.microsoft.com/office/drawing/2018/hyperlinkcolor" val="tx"/>
                    </a:ext>
                  </a:extLst>
                </a:hlinkClick>
              </a:rPr>
              <a:t>www.univadis.de/viewarticle/prostatakarzinom-absetzen-von-denosumab-fuhrt-zu-knochenverlust</a:t>
            </a:r>
            <a:endParaRPr lang="de-DE" sz="900" dirty="0">
              <a:solidFill>
                <a:srgbClr val="C00000"/>
              </a:solidFill>
            </a:endParaRPr>
          </a:p>
          <a:p>
            <a:endParaRPr lang="de-DE" sz="900" dirty="0">
              <a:solidFill>
                <a:schemeClr val="accent1">
                  <a:lumMod val="50000"/>
                </a:schemeClr>
              </a:solidFill>
            </a:endParaRPr>
          </a:p>
        </p:txBody>
      </p:sp>
    </p:spTree>
    <p:extLst>
      <p:ext uri="{BB962C8B-B14F-4D97-AF65-F5344CB8AC3E}">
        <p14:creationId xmlns:p14="http://schemas.microsoft.com/office/powerpoint/2010/main" val="74249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2"/>
            <a:extLst>
              <a:ext uri="{FF2B5EF4-FFF2-40B4-BE49-F238E27FC236}">
                <a16:creationId xmlns:a16="http://schemas.microsoft.com/office/drawing/2014/main" id="{5E3FC7C9-6150-C5D7-965B-04047A9674AB}"/>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sz="18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Schmerztherapie bei Tumorpatienten</a:t>
            </a:r>
            <a:endParaRPr lang="de-DE" dirty="0">
              <a:latin typeface="Arial" panose="020B06040202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363C675B-8C28-C718-9854-25BF0B2E29AE}"/>
              </a:ext>
            </a:extLst>
          </p:cNvPr>
          <p:cNvSpPr/>
          <p:nvPr/>
        </p:nvSpPr>
        <p:spPr>
          <a:xfrm>
            <a:off x="344098" y="1002319"/>
            <a:ext cx="10800000"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„WHO-Stufenschema 1“  -  Nicht-Opioide						für leichte Schmerzen</a:t>
            </a:r>
            <a:endParaRPr lang="de-DE" sz="1200" dirty="0">
              <a:latin typeface="Arial Black" panose="020B0A040201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3F9E8096-0B0E-864C-154B-844AD9519C55}"/>
              </a:ext>
            </a:extLst>
          </p:cNvPr>
          <p:cNvSpPr/>
          <p:nvPr/>
        </p:nvSpPr>
        <p:spPr>
          <a:xfrm>
            <a:off x="336000" y="1285441"/>
            <a:ext cx="10800000" cy="249598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600" b="1" dirty="0">
              <a:solidFill>
                <a:srgbClr val="C00000"/>
              </a:solidFill>
              <a:latin typeface="Arial Black" panose="020B0A04020102020204" pitchFamily="34" charset="0"/>
            </a:endParaRPr>
          </a:p>
          <a:p>
            <a:pPr>
              <a:tabLst>
                <a:tab pos="1260475" algn="l"/>
              </a:tabLst>
            </a:pPr>
            <a:r>
              <a:rPr lang="de-DE" sz="1200" b="1" dirty="0">
                <a:solidFill>
                  <a:srgbClr val="C00000"/>
                </a:solidFill>
                <a:hlinkClick r:id="rId3">
                  <a:extLst>
                    <a:ext uri="{A12FA001-AC4F-418D-AE19-62706E023703}">
                      <ahyp:hlinkClr xmlns:ahyp="http://schemas.microsoft.com/office/drawing/2018/hyperlinkcolor" val="tx"/>
                    </a:ext>
                  </a:extLst>
                </a:hlinkClick>
              </a:rPr>
              <a:t>Metamizol</a:t>
            </a:r>
            <a:r>
              <a:rPr lang="de-DE" sz="1200" b="1" dirty="0">
                <a:solidFill>
                  <a:srgbClr val="C00000"/>
                </a:solidFill>
              </a:rPr>
              <a:t> (</a:t>
            </a:r>
            <a:r>
              <a:rPr lang="de-DE" sz="1200" b="1" dirty="0" err="1">
                <a:solidFill>
                  <a:srgbClr val="C00000"/>
                </a:solidFill>
              </a:rPr>
              <a:t>Novaminsulfon</a:t>
            </a:r>
            <a:r>
              <a:rPr lang="de-DE" sz="1200" b="1" dirty="0">
                <a:solidFill>
                  <a:srgbClr val="C00000"/>
                </a:solidFill>
                <a:effectLst/>
                <a:ea typeface="Calibri" panose="020F0502020204030204" pitchFamily="34" charset="0"/>
                <a:cs typeface="Times New Roman" panose="02020603050405020304" pitchFamily="18" charset="0"/>
              </a:rPr>
              <a:t>® und andere)</a:t>
            </a:r>
            <a:endParaRPr lang="de-DE" sz="1200" b="1" dirty="0">
              <a:solidFill>
                <a:srgbClr val="C00000"/>
              </a:solidFill>
            </a:endParaRPr>
          </a:p>
          <a:p>
            <a:pPr>
              <a:tabLst>
                <a:tab pos="1260475" algn="l"/>
              </a:tabLst>
            </a:pPr>
            <a:endParaRPr lang="de-DE" sz="600" b="1"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1200" b="1" dirty="0">
                <a:solidFill>
                  <a:srgbClr val="C00000"/>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Paracetamol</a:t>
            </a:r>
            <a:r>
              <a:rPr lang="de-DE" sz="1200" b="1" dirty="0">
                <a:solidFill>
                  <a:srgbClr val="C00000"/>
                </a:solidFill>
                <a:ea typeface="Calibri" panose="020F0502020204030204" pitchFamily="34" charset="0"/>
                <a:cs typeface="Times New Roman" panose="02020603050405020304" pitchFamily="18" charset="0"/>
              </a:rPr>
              <a:t> (Paracetamol</a:t>
            </a:r>
            <a:r>
              <a:rPr lang="de-DE" sz="1200" b="1" dirty="0">
                <a:solidFill>
                  <a:srgbClr val="C00000"/>
                </a:solidFill>
                <a:effectLst/>
                <a:ea typeface="Calibri" panose="020F0502020204030204" pitchFamily="34" charset="0"/>
                <a:cs typeface="Times New Roman" panose="02020603050405020304" pitchFamily="18" charset="0"/>
              </a:rPr>
              <a:t>®,</a:t>
            </a:r>
            <a:r>
              <a:rPr lang="de-DE" sz="1200" b="1" dirty="0">
                <a:solidFill>
                  <a:srgbClr val="C00000"/>
                </a:solidFill>
                <a:ea typeface="Calibri" panose="020F0502020204030204" pitchFamily="34" charset="0"/>
                <a:cs typeface="Times New Roman" panose="02020603050405020304" pitchFamily="18" charset="0"/>
              </a:rPr>
              <a:t>  </a:t>
            </a:r>
            <a:r>
              <a:rPr lang="de-DE" sz="1200" b="1" dirty="0" err="1">
                <a:solidFill>
                  <a:srgbClr val="C00000"/>
                </a:solidFill>
                <a:ea typeface="Calibri" panose="020F0502020204030204" pitchFamily="34" charset="0"/>
                <a:cs typeface="Times New Roman" panose="02020603050405020304" pitchFamily="18" charset="0"/>
              </a:rPr>
              <a:t>Grippostat</a:t>
            </a:r>
            <a:r>
              <a:rPr lang="de-DE" sz="1200" b="1" dirty="0">
                <a:solidFill>
                  <a:srgbClr val="C00000"/>
                </a:solidFill>
                <a:effectLst/>
                <a:ea typeface="Calibri" panose="020F0502020204030204" pitchFamily="34" charset="0"/>
                <a:cs typeface="Times New Roman" panose="02020603050405020304" pitchFamily="18" charset="0"/>
              </a:rPr>
              <a:t>®  und andere)</a:t>
            </a:r>
            <a:r>
              <a:rPr lang="de-DE" sz="1200" b="1" dirty="0">
                <a:solidFill>
                  <a:srgbClr val="C00000"/>
                </a:solidFill>
                <a:ea typeface="Calibri" panose="020F0502020204030204" pitchFamily="34" charset="0"/>
                <a:cs typeface="Times New Roman" panose="02020603050405020304" pitchFamily="18" charset="0"/>
              </a:rPr>
              <a:t>		</a:t>
            </a:r>
            <a:r>
              <a:rPr lang="de-DE" sz="1200" dirty="0">
                <a:solidFill>
                  <a:schemeClr val="accent1">
                    <a:lumMod val="75000"/>
                  </a:schemeClr>
                </a:solidFill>
                <a:ea typeface="Calibri" panose="020F0502020204030204" pitchFamily="34" charset="0"/>
                <a:cs typeface="Times New Roman" panose="02020603050405020304" pitchFamily="18" charset="0"/>
              </a:rPr>
              <a:t>für Tumorschmerzen nicht empfohlen</a:t>
            </a:r>
          </a:p>
          <a:p>
            <a:pPr>
              <a:tabLst>
                <a:tab pos="1260475" algn="l"/>
              </a:tabLst>
            </a:pPr>
            <a:endParaRPr lang="de-DE" sz="600" b="1" dirty="0">
              <a:solidFill>
                <a:srgbClr val="C00000"/>
              </a:solidFill>
              <a:effectLst/>
              <a:ea typeface="Calibri" panose="020F0502020204030204" pitchFamily="34" charset="0"/>
              <a:cs typeface="Times New Roman" panose="02020603050405020304" pitchFamily="18" charset="0"/>
            </a:endParaRPr>
          </a:p>
          <a:p>
            <a:pPr>
              <a:tabLst>
                <a:tab pos="1260475" algn="l"/>
              </a:tabLst>
            </a:pPr>
            <a:r>
              <a:rPr lang="de-DE" sz="1100" b="1" dirty="0">
                <a:solidFill>
                  <a:schemeClr val="accent1">
                    <a:lumMod val="75000"/>
                  </a:schemeClr>
                </a:solidFill>
                <a:effectLst/>
                <a:ea typeface="Calibri" panose="020F0502020204030204" pitchFamily="34" charset="0"/>
                <a:cs typeface="Times New Roman" panose="02020603050405020304" pitchFamily="18" charset="0"/>
              </a:rPr>
              <a:t>Nicht steroidale Antirheumatika (NSAR) - </a:t>
            </a:r>
            <a:r>
              <a:rPr lang="de-DE" sz="1100" dirty="0">
                <a:solidFill>
                  <a:schemeClr val="accent1">
                    <a:lumMod val="75000"/>
                  </a:schemeClr>
                </a:solidFill>
                <a:ea typeface="Calibri" panose="020F0502020204030204" pitchFamily="34" charset="0"/>
                <a:cs typeface="Times New Roman" panose="02020603050405020304" pitchFamily="18" charset="0"/>
              </a:rPr>
              <a:t>E</a:t>
            </a:r>
            <a:r>
              <a:rPr lang="de-DE" sz="1100" dirty="0">
                <a:solidFill>
                  <a:schemeClr val="accent1">
                    <a:lumMod val="75000"/>
                  </a:schemeClr>
                </a:solidFill>
                <a:effectLst/>
                <a:ea typeface="Calibri" panose="020F0502020204030204" pitchFamily="34" charset="0"/>
                <a:cs typeface="Times New Roman" panose="02020603050405020304" pitchFamily="18" charset="0"/>
              </a:rPr>
              <a:t>ine Gruppe von Medikamenten, die schmerzlindernd, entzündungshemmend und fiebersenkend wirken </a:t>
            </a:r>
          </a:p>
          <a:p>
            <a:pPr>
              <a:tabLst>
                <a:tab pos="1260475" algn="l"/>
              </a:tabLst>
            </a:pPr>
            <a:r>
              <a:rPr lang="de-DE" sz="1200" b="1" dirty="0">
                <a:solidFill>
                  <a:srgbClr val="C00000"/>
                </a:solidFill>
                <a:hlinkClick r:id="rId5">
                  <a:extLst>
                    <a:ext uri="{A12FA001-AC4F-418D-AE19-62706E023703}">
                      <ahyp:hlinkClr xmlns:ahyp="http://schemas.microsoft.com/office/drawing/2018/hyperlinkcolor" val="tx"/>
                    </a:ext>
                  </a:extLst>
                </a:hlinkClick>
              </a:rPr>
              <a:t>Acetylsalicylsäure</a:t>
            </a:r>
            <a:r>
              <a:rPr lang="de-DE" sz="1200" b="1" dirty="0">
                <a:solidFill>
                  <a:srgbClr val="C00000"/>
                </a:solidFill>
              </a:rPr>
              <a:t> (ASS</a:t>
            </a:r>
            <a:r>
              <a:rPr lang="de-DE" sz="1200" b="1" dirty="0">
                <a:solidFill>
                  <a:srgbClr val="C00000"/>
                </a:solidFill>
                <a:effectLst/>
                <a:ea typeface="Calibri" panose="020F0502020204030204" pitchFamily="34" charset="0"/>
                <a:cs typeface="Times New Roman" panose="02020603050405020304" pitchFamily="18" charset="0"/>
              </a:rPr>
              <a:t>®,</a:t>
            </a:r>
            <a:r>
              <a:rPr lang="de-DE" sz="1200" b="1" dirty="0">
                <a:solidFill>
                  <a:srgbClr val="C00000"/>
                </a:solidFill>
              </a:rPr>
              <a:t> Aspirin</a:t>
            </a:r>
            <a:r>
              <a:rPr lang="de-DE" sz="1200" b="1" dirty="0">
                <a:solidFill>
                  <a:srgbClr val="C00000"/>
                </a:solidFill>
                <a:effectLst/>
                <a:ea typeface="Calibri" panose="020F0502020204030204" pitchFamily="34" charset="0"/>
                <a:cs typeface="Times New Roman" panose="02020603050405020304" pitchFamily="18" charset="0"/>
              </a:rPr>
              <a:t>®</a:t>
            </a:r>
            <a:r>
              <a:rPr lang="de-DE" sz="1200" b="1" dirty="0">
                <a:solidFill>
                  <a:srgbClr val="C00000"/>
                </a:solidFill>
              </a:rPr>
              <a:t> und andere)		</a:t>
            </a:r>
            <a:r>
              <a:rPr lang="de-DE" sz="1200" dirty="0">
                <a:solidFill>
                  <a:schemeClr val="accent1">
                    <a:lumMod val="75000"/>
                  </a:schemeClr>
                </a:solidFill>
                <a:ea typeface="Calibri" panose="020F0502020204030204" pitchFamily="34" charset="0"/>
                <a:cs typeface="Times New Roman" panose="02020603050405020304" pitchFamily="18" charset="0"/>
              </a:rPr>
              <a:t>für Tumorschmerzen nicht empfohlen</a:t>
            </a:r>
          </a:p>
          <a:p>
            <a:pPr>
              <a:tabLst>
                <a:tab pos="1260475" algn="l"/>
              </a:tabLst>
            </a:pPr>
            <a:r>
              <a:rPr lang="de-DE" sz="600" b="1" dirty="0">
                <a:solidFill>
                  <a:schemeClr val="accent1">
                    <a:lumMod val="75000"/>
                  </a:schemeClr>
                </a:solidFill>
                <a:ea typeface="Calibri" panose="020F0502020204030204" pitchFamily="34" charset="0"/>
                <a:cs typeface="Times New Roman" panose="02020603050405020304" pitchFamily="18" charset="0"/>
              </a:rPr>
              <a:t>  </a:t>
            </a:r>
            <a:endParaRPr lang="de-DE" sz="600" b="1" dirty="0">
              <a:solidFill>
                <a:schemeClr val="accent1">
                  <a:lumMod val="75000"/>
                </a:schemeClr>
              </a:solidFill>
            </a:endParaRPr>
          </a:p>
          <a:p>
            <a:pPr>
              <a:tabLst>
                <a:tab pos="1260475" algn="l"/>
              </a:tabLst>
            </a:pPr>
            <a:r>
              <a:rPr lang="de-DE" sz="1200" b="1" dirty="0" err="1">
                <a:solidFill>
                  <a:srgbClr val="C00000"/>
                </a:solidFill>
                <a:hlinkClick r:id="rId6">
                  <a:extLst>
                    <a:ext uri="{A12FA001-AC4F-418D-AE19-62706E023703}">
                      <ahyp:hlinkClr xmlns:ahyp="http://schemas.microsoft.com/office/drawing/2018/hyperlinkcolor" val="tx"/>
                    </a:ext>
                  </a:extLst>
                </a:hlinkClick>
              </a:rPr>
              <a:t>Diclofenac</a:t>
            </a:r>
            <a:r>
              <a:rPr lang="de-DE" sz="1200" b="1" dirty="0">
                <a:solidFill>
                  <a:srgbClr val="C00000"/>
                </a:solidFill>
              </a:rPr>
              <a:t> (Voltaren</a:t>
            </a:r>
            <a:r>
              <a:rPr lang="de-DE" sz="1200" b="1" dirty="0">
                <a:solidFill>
                  <a:srgbClr val="C00000"/>
                </a:solidFill>
                <a:effectLst/>
                <a:ea typeface="Calibri" panose="020F0502020204030204" pitchFamily="34" charset="0"/>
                <a:cs typeface="Times New Roman" panose="02020603050405020304" pitchFamily="18" charset="0"/>
              </a:rPr>
              <a:t>® und andere)</a:t>
            </a:r>
          </a:p>
          <a:p>
            <a:pPr>
              <a:tabLst>
                <a:tab pos="1260475" algn="l"/>
              </a:tabLst>
            </a:pPr>
            <a:endParaRPr lang="de-DE" sz="600" b="1" dirty="0">
              <a:solidFill>
                <a:srgbClr val="C00000"/>
              </a:solidFill>
            </a:endParaRPr>
          </a:p>
          <a:p>
            <a:pPr>
              <a:tabLst>
                <a:tab pos="1260475" algn="l"/>
              </a:tabLst>
            </a:pPr>
            <a:r>
              <a:rPr lang="de-DE" sz="1200" b="1" dirty="0">
                <a:solidFill>
                  <a:srgbClr val="C00000"/>
                </a:solidFill>
                <a:hlinkClick r:id="rId7">
                  <a:extLst>
                    <a:ext uri="{A12FA001-AC4F-418D-AE19-62706E023703}">
                      <ahyp:hlinkClr xmlns:ahyp="http://schemas.microsoft.com/office/drawing/2018/hyperlinkcolor" val="tx"/>
                    </a:ext>
                  </a:extLst>
                </a:hlinkClick>
              </a:rPr>
              <a:t>Ibuprofen</a:t>
            </a:r>
            <a:r>
              <a:rPr lang="de-DE" sz="1200" b="1" dirty="0">
                <a:solidFill>
                  <a:srgbClr val="C00000"/>
                </a:solidFill>
              </a:rPr>
              <a:t> (Ibuprofen</a:t>
            </a:r>
            <a:r>
              <a:rPr lang="de-DE" sz="1200" b="1" dirty="0">
                <a:solidFill>
                  <a:srgbClr val="C00000"/>
                </a:solidFill>
                <a:effectLst/>
                <a:ea typeface="Calibri" panose="020F0502020204030204" pitchFamily="34" charset="0"/>
                <a:cs typeface="Times New Roman" panose="02020603050405020304" pitchFamily="18" charset="0"/>
              </a:rPr>
              <a:t>® und andere)</a:t>
            </a:r>
            <a:endParaRPr lang="de-DE" sz="1200" b="1" dirty="0">
              <a:solidFill>
                <a:srgbClr val="C00000"/>
              </a:solidFill>
            </a:endParaRPr>
          </a:p>
          <a:p>
            <a:pPr>
              <a:tabLst>
                <a:tab pos="1260475" algn="l"/>
              </a:tabLst>
            </a:pPr>
            <a:r>
              <a:rPr lang="de-DE" sz="600" dirty="0">
                <a:solidFill>
                  <a:srgbClr val="C00000"/>
                </a:solidFill>
                <a:effectLst/>
                <a:ea typeface="Calibri" panose="020F0502020204030204" pitchFamily="34" charset="0"/>
                <a:cs typeface="Times New Roman" panose="02020603050405020304" pitchFamily="18" charset="0"/>
              </a:rPr>
              <a:t>	</a:t>
            </a:r>
          </a:p>
          <a:p>
            <a:pPr>
              <a:tabLst>
                <a:tab pos="1260475" algn="l"/>
              </a:tabLst>
            </a:pPr>
            <a:r>
              <a:rPr lang="de-DE" sz="1200" b="1" dirty="0" err="1">
                <a:solidFill>
                  <a:schemeClr val="accent1">
                    <a:lumMod val="75000"/>
                  </a:schemeClr>
                </a:solidFill>
              </a:rPr>
              <a:t>Coxibe</a:t>
            </a:r>
            <a:r>
              <a:rPr lang="de-DE" sz="1200" b="1" dirty="0">
                <a:solidFill>
                  <a:schemeClr val="accent1">
                    <a:lumMod val="75000"/>
                  </a:schemeClr>
                </a:solidFill>
              </a:rPr>
              <a:t> (neue NSAR) - </a:t>
            </a:r>
            <a:r>
              <a:rPr lang="de-DE" sz="1200" dirty="0">
                <a:solidFill>
                  <a:schemeClr val="accent1">
                    <a:lumMod val="75000"/>
                  </a:schemeClr>
                </a:solidFill>
              </a:rPr>
              <a:t>Eine neuere Variante der NSAR die sogenannten COX-2-Hemmer </a:t>
            </a:r>
          </a:p>
          <a:p>
            <a:pPr>
              <a:tabLst>
                <a:tab pos="1260475" algn="l"/>
              </a:tabLst>
            </a:pPr>
            <a:r>
              <a:rPr lang="de-DE" sz="600" b="1" dirty="0">
                <a:solidFill>
                  <a:srgbClr val="C00000"/>
                </a:solidFill>
                <a:hlinkClick r:id="rId8">
                  <a:extLst>
                    <a:ext uri="{A12FA001-AC4F-418D-AE19-62706E023703}">
                      <ahyp:hlinkClr xmlns:ahyp="http://schemas.microsoft.com/office/drawing/2018/hyperlinkcolor" val="tx"/>
                    </a:ext>
                  </a:extLst>
                </a:hlinkClick>
              </a:rPr>
              <a:t> </a:t>
            </a:r>
          </a:p>
          <a:p>
            <a:pPr>
              <a:tabLst>
                <a:tab pos="1260475" algn="l"/>
              </a:tabLst>
            </a:pPr>
            <a:r>
              <a:rPr lang="de-DE" sz="1200" b="1" dirty="0">
                <a:solidFill>
                  <a:srgbClr val="C00000"/>
                </a:solidFill>
                <a:hlinkClick r:id="rId8">
                  <a:extLst>
                    <a:ext uri="{A12FA001-AC4F-418D-AE19-62706E023703}">
                      <ahyp:hlinkClr xmlns:ahyp="http://schemas.microsoft.com/office/drawing/2018/hyperlinkcolor" val="tx"/>
                    </a:ext>
                  </a:extLst>
                </a:hlinkClick>
              </a:rPr>
              <a:t>Celecoxib</a:t>
            </a:r>
            <a:r>
              <a:rPr lang="de-DE" sz="1200" b="1" dirty="0">
                <a:solidFill>
                  <a:srgbClr val="C00000"/>
                </a:solidFill>
              </a:rPr>
              <a:t> (Celecoxib</a:t>
            </a:r>
            <a:r>
              <a:rPr lang="de-DE" sz="1200" b="1" dirty="0">
                <a:solidFill>
                  <a:srgbClr val="C00000"/>
                </a:solidFill>
                <a:effectLst/>
                <a:ea typeface="Calibri" panose="020F0502020204030204" pitchFamily="34" charset="0"/>
                <a:cs typeface="Times New Roman" panose="02020603050405020304" pitchFamily="18" charset="0"/>
              </a:rPr>
              <a:t>®)</a:t>
            </a:r>
            <a:r>
              <a:rPr lang="de-DE" sz="1200" b="1" dirty="0">
                <a:solidFill>
                  <a:srgbClr val="C00000"/>
                </a:solidFill>
              </a:rPr>
              <a:t>    </a:t>
            </a:r>
          </a:p>
          <a:p>
            <a:pPr>
              <a:tabLst>
                <a:tab pos="1260475" algn="l"/>
              </a:tabLst>
            </a:pPr>
            <a:r>
              <a:rPr lang="de-DE" sz="600" b="1" dirty="0">
                <a:solidFill>
                  <a:srgbClr val="C00000"/>
                </a:solidFill>
              </a:rPr>
              <a:t>        </a:t>
            </a:r>
          </a:p>
          <a:p>
            <a:pPr>
              <a:tabLst>
                <a:tab pos="1260475" algn="l"/>
              </a:tabLst>
            </a:pPr>
            <a:r>
              <a:rPr lang="de-DE" sz="1200" b="1" dirty="0" err="1">
                <a:solidFill>
                  <a:srgbClr val="C00000"/>
                </a:solidFill>
                <a:hlinkClick r:id="rId9">
                  <a:extLst>
                    <a:ext uri="{A12FA001-AC4F-418D-AE19-62706E023703}">
                      <ahyp:hlinkClr xmlns:ahyp="http://schemas.microsoft.com/office/drawing/2018/hyperlinkcolor" val="tx"/>
                    </a:ext>
                  </a:extLst>
                </a:hlinkClick>
              </a:rPr>
              <a:t>Etoricoxib</a:t>
            </a:r>
            <a:r>
              <a:rPr lang="de-DE" sz="1200" b="1" dirty="0">
                <a:solidFill>
                  <a:srgbClr val="C00000"/>
                </a:solidFill>
              </a:rPr>
              <a:t> (</a:t>
            </a:r>
            <a:r>
              <a:rPr lang="de-DE" sz="1200" b="1" dirty="0" err="1">
                <a:solidFill>
                  <a:srgbClr val="C00000"/>
                </a:solidFill>
              </a:rPr>
              <a:t>Etoricoxib</a:t>
            </a:r>
            <a:r>
              <a:rPr lang="de-DE" sz="1200" b="1" dirty="0">
                <a:solidFill>
                  <a:srgbClr val="C00000"/>
                </a:solidFill>
                <a:effectLst/>
                <a:ea typeface="Calibri" panose="020F0502020204030204" pitchFamily="34" charset="0"/>
                <a:cs typeface="Times New Roman" panose="02020603050405020304" pitchFamily="18" charset="0"/>
              </a:rPr>
              <a:t>®)</a:t>
            </a:r>
          </a:p>
          <a:p>
            <a:pPr>
              <a:tabLst>
                <a:tab pos="1260475" algn="l"/>
              </a:tabLst>
            </a:pPr>
            <a:endParaRPr lang="de-DE" sz="1200" b="1" dirty="0">
              <a:solidFill>
                <a:srgbClr val="C00000"/>
              </a:solidFill>
              <a:effectLst/>
              <a:ea typeface="Calibri" panose="020F0502020204030204" pitchFamily="34" charset="0"/>
              <a:cs typeface="Times New Roman" panose="02020603050405020304" pitchFamily="18" charset="0"/>
            </a:endParaRPr>
          </a:p>
          <a:p>
            <a:pPr>
              <a:tabLst>
                <a:tab pos="1260475" algn="l"/>
              </a:tabLst>
            </a:pPr>
            <a:endParaRPr lang="de-DE" sz="1200" b="1" dirty="0">
              <a:solidFill>
                <a:srgbClr val="C00000"/>
              </a:solidFill>
              <a:effectLst/>
              <a:ea typeface="Calibri" panose="020F0502020204030204" pitchFamily="34" charset="0"/>
              <a:cs typeface="Times New Roman" panose="02020603050405020304" pitchFamily="18" charset="0"/>
            </a:endParaRPr>
          </a:p>
          <a:p>
            <a:pPr>
              <a:tabLst>
                <a:tab pos="1260475" algn="l"/>
              </a:tabLst>
            </a:pPr>
            <a:endParaRPr lang="de-DE" sz="1200" b="1" dirty="0">
              <a:solidFill>
                <a:srgbClr val="C00000"/>
              </a:solidFill>
              <a:effectLst/>
              <a:ea typeface="Calibri" panose="020F0502020204030204" pitchFamily="34" charset="0"/>
              <a:cs typeface="Times New Roman" panose="02020603050405020304" pitchFamily="18" charset="0"/>
            </a:endParaRPr>
          </a:p>
        </p:txBody>
      </p:sp>
      <p:sp>
        <p:nvSpPr>
          <p:cNvPr id="5" name="Rechteck 4">
            <a:extLst>
              <a:ext uri="{FF2B5EF4-FFF2-40B4-BE49-F238E27FC236}">
                <a16:creationId xmlns:a16="http://schemas.microsoft.com/office/drawing/2014/main" id="{39C7B643-5F7F-61CC-2C92-5E513EA2BBF0}"/>
              </a:ext>
            </a:extLst>
          </p:cNvPr>
          <p:cNvSpPr/>
          <p:nvPr/>
        </p:nvSpPr>
        <p:spPr>
          <a:xfrm>
            <a:off x="344098" y="3743530"/>
            <a:ext cx="10800000"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„WHO-Stufenschema 2“  -  Schwach wirksame Opioide					 für mittlere Schmerzen</a:t>
            </a:r>
            <a:endParaRPr lang="de-DE" sz="1200" dirty="0">
              <a:latin typeface="Arial Black" panose="020B0A040201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0DAB2FEA-324A-9B31-0A57-48D5AFD4A943}"/>
              </a:ext>
            </a:extLst>
          </p:cNvPr>
          <p:cNvSpPr/>
          <p:nvPr/>
        </p:nvSpPr>
        <p:spPr>
          <a:xfrm>
            <a:off x="344098" y="4025676"/>
            <a:ext cx="10800000" cy="67014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600" b="1" dirty="0">
              <a:solidFill>
                <a:srgbClr val="C00000"/>
              </a:solidFill>
            </a:endParaRPr>
          </a:p>
          <a:p>
            <a:pPr>
              <a:tabLst>
                <a:tab pos="1260475" algn="l"/>
              </a:tabLst>
            </a:pPr>
            <a:r>
              <a:rPr lang="de-DE" sz="1200" b="1" dirty="0">
                <a:solidFill>
                  <a:srgbClr val="C00000"/>
                </a:solidFill>
                <a:hlinkClick r:id="rId10">
                  <a:extLst>
                    <a:ext uri="{A12FA001-AC4F-418D-AE19-62706E023703}">
                      <ahyp:hlinkClr xmlns:ahyp="http://schemas.microsoft.com/office/drawing/2018/hyperlinkcolor" val="tx"/>
                    </a:ext>
                  </a:extLst>
                </a:hlinkClick>
              </a:rPr>
              <a:t>Tilidin</a:t>
            </a:r>
            <a:r>
              <a:rPr lang="de-DE" sz="1200" b="1" dirty="0">
                <a:solidFill>
                  <a:srgbClr val="C00000"/>
                </a:solidFill>
              </a:rPr>
              <a:t>/</a:t>
            </a:r>
            <a:r>
              <a:rPr lang="de-DE" sz="1200" b="1" dirty="0">
                <a:solidFill>
                  <a:srgbClr val="C00000"/>
                </a:solidFill>
                <a:hlinkClick r:id="rId11">
                  <a:extLst>
                    <a:ext uri="{A12FA001-AC4F-418D-AE19-62706E023703}">
                      <ahyp:hlinkClr xmlns:ahyp="http://schemas.microsoft.com/office/drawing/2018/hyperlinkcolor" val="tx"/>
                    </a:ext>
                  </a:extLst>
                </a:hlinkClick>
              </a:rPr>
              <a:t>Naloxon</a:t>
            </a:r>
            <a:r>
              <a:rPr lang="de-DE" sz="1200" b="1" dirty="0">
                <a:solidFill>
                  <a:srgbClr val="C00000"/>
                </a:solidFill>
              </a:rPr>
              <a:t> (Tilidin</a:t>
            </a:r>
            <a:r>
              <a:rPr lang="de-DE" sz="1200" b="1" dirty="0">
                <a:solidFill>
                  <a:srgbClr val="C00000"/>
                </a:solidFill>
                <a:effectLst/>
                <a:ea typeface="Calibri" panose="020F0502020204030204" pitchFamily="34" charset="0"/>
                <a:cs typeface="Times New Roman" panose="02020603050405020304" pitchFamily="18" charset="0"/>
              </a:rPr>
              <a:t>®,</a:t>
            </a:r>
            <a:r>
              <a:rPr lang="de-DE" sz="1200" b="1" dirty="0">
                <a:solidFill>
                  <a:srgbClr val="C00000"/>
                </a:solidFill>
              </a:rPr>
              <a:t> Valoron</a:t>
            </a:r>
            <a:r>
              <a:rPr lang="de-DE" sz="1200" b="1" dirty="0">
                <a:solidFill>
                  <a:srgbClr val="C00000"/>
                </a:solidFill>
                <a:effectLst/>
                <a:ea typeface="Calibri" panose="020F0502020204030204" pitchFamily="34" charset="0"/>
                <a:cs typeface="Times New Roman" panose="02020603050405020304" pitchFamily="18" charset="0"/>
              </a:rPr>
              <a:t>®  und andere)</a:t>
            </a:r>
            <a:r>
              <a:rPr lang="de-DE" sz="1200" b="1" dirty="0">
                <a:solidFill>
                  <a:srgbClr val="C00000"/>
                </a:solidFill>
              </a:rPr>
              <a:t>		</a:t>
            </a:r>
            <a:r>
              <a:rPr lang="de-DE" sz="1200" dirty="0">
                <a:solidFill>
                  <a:schemeClr val="accent1">
                    <a:lumMod val="75000"/>
                  </a:schemeClr>
                </a:solidFill>
                <a:ea typeface="Calibri" panose="020F0502020204030204" pitchFamily="34" charset="0"/>
                <a:cs typeface="Times New Roman" panose="02020603050405020304" pitchFamily="18" charset="0"/>
              </a:rPr>
              <a:t>ca. 0,1 der Wirkstärke von Morphin </a:t>
            </a:r>
          </a:p>
          <a:p>
            <a:pPr>
              <a:tabLst>
                <a:tab pos="1260475" algn="l"/>
              </a:tabLst>
            </a:pPr>
            <a:r>
              <a:rPr lang="de-DE" sz="600" b="1" dirty="0">
                <a:solidFill>
                  <a:srgbClr val="C00000"/>
                </a:solidFill>
              </a:rPr>
              <a:t> </a:t>
            </a:r>
          </a:p>
          <a:p>
            <a:pPr>
              <a:tabLst>
                <a:tab pos="1260475" algn="l"/>
              </a:tabLst>
            </a:pPr>
            <a:r>
              <a:rPr lang="de-DE" sz="1200" b="1" dirty="0">
                <a:solidFill>
                  <a:srgbClr val="C00000"/>
                </a:solidFill>
                <a:hlinkClick r:id="rId12">
                  <a:extLst>
                    <a:ext uri="{A12FA001-AC4F-418D-AE19-62706E023703}">
                      <ahyp:hlinkClr xmlns:ahyp="http://schemas.microsoft.com/office/drawing/2018/hyperlinkcolor" val="tx"/>
                    </a:ext>
                  </a:extLst>
                </a:hlinkClick>
              </a:rPr>
              <a:t>Tramadol</a:t>
            </a:r>
            <a:r>
              <a:rPr lang="de-DE" sz="1200" b="1" dirty="0">
                <a:solidFill>
                  <a:srgbClr val="C00000"/>
                </a:solidFill>
              </a:rPr>
              <a:t> (Tramal</a:t>
            </a:r>
            <a:r>
              <a:rPr lang="de-DE" sz="1200" b="1" dirty="0">
                <a:solidFill>
                  <a:srgbClr val="C00000"/>
                </a:solidFill>
                <a:effectLst/>
                <a:ea typeface="Calibri" panose="020F0502020204030204" pitchFamily="34" charset="0"/>
                <a:cs typeface="Times New Roman" panose="02020603050405020304" pitchFamily="18" charset="0"/>
              </a:rPr>
              <a:t>®)</a:t>
            </a:r>
            <a:r>
              <a:rPr lang="de-DE" sz="1200" b="1" dirty="0">
                <a:solidFill>
                  <a:srgbClr val="C00000"/>
                </a:solidFill>
              </a:rPr>
              <a:t>	</a:t>
            </a:r>
            <a:r>
              <a:rPr lang="de-DE" sz="1200" dirty="0">
                <a:solidFill>
                  <a:srgbClr val="C00000"/>
                </a:solidFill>
                <a:ea typeface="Calibri" panose="020F0502020204030204" pitchFamily="34" charset="0"/>
                <a:cs typeface="Times New Roman" panose="02020603050405020304" pitchFamily="18" charset="0"/>
              </a:rPr>
              <a:t> </a:t>
            </a:r>
            <a:r>
              <a:rPr lang="de-DE" sz="1200" dirty="0">
                <a:solidFill>
                  <a:schemeClr val="accent1">
                    <a:lumMod val="75000"/>
                  </a:schemeClr>
                </a:solidFill>
                <a:ea typeface="Calibri" panose="020F0502020204030204" pitchFamily="34" charset="0"/>
                <a:cs typeface="Times New Roman" panose="02020603050405020304" pitchFamily="18" charset="0"/>
              </a:rPr>
              <a:t>				ca. 0,1 der Wirkstärke von Morphin </a:t>
            </a:r>
            <a:endParaRPr lang="de-DE" sz="1200" dirty="0">
              <a:solidFill>
                <a:srgbClr val="C00000"/>
              </a:solidFill>
              <a:ea typeface="Calibri" panose="020F0502020204030204" pitchFamily="34" charset="0"/>
              <a:cs typeface="Times New Roman" panose="02020603050405020304" pitchFamily="18" charset="0"/>
            </a:endParaRPr>
          </a:p>
        </p:txBody>
      </p:sp>
      <p:sp>
        <p:nvSpPr>
          <p:cNvPr id="7" name="Rechteck 6">
            <a:extLst>
              <a:ext uri="{FF2B5EF4-FFF2-40B4-BE49-F238E27FC236}">
                <a16:creationId xmlns:a16="http://schemas.microsoft.com/office/drawing/2014/main" id="{46B4D90E-E405-5FD0-5DCF-415B5A6AF855}"/>
              </a:ext>
            </a:extLst>
          </p:cNvPr>
          <p:cNvSpPr/>
          <p:nvPr/>
        </p:nvSpPr>
        <p:spPr>
          <a:xfrm>
            <a:off x="336000" y="666592"/>
            <a:ext cx="11520000" cy="2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200" dirty="0">
                <a:solidFill>
                  <a:srgbClr val="C00000"/>
                </a:solidFill>
                <a:latin typeface="Arial Black" panose="020B0A04020102020204" pitchFamily="34" charset="0"/>
                <a:ea typeface="Calibri" panose="020F0502020204030204" pitchFamily="34" charset="0"/>
                <a:cs typeface="Arial" panose="020B0604020202020204" pitchFamily="34" charset="0"/>
              </a:rPr>
              <a:t>WHO-Stufenschema der Weltgesundheitsorganisation (WHO) zur medikamentösen Behandlung von Schmerzen</a:t>
            </a:r>
            <a:endParaRPr lang="de-DE" sz="1200" dirty="0">
              <a:solidFill>
                <a:schemeClr val="accent1">
                  <a:lumMod val="75000"/>
                </a:schemeClr>
              </a:solidFill>
            </a:endParaRPr>
          </a:p>
        </p:txBody>
      </p:sp>
      <p:sp>
        <p:nvSpPr>
          <p:cNvPr id="11" name="Rechteck 10">
            <a:extLst>
              <a:ext uri="{FF2B5EF4-FFF2-40B4-BE49-F238E27FC236}">
                <a16:creationId xmlns:a16="http://schemas.microsoft.com/office/drawing/2014/main" id="{B77FF56C-24EB-47F2-3B1D-833106402C44}"/>
              </a:ext>
            </a:extLst>
          </p:cNvPr>
          <p:cNvSpPr/>
          <p:nvPr/>
        </p:nvSpPr>
        <p:spPr>
          <a:xfrm>
            <a:off x="344098" y="4706965"/>
            <a:ext cx="10800000"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„WHO-Stufenschema 3“  -  Stark wirksame Opioide die über BtM-Rezept verordnet werden	 für schwere Schmerzen</a:t>
            </a:r>
            <a:endParaRPr lang="de-DE" sz="1200" dirty="0">
              <a:latin typeface="Arial Black" panose="020B0A04020102020204" pitchFamily="34" charset="0"/>
              <a:cs typeface="Arial" panose="020B0604020202020204" pitchFamily="34" charset="0"/>
            </a:endParaRPr>
          </a:p>
        </p:txBody>
      </p:sp>
      <p:sp>
        <p:nvSpPr>
          <p:cNvPr id="12" name="Rechteck 11">
            <a:extLst>
              <a:ext uri="{FF2B5EF4-FFF2-40B4-BE49-F238E27FC236}">
                <a16:creationId xmlns:a16="http://schemas.microsoft.com/office/drawing/2014/main" id="{D69BAD8B-C1A3-E877-77F2-FFDCD476A187}"/>
              </a:ext>
            </a:extLst>
          </p:cNvPr>
          <p:cNvSpPr/>
          <p:nvPr/>
        </p:nvSpPr>
        <p:spPr>
          <a:xfrm>
            <a:off x="344098" y="4989111"/>
            <a:ext cx="10800000" cy="174506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600" b="1" dirty="0">
              <a:solidFill>
                <a:srgbClr val="C00000"/>
              </a:solidFill>
            </a:endParaRPr>
          </a:p>
          <a:p>
            <a:pPr>
              <a:tabLst>
                <a:tab pos="1260475" algn="l"/>
              </a:tabLst>
            </a:pPr>
            <a:r>
              <a:rPr lang="de-DE" sz="1200" b="1" dirty="0">
                <a:solidFill>
                  <a:srgbClr val="C00000"/>
                </a:solidFill>
                <a:hlinkClick r:id="rId13">
                  <a:extLst>
                    <a:ext uri="{A12FA001-AC4F-418D-AE19-62706E023703}">
                      <ahyp:hlinkClr xmlns:ahyp="http://schemas.microsoft.com/office/drawing/2018/hyperlinkcolor" val="tx"/>
                    </a:ext>
                  </a:extLst>
                </a:hlinkClick>
              </a:rPr>
              <a:t>Morphin</a:t>
            </a:r>
            <a:endParaRPr lang="de-DE" sz="600" b="1" dirty="0">
              <a:solidFill>
                <a:srgbClr val="C00000"/>
              </a:solidFill>
            </a:endParaRPr>
          </a:p>
          <a:p>
            <a:pPr>
              <a:tabLst>
                <a:tab pos="1260475" algn="l"/>
              </a:tabLst>
            </a:pPr>
            <a:endParaRPr lang="de-DE" sz="600" b="1" dirty="0">
              <a:solidFill>
                <a:srgbClr val="C00000"/>
              </a:solidFill>
            </a:endParaRPr>
          </a:p>
          <a:p>
            <a:pPr>
              <a:tabLst>
                <a:tab pos="1260475" algn="l"/>
              </a:tabLst>
            </a:pPr>
            <a:r>
              <a:rPr lang="de-DE" sz="1200" b="1" dirty="0">
                <a:solidFill>
                  <a:srgbClr val="C00000"/>
                </a:solidFill>
                <a:hlinkClick r:id="rId14">
                  <a:extLst>
                    <a:ext uri="{A12FA001-AC4F-418D-AE19-62706E023703}">
                      <ahyp:hlinkClr xmlns:ahyp="http://schemas.microsoft.com/office/drawing/2018/hyperlinkcolor" val="tx"/>
                    </a:ext>
                  </a:extLst>
                </a:hlinkClick>
              </a:rPr>
              <a:t>Oxycodon</a:t>
            </a:r>
            <a:r>
              <a:rPr lang="de-DE" sz="1200" b="1" dirty="0">
                <a:solidFill>
                  <a:srgbClr val="C00000"/>
                </a:solidFill>
              </a:rPr>
              <a:t>					</a:t>
            </a:r>
            <a:r>
              <a:rPr lang="de-DE" sz="1200" dirty="0">
                <a:solidFill>
                  <a:schemeClr val="accent1">
                    <a:lumMod val="75000"/>
                  </a:schemeClr>
                </a:solidFill>
                <a:ea typeface="Calibri" panose="020F0502020204030204" pitchFamily="34" charset="0"/>
                <a:cs typeface="Times New Roman" panose="02020603050405020304" pitchFamily="18" charset="0"/>
              </a:rPr>
              <a:t>ca. 1,5 Mal potenter als Morphin</a:t>
            </a:r>
          </a:p>
          <a:p>
            <a:pPr>
              <a:tabLst>
                <a:tab pos="1260475" algn="l"/>
              </a:tabLst>
            </a:pPr>
            <a:endParaRPr lang="de-DE" sz="600" dirty="0">
              <a:solidFill>
                <a:srgbClr val="C00000"/>
              </a:solidFill>
            </a:endParaRPr>
          </a:p>
          <a:p>
            <a:pPr>
              <a:tabLst>
                <a:tab pos="1260475" algn="l"/>
              </a:tabLst>
            </a:pPr>
            <a:r>
              <a:rPr lang="de-DE" sz="1200" b="1" dirty="0" err="1">
                <a:solidFill>
                  <a:srgbClr val="C00000"/>
                </a:solidFill>
                <a:hlinkClick r:id="rId15">
                  <a:extLst>
                    <a:ext uri="{A12FA001-AC4F-418D-AE19-62706E023703}">
                      <ahyp:hlinkClr xmlns:ahyp="http://schemas.microsoft.com/office/drawing/2018/hyperlinkcolor" val="tx"/>
                    </a:ext>
                  </a:extLst>
                </a:hlinkClick>
              </a:rPr>
              <a:t>Levomethadon</a:t>
            </a:r>
            <a:r>
              <a:rPr lang="de-DE" sz="1200" b="1" dirty="0">
                <a:solidFill>
                  <a:srgbClr val="C00000"/>
                </a:solidFill>
              </a:rPr>
              <a:t>					</a:t>
            </a:r>
            <a:r>
              <a:rPr lang="de-DE" sz="1200" dirty="0">
                <a:solidFill>
                  <a:schemeClr val="accent1">
                    <a:lumMod val="75000"/>
                  </a:schemeClr>
                </a:solidFill>
                <a:ea typeface="Calibri" panose="020F0502020204030204" pitchFamily="34" charset="0"/>
                <a:cs typeface="Times New Roman" panose="02020603050405020304" pitchFamily="18" charset="0"/>
              </a:rPr>
              <a:t>ca. 2-4 Mal potenter als Morphin</a:t>
            </a:r>
            <a:endParaRPr lang="de-DE" sz="1200" b="1" dirty="0">
              <a:solidFill>
                <a:srgbClr val="C00000"/>
              </a:solidFill>
            </a:endParaRPr>
          </a:p>
          <a:p>
            <a:pPr>
              <a:tabLst>
                <a:tab pos="1260475" algn="l"/>
              </a:tabLst>
            </a:pPr>
            <a:endParaRPr lang="de-DE" sz="600" b="1" dirty="0">
              <a:solidFill>
                <a:srgbClr val="C00000"/>
              </a:solidFill>
            </a:endParaRPr>
          </a:p>
          <a:p>
            <a:pPr>
              <a:tabLst>
                <a:tab pos="1260475" algn="l"/>
              </a:tabLst>
            </a:pPr>
            <a:r>
              <a:rPr lang="de-DE" sz="1200" b="1" dirty="0">
                <a:solidFill>
                  <a:srgbClr val="C00000"/>
                </a:solidFill>
                <a:hlinkClick r:id="rId16">
                  <a:extLst>
                    <a:ext uri="{A12FA001-AC4F-418D-AE19-62706E023703}">
                      <ahyp:hlinkClr xmlns:ahyp="http://schemas.microsoft.com/office/drawing/2018/hyperlinkcolor" val="tx"/>
                    </a:ext>
                  </a:extLst>
                </a:hlinkClick>
              </a:rPr>
              <a:t>Hydromorphon</a:t>
            </a:r>
            <a:r>
              <a:rPr lang="de-DE" sz="1200" b="1" dirty="0">
                <a:solidFill>
                  <a:srgbClr val="C00000"/>
                </a:solidFill>
              </a:rPr>
              <a:t> 					</a:t>
            </a:r>
            <a:r>
              <a:rPr lang="de-DE" sz="1200" dirty="0">
                <a:solidFill>
                  <a:schemeClr val="accent1">
                    <a:lumMod val="75000"/>
                  </a:schemeClr>
                </a:solidFill>
                <a:ea typeface="Calibri" panose="020F0502020204030204" pitchFamily="34" charset="0"/>
                <a:cs typeface="Times New Roman" panose="02020603050405020304" pitchFamily="18" charset="0"/>
              </a:rPr>
              <a:t>ca. 5-8 Mal potenter als Morphin</a:t>
            </a:r>
          </a:p>
          <a:p>
            <a:pPr>
              <a:tabLst>
                <a:tab pos="1260475" algn="l"/>
              </a:tabLst>
            </a:pPr>
            <a:endParaRPr lang="de-DE" sz="600" b="1" dirty="0">
              <a:solidFill>
                <a:srgbClr val="C00000"/>
              </a:solidFill>
            </a:endParaRPr>
          </a:p>
          <a:p>
            <a:pPr>
              <a:tabLst>
                <a:tab pos="1260475" algn="l"/>
              </a:tabLst>
            </a:pPr>
            <a:r>
              <a:rPr lang="de-DE" sz="1200" b="1" dirty="0">
                <a:solidFill>
                  <a:srgbClr val="C00000"/>
                </a:solidFill>
                <a:hlinkClick r:id="rId17">
                  <a:extLst>
                    <a:ext uri="{A12FA001-AC4F-418D-AE19-62706E023703}">
                      <ahyp:hlinkClr xmlns:ahyp="http://schemas.microsoft.com/office/drawing/2018/hyperlinkcolor" val="tx"/>
                    </a:ext>
                  </a:extLst>
                </a:hlinkClick>
              </a:rPr>
              <a:t>Buprenorphin</a:t>
            </a:r>
            <a:r>
              <a:rPr lang="de-DE" sz="1200" b="1" dirty="0">
                <a:solidFill>
                  <a:srgbClr val="C00000"/>
                </a:solidFill>
              </a:rPr>
              <a:t>					</a:t>
            </a:r>
            <a:r>
              <a:rPr lang="de-DE" sz="1200" dirty="0">
                <a:solidFill>
                  <a:schemeClr val="accent1">
                    <a:lumMod val="75000"/>
                  </a:schemeClr>
                </a:solidFill>
                <a:ea typeface="Calibri" panose="020F0502020204030204" pitchFamily="34" charset="0"/>
                <a:cs typeface="Times New Roman" panose="02020603050405020304" pitchFamily="18" charset="0"/>
              </a:rPr>
              <a:t>ca. 75 Mal potenter als Morphin</a:t>
            </a:r>
            <a:endParaRPr lang="de-DE" sz="600" b="1" dirty="0">
              <a:solidFill>
                <a:srgbClr val="C00000"/>
              </a:solidFill>
            </a:endParaRPr>
          </a:p>
          <a:p>
            <a:pPr>
              <a:tabLst>
                <a:tab pos="1260475" algn="l"/>
              </a:tabLst>
            </a:pPr>
            <a:endParaRPr lang="de-DE" sz="600" b="1" dirty="0">
              <a:solidFill>
                <a:srgbClr val="C00000"/>
              </a:solidFill>
            </a:endParaRPr>
          </a:p>
          <a:p>
            <a:pPr>
              <a:tabLst>
                <a:tab pos="1260475" algn="l"/>
              </a:tabLst>
            </a:pPr>
            <a:r>
              <a:rPr lang="de-DE" sz="1200" b="1" dirty="0" err="1">
                <a:solidFill>
                  <a:srgbClr val="C00000"/>
                </a:solidFill>
                <a:hlinkClick r:id="rId18">
                  <a:extLst>
                    <a:ext uri="{A12FA001-AC4F-418D-AE19-62706E023703}">
                      <ahyp:hlinkClr xmlns:ahyp="http://schemas.microsoft.com/office/drawing/2018/hyperlinkcolor" val="tx"/>
                    </a:ext>
                  </a:extLst>
                </a:hlinkClick>
              </a:rPr>
              <a:t>Fentanyl</a:t>
            </a:r>
            <a:r>
              <a:rPr lang="de-DE" sz="1200" b="1" dirty="0">
                <a:solidFill>
                  <a:srgbClr val="C00000"/>
                </a:solidFill>
              </a:rPr>
              <a:t>					</a:t>
            </a:r>
            <a:r>
              <a:rPr lang="de-DE" sz="1200" dirty="0">
                <a:solidFill>
                  <a:schemeClr val="accent1">
                    <a:lumMod val="75000"/>
                  </a:schemeClr>
                </a:solidFill>
                <a:ea typeface="Calibri" panose="020F0502020204030204" pitchFamily="34" charset="0"/>
                <a:cs typeface="Times New Roman" panose="02020603050405020304" pitchFamily="18" charset="0"/>
              </a:rPr>
              <a:t>ca. 100 Mal potenter als Morphin</a:t>
            </a:r>
            <a:endParaRPr lang="de-DE" sz="1200" b="1" dirty="0">
              <a:solidFill>
                <a:srgbClr val="C00000"/>
              </a:solidFill>
            </a:endParaRPr>
          </a:p>
          <a:p>
            <a:pPr>
              <a:tabLst>
                <a:tab pos="1260475" algn="l"/>
              </a:tabLst>
            </a:pPr>
            <a:r>
              <a:rPr lang="de-DE" sz="600" dirty="0">
                <a:solidFill>
                  <a:srgbClr val="C00000"/>
                </a:solidFill>
              </a:rPr>
              <a:t> </a:t>
            </a:r>
            <a:endParaRPr lang="de-DE" sz="1200" dirty="0">
              <a:solidFill>
                <a:srgbClr val="C00000"/>
              </a:solidFill>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1946B27E-C59D-05CA-8BC0-8EDA205D7A83}"/>
              </a:ext>
            </a:extLst>
          </p:cNvPr>
          <p:cNvSpPr/>
          <p:nvPr/>
        </p:nvSpPr>
        <p:spPr>
          <a:xfrm>
            <a:off x="344098" y="1901409"/>
            <a:ext cx="10620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100" b="1" dirty="0">
                <a:solidFill>
                  <a:schemeClr val="bg1"/>
                </a:solidFill>
                <a:effectLst/>
                <a:ea typeface="Calibri" panose="020F0502020204030204" pitchFamily="34" charset="0"/>
                <a:cs typeface="Times New Roman" panose="02020603050405020304" pitchFamily="18" charset="0"/>
                <a:hlinkClick r:id="rId19">
                  <a:extLst>
                    <a:ext uri="{A12FA001-AC4F-418D-AE19-62706E023703}">
                      <ahyp:hlinkClr xmlns:ahyp="http://schemas.microsoft.com/office/drawing/2018/hyperlinkcolor" val="tx"/>
                    </a:ext>
                  </a:extLst>
                </a:hlinkClick>
              </a:rPr>
              <a:t>Nicht steroidale Antirheumatika </a:t>
            </a:r>
            <a:r>
              <a:rPr lang="de-DE" sz="1100" b="1" dirty="0">
                <a:solidFill>
                  <a:schemeClr val="bg1"/>
                </a:solidFill>
                <a:effectLst/>
                <a:ea typeface="Calibri" panose="020F0502020204030204" pitchFamily="34" charset="0"/>
                <a:cs typeface="Times New Roman" panose="02020603050405020304" pitchFamily="18" charset="0"/>
              </a:rPr>
              <a:t>(NSAR) - </a:t>
            </a:r>
            <a:r>
              <a:rPr lang="de-DE" sz="1100" dirty="0">
                <a:solidFill>
                  <a:schemeClr val="bg1"/>
                </a:solidFill>
                <a:ea typeface="Calibri" panose="020F0502020204030204" pitchFamily="34" charset="0"/>
                <a:cs typeface="Times New Roman" panose="02020603050405020304" pitchFamily="18" charset="0"/>
              </a:rPr>
              <a:t>E</a:t>
            </a:r>
            <a:r>
              <a:rPr lang="de-DE" sz="1100" dirty="0">
                <a:solidFill>
                  <a:schemeClr val="bg1"/>
                </a:solidFill>
                <a:effectLst/>
                <a:ea typeface="Calibri" panose="020F0502020204030204" pitchFamily="34" charset="0"/>
                <a:cs typeface="Times New Roman" panose="02020603050405020304" pitchFamily="18" charset="0"/>
              </a:rPr>
              <a:t>ine Gruppe von Medikamenten, die schmerzlindernd, entzündungshemmend und fiebersenkend wirken</a:t>
            </a:r>
            <a:endParaRPr lang="de-DE" sz="1100" b="1" dirty="0">
              <a:solidFill>
                <a:schemeClr val="bg1"/>
              </a:solidFill>
              <a:effectLst/>
              <a:ea typeface="Calibri" panose="020F0502020204030204" pitchFamily="34" charset="0"/>
              <a:cs typeface="Times New Roman" panose="02020603050405020304" pitchFamily="18" charset="0"/>
            </a:endParaRPr>
          </a:p>
        </p:txBody>
      </p:sp>
      <p:sp>
        <p:nvSpPr>
          <p:cNvPr id="9" name="Rechteck 8">
            <a:extLst>
              <a:ext uri="{FF2B5EF4-FFF2-40B4-BE49-F238E27FC236}">
                <a16:creationId xmlns:a16="http://schemas.microsoft.com/office/drawing/2014/main" id="{E0AE0C55-7EE5-931F-2021-0133F2195521}"/>
              </a:ext>
            </a:extLst>
          </p:cNvPr>
          <p:cNvSpPr/>
          <p:nvPr/>
        </p:nvSpPr>
        <p:spPr>
          <a:xfrm>
            <a:off x="344098" y="2983985"/>
            <a:ext cx="10620000" cy="2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100" b="1" dirty="0" err="1">
                <a:solidFill>
                  <a:schemeClr val="bg1"/>
                </a:solidFill>
                <a:hlinkClick r:id="rId20">
                  <a:extLst>
                    <a:ext uri="{A12FA001-AC4F-418D-AE19-62706E023703}">
                      <ahyp:hlinkClr xmlns:ahyp="http://schemas.microsoft.com/office/drawing/2018/hyperlinkcolor" val="tx"/>
                    </a:ext>
                  </a:extLst>
                </a:hlinkClick>
              </a:rPr>
              <a:t>Coxibe</a:t>
            </a:r>
            <a:r>
              <a:rPr lang="de-DE" sz="1100" b="1" dirty="0">
                <a:solidFill>
                  <a:schemeClr val="bg1"/>
                </a:solidFill>
              </a:rPr>
              <a:t> (neue NSAR) - </a:t>
            </a:r>
            <a:r>
              <a:rPr lang="de-DE" sz="1100" dirty="0">
                <a:solidFill>
                  <a:schemeClr val="bg1"/>
                </a:solidFill>
              </a:rPr>
              <a:t>Eine neuere Variante der NSAR die sogenannten COX-2-Hemmer </a:t>
            </a:r>
          </a:p>
        </p:txBody>
      </p:sp>
    </p:spTree>
    <p:extLst>
      <p:ext uri="{BB962C8B-B14F-4D97-AF65-F5344CB8AC3E}">
        <p14:creationId xmlns:p14="http://schemas.microsoft.com/office/powerpoint/2010/main" val="1206651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F10A548-69DD-4122-89B5-818A3F22D712}"/>
              </a:ext>
            </a:extLst>
          </p:cNvPr>
          <p:cNvSpPr/>
          <p:nvPr/>
        </p:nvSpPr>
        <p:spPr>
          <a:xfrm>
            <a:off x="554036" y="705177"/>
            <a:ext cx="5246689" cy="551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900" dirty="0">
                <a:solidFill>
                  <a:srgbClr val="F29400"/>
                </a:solidFill>
              </a:rPr>
              <a:t>Amboss</a:t>
            </a:r>
            <a:br>
              <a:rPr lang="de-DE" sz="900" dirty="0">
                <a:solidFill>
                  <a:srgbClr val="F29400"/>
                </a:solidFill>
              </a:rPr>
            </a:br>
            <a:r>
              <a:rPr lang="de-DE" sz="2400" dirty="0">
                <a:solidFill>
                  <a:srgbClr val="F29400"/>
                </a:solidFill>
                <a:latin typeface="Arial Black" panose="020B0A04020102020204" pitchFamily="34" charset="0"/>
              </a:rPr>
              <a:t>Schmerz­therapie</a:t>
            </a:r>
            <a:br>
              <a:rPr lang="de-DE" sz="900" b="1"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www.amboss.com/de/wissen/Schmerztherapie</a:t>
            </a:r>
            <a:endParaRPr lang="de-DE" sz="900" dirty="0">
              <a:solidFill>
                <a:srgbClr val="F29400"/>
              </a:solidFill>
            </a:endParaRPr>
          </a:p>
          <a:p>
            <a:pPr>
              <a:tabLst>
                <a:tab pos="1260475" algn="l"/>
              </a:tabLst>
            </a:pPr>
            <a:r>
              <a:rPr lang="de-DE" sz="900" dirty="0">
                <a:solidFill>
                  <a:srgbClr val="F29400"/>
                </a:solidFill>
                <a:ea typeface="Calibri" panose="020F0502020204030204" pitchFamily="34" charset="0"/>
                <a:cs typeface="Times New Roman" panose="02020603050405020304" pitchFamily="18" charset="0"/>
              </a:rPr>
              <a:t> </a:t>
            </a:r>
            <a:r>
              <a:rPr lang="de-DE" sz="900" dirty="0">
                <a:solidFill>
                  <a:srgbClr val="F294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https://nilswommelsdorf.de/wp-content/uploads/Stufenschema-der-Schmerztherapie-Version-2.pdf</a:t>
            </a:r>
            <a:endParaRPr lang="de-DE" sz="900" dirty="0">
              <a:solidFill>
                <a:srgbClr val="F29400"/>
              </a:solidFill>
              <a:ea typeface="Calibri" panose="020F0502020204030204" pitchFamily="34" charset="0"/>
              <a:cs typeface="Times New Roman" panose="02020603050405020304" pitchFamily="18" charset="0"/>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err="1">
                <a:solidFill>
                  <a:srgbClr val="C00000"/>
                </a:solidFill>
              </a:rPr>
              <a:t>SpringerMedizin</a:t>
            </a:r>
            <a:endParaRPr lang="de-DE" sz="900" dirty="0">
              <a:solidFill>
                <a:srgbClr val="C00000"/>
              </a:solidFill>
            </a:endParaRPr>
          </a:p>
          <a:p>
            <a:r>
              <a:rPr lang="de-DE" sz="2400" dirty="0">
                <a:solidFill>
                  <a:srgbClr val="C00000"/>
                </a:solidFill>
                <a:latin typeface="Arial Black" panose="020B0A04020102020204" pitchFamily="34" charset="0"/>
              </a:rPr>
              <a:t>Schmerztherapie</a:t>
            </a:r>
          </a:p>
          <a:p>
            <a:r>
              <a:rPr lang="de-DE" sz="900" dirty="0">
                <a:solidFill>
                  <a:srgbClr val="C00000"/>
                </a:solidFill>
                <a:hlinkClick r:id="rId4">
                  <a:extLst>
                    <a:ext uri="{A12FA001-AC4F-418D-AE19-62706E023703}">
                      <ahyp:hlinkClr xmlns:ahyp="http://schemas.microsoft.com/office/drawing/2018/hyperlinkcolor" val="tx"/>
                    </a:ext>
                  </a:extLst>
                </a:hlinkClick>
              </a:rPr>
              <a:t>https://www.springermedizin.de/emedpedia/kompendium-internistische-onkologie/schmerztherapie?epediaDoi=10.1007%2F978-3-662-46764-0_89</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err="1">
                <a:solidFill>
                  <a:srgbClr val="C00000"/>
                </a:solidFill>
              </a:rPr>
              <a:t>SpringerMedizin</a:t>
            </a:r>
            <a:endParaRPr lang="de-DE" sz="900" dirty="0">
              <a:solidFill>
                <a:srgbClr val="C00000"/>
              </a:solidFill>
            </a:endParaRPr>
          </a:p>
          <a:p>
            <a:r>
              <a:rPr lang="de-DE" sz="1600" dirty="0">
                <a:solidFill>
                  <a:srgbClr val="C00000"/>
                </a:solidFill>
                <a:latin typeface="Arial Black" panose="020B0A04020102020204" pitchFamily="34" charset="0"/>
              </a:rPr>
              <a:t>Analgetika und Koanalgetika</a:t>
            </a:r>
          </a:p>
          <a:p>
            <a:r>
              <a:rPr lang="de-DE" sz="1600" dirty="0">
                <a:solidFill>
                  <a:srgbClr val="C00000"/>
                </a:solidFill>
                <a:latin typeface="Arial Black" panose="020B0A04020102020204" pitchFamily="34" charset="0"/>
              </a:rPr>
              <a:t>in der Schmerzmedizin</a:t>
            </a:r>
          </a:p>
          <a:p>
            <a:r>
              <a:rPr lang="de-DE" sz="900" dirty="0">
                <a:solidFill>
                  <a:srgbClr val="C00000"/>
                </a:solidFill>
                <a:hlinkClick r:id="rId5">
                  <a:extLst>
                    <a:ext uri="{A12FA001-AC4F-418D-AE19-62706E023703}">
                      <ahyp:hlinkClr xmlns:ahyp="http://schemas.microsoft.com/office/drawing/2018/hyperlinkcolor" val="tx"/>
                    </a:ext>
                  </a:extLst>
                </a:hlinkClick>
              </a:rPr>
              <a:t>https://www.springermedizin.de/emedpedia/praktische-schmerzmedizin/analgetika-und-koanalgetika-in-der-schmerzmedizin?epediaDoi=10.1007%2F978-3-642-54670-9_19</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err="1">
                <a:solidFill>
                  <a:srgbClr val="C00000"/>
                </a:solidFill>
              </a:rPr>
              <a:t>SpringerMedizin</a:t>
            </a:r>
            <a:endParaRPr lang="de-DE" sz="900" dirty="0">
              <a:solidFill>
                <a:srgbClr val="C00000"/>
              </a:solidFill>
            </a:endParaRPr>
          </a:p>
          <a:p>
            <a:r>
              <a:rPr lang="de-DE" sz="1600" dirty="0">
                <a:solidFill>
                  <a:srgbClr val="C00000"/>
                </a:solidFill>
                <a:latin typeface="Arial Black" panose="020B0A04020102020204" pitchFamily="34" charset="0"/>
              </a:rPr>
              <a:t>Schmerztherapie in der Palliativmedizin</a:t>
            </a:r>
          </a:p>
          <a:p>
            <a:r>
              <a:rPr lang="de-DE" sz="900" dirty="0">
                <a:solidFill>
                  <a:srgbClr val="C00000"/>
                </a:solidFill>
                <a:hlinkClick r:id="rId6">
                  <a:extLst>
                    <a:ext uri="{A12FA001-AC4F-418D-AE19-62706E023703}">
                      <ahyp:hlinkClr xmlns:ahyp="http://schemas.microsoft.com/office/drawing/2018/hyperlinkcolor" val="tx"/>
                    </a:ext>
                  </a:extLst>
                </a:hlinkClick>
              </a:rPr>
              <a:t>https://www.springermedizin.de/emedpedia/praktische-schmerzmedizin/schmerztherapie-in-der-palliativmedizin?epediaDoi=10.1007%2F978-3-642-54670-9_29&amp;q=Schmerz</a:t>
            </a:r>
            <a:endParaRPr lang="de-DE" sz="900" dirty="0">
              <a:solidFill>
                <a:srgbClr val="C00000"/>
              </a:solidFill>
            </a:endParaRPr>
          </a:p>
          <a:p>
            <a:endParaRPr lang="de-DE" sz="900" dirty="0">
              <a:solidFill>
                <a:schemeClr val="accent1">
                  <a:lumMod val="75000"/>
                </a:schemeClr>
              </a:solidFill>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718C461E-8418-F92F-A2FE-DA8840CD0AFF}"/>
              </a:ext>
            </a:extLst>
          </p:cNvPr>
          <p:cNvSpPr txBox="1"/>
          <p:nvPr/>
        </p:nvSpPr>
        <p:spPr>
          <a:xfrm>
            <a:off x="6096000" y="705177"/>
            <a:ext cx="5400000" cy="4001095"/>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16.06.2021</a:t>
            </a:r>
          </a:p>
          <a:p>
            <a:r>
              <a:rPr lang="de-DE" sz="900" dirty="0">
                <a:solidFill>
                  <a:schemeClr val="accent1">
                    <a:lumMod val="75000"/>
                  </a:schemeClr>
                </a:solidFill>
              </a:rPr>
              <a:t>Gesundheitsinformation.de - IQWiG</a:t>
            </a:r>
          </a:p>
          <a:p>
            <a:r>
              <a:rPr lang="de-DE" sz="1200" dirty="0">
                <a:solidFill>
                  <a:schemeClr val="accent1">
                    <a:lumMod val="75000"/>
                  </a:schemeClr>
                </a:solidFill>
                <a:latin typeface="Arial Black" panose="020B0A04020102020204" pitchFamily="34" charset="0"/>
              </a:rPr>
              <a:t>Schmerzmittel: </a:t>
            </a:r>
          </a:p>
          <a:p>
            <a:r>
              <a:rPr lang="de-DE" sz="1600" dirty="0">
                <a:solidFill>
                  <a:schemeClr val="accent1">
                    <a:lumMod val="75000"/>
                  </a:schemeClr>
                </a:solidFill>
                <a:latin typeface="Arial Black" panose="020B0A04020102020204" pitchFamily="34" charset="0"/>
              </a:rPr>
              <a:t>Wie häufig sind</a:t>
            </a:r>
          </a:p>
          <a:p>
            <a:r>
              <a:rPr lang="de-DE" sz="1600" dirty="0">
                <a:solidFill>
                  <a:schemeClr val="accent1">
                    <a:lumMod val="75000"/>
                  </a:schemeClr>
                </a:solidFill>
                <a:latin typeface="Arial Black" panose="020B0A04020102020204" pitchFamily="34" charset="0"/>
              </a:rPr>
              <a:t>schwere Nebenwirkungen bei NSAR?</a:t>
            </a:r>
          </a:p>
          <a:p>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https://www.gesundheitsinformation.de/schmerzmittel-wie-haeufig-sind-schwere-nebenwirkungen-bei-nsar.html</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pPr>
              <a:tabLst>
                <a:tab pos="1260475" algn="l"/>
              </a:tabLst>
            </a:pPr>
            <a:endParaRPr lang="de-DE" sz="9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900" dirty="0" err="1">
                <a:solidFill>
                  <a:schemeClr val="accent1">
                    <a:lumMod val="75000"/>
                  </a:schemeClr>
                </a:solidFill>
                <a:ea typeface="Calibri" panose="020F0502020204030204" pitchFamily="34" charset="0"/>
                <a:cs typeface="Times New Roman" panose="02020603050405020304" pitchFamily="18" charset="0"/>
              </a:rPr>
              <a:t>DocCheckFlexikon</a:t>
            </a:r>
            <a:endParaRPr lang="de-DE" sz="9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1600"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rPr>
              <a:t>WHO-Stufenschema</a:t>
            </a:r>
          </a:p>
          <a:p>
            <a:pPr>
              <a:tabLst>
                <a:tab pos="1260475" algn="l"/>
              </a:tabLst>
            </a:pPr>
            <a:r>
              <a:rPr lang="de-DE" sz="900" dirty="0">
                <a:solidFill>
                  <a:schemeClr val="accent1">
                    <a:lumMod val="75000"/>
                  </a:schemeClr>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https://flexikon.doccheck.com/de/WHO-Stufenschema</a:t>
            </a:r>
            <a:endParaRPr lang="de-DE" sz="9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9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9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900"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r>
              <a:rPr lang="de-DE" sz="900" dirty="0">
                <a:solidFill>
                  <a:schemeClr val="accent1">
                    <a:lumMod val="75000"/>
                  </a:schemeClr>
                </a:solidFill>
                <a:ea typeface="Calibri" panose="020F0502020204030204" pitchFamily="34" charset="0"/>
                <a:cs typeface="Times New Roman" panose="02020603050405020304" pitchFamily="18" charset="0"/>
              </a:rPr>
              <a:t>Nils </a:t>
            </a:r>
            <a:r>
              <a:rPr lang="de-DE" sz="900" dirty="0" err="1">
                <a:solidFill>
                  <a:schemeClr val="accent1">
                    <a:lumMod val="75000"/>
                  </a:schemeClr>
                </a:solidFill>
                <a:ea typeface="Calibri" panose="020F0502020204030204" pitchFamily="34" charset="0"/>
                <a:cs typeface="Times New Roman" panose="02020603050405020304" pitchFamily="18" charset="0"/>
              </a:rPr>
              <a:t>Wommelsdorf</a:t>
            </a:r>
            <a:r>
              <a:rPr lang="de-DE" sz="900" dirty="0">
                <a:solidFill>
                  <a:schemeClr val="accent1">
                    <a:lumMod val="75000"/>
                  </a:schemeClr>
                </a:solidFill>
                <a:ea typeface="Calibri" panose="020F0502020204030204" pitchFamily="34" charset="0"/>
                <a:cs typeface="Times New Roman" panose="02020603050405020304" pitchFamily="18" charset="0"/>
              </a:rPr>
              <a:t> - Dozent und Fachautor | Palliativversorgung und Schmerztherapie</a:t>
            </a:r>
          </a:p>
          <a:p>
            <a:pPr>
              <a:tabLst>
                <a:tab pos="1260475" algn="l"/>
              </a:tabLst>
            </a:pPr>
            <a:r>
              <a:rPr lang="de-DE" sz="1600" dirty="0">
                <a:solidFill>
                  <a:schemeClr val="accent1">
                    <a:lumMod val="75000"/>
                  </a:schemeClr>
                </a:solidFill>
                <a:latin typeface="Arial Black" panose="020B0A04020102020204" pitchFamily="34" charset="0"/>
              </a:rPr>
              <a:t>Erweitertes WHO-Stufenschema</a:t>
            </a:r>
          </a:p>
          <a:p>
            <a:pPr>
              <a:tabLst>
                <a:tab pos="1260475" algn="l"/>
              </a:tabLst>
            </a:pPr>
            <a:r>
              <a:rPr lang="de-DE" sz="1600" dirty="0">
                <a:solidFill>
                  <a:schemeClr val="accent1">
                    <a:lumMod val="75000"/>
                  </a:schemeClr>
                </a:solidFill>
                <a:latin typeface="Arial Black" panose="020B0A04020102020204" pitchFamily="34" charset="0"/>
              </a:rPr>
              <a:t>der Schmerztherapie</a:t>
            </a:r>
            <a:endParaRPr lang="de-DE" sz="1600" dirty="0">
              <a:solidFill>
                <a:schemeClr val="accent1">
                  <a:lumMod val="75000"/>
                </a:schemeClr>
              </a:solidFill>
              <a:latin typeface="Arial Black" panose="020B0A04020102020204" pitchFamily="34" charset="0"/>
              <a:ea typeface="Calibri" panose="020F0502020204030204" pitchFamily="34" charset="0"/>
              <a:cs typeface="Times New Roman" panose="02020603050405020304" pitchFamily="18" charset="0"/>
            </a:endParaRPr>
          </a:p>
          <a:p>
            <a:pPr>
              <a:tabLst>
                <a:tab pos="1260475" algn="l"/>
              </a:tabLst>
            </a:pPr>
            <a:r>
              <a:rPr lang="de-DE" sz="900" dirty="0">
                <a:solidFill>
                  <a:schemeClr val="accent1">
                    <a:lumMod val="75000"/>
                  </a:schemeClr>
                </a:solidFill>
                <a:ea typeface="Calibri" panose="020F0502020204030204" pitchFamily="34" charset="0"/>
                <a:cs typeface="Times New Roman" panose="02020603050405020304" pitchFamily="18" charset="0"/>
              </a:rPr>
              <a:t> </a:t>
            </a:r>
            <a:r>
              <a:rPr lang="de-DE" sz="900" dirty="0">
                <a:solidFill>
                  <a:schemeClr val="accent1">
                    <a:lumMod val="75000"/>
                  </a:schemeClr>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https://nilswommelsdorf.de/wp-content/uploads/Stufenschema-der-Schmerztherapie-Version-2.pdf</a:t>
            </a:r>
            <a:endParaRPr lang="de-DE" sz="900" dirty="0">
              <a:solidFill>
                <a:schemeClr val="accent1">
                  <a:lumMod val="7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308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FCA601B-DF06-EC0F-999D-43FEFD40CE50}"/>
              </a:ext>
            </a:extLst>
          </p:cNvPr>
          <p:cNvSpPr txBox="1"/>
          <p:nvPr/>
        </p:nvSpPr>
        <p:spPr>
          <a:xfrm>
            <a:off x="5920583" y="184083"/>
            <a:ext cx="5400000" cy="6863417"/>
          </a:xfrm>
          <a:prstGeom prst="rect">
            <a:avLst/>
          </a:prstGeom>
          <a:noFill/>
        </p:spPr>
        <p:txBody>
          <a:bodyPr wrap="square" rtlCol="0">
            <a:spAutoFit/>
          </a:bodyPr>
          <a:lstStyle/>
          <a:p>
            <a:r>
              <a:rPr lang="de-DE" sz="900" dirty="0">
                <a:solidFill>
                  <a:srgbClr val="C00000"/>
                </a:solidFill>
              </a:rPr>
              <a:t>08.12.2021</a:t>
            </a:r>
          </a:p>
          <a:p>
            <a:r>
              <a:rPr lang="de-DE" sz="900" dirty="0">
                <a:solidFill>
                  <a:srgbClr val="C00000"/>
                </a:solidFill>
              </a:rPr>
              <a:t>SpringerLink</a:t>
            </a:r>
          </a:p>
          <a:p>
            <a:r>
              <a:rPr lang="de-DE" sz="1200" b="1" dirty="0">
                <a:solidFill>
                  <a:srgbClr val="C00000"/>
                </a:solidFill>
              </a:rPr>
              <a:t>TITAN-Studie</a:t>
            </a:r>
            <a:br>
              <a:rPr lang="de-DE" sz="900" dirty="0">
                <a:solidFill>
                  <a:srgbClr val="C00000"/>
                </a:solidFill>
              </a:rPr>
            </a:br>
            <a:r>
              <a:rPr lang="de-DE" sz="1600" b="1" dirty="0">
                <a:solidFill>
                  <a:srgbClr val="C00000"/>
                </a:solidFill>
              </a:rPr>
              <a:t>Antiandrogen (Apalutamid) plus </a:t>
            </a:r>
            <a:r>
              <a:rPr lang="de-DE" sz="1600" b="1" dirty="0" err="1">
                <a:solidFill>
                  <a:srgbClr val="C00000"/>
                </a:solidFill>
              </a:rPr>
              <a:t>Androgenentzug</a:t>
            </a:r>
            <a:r>
              <a:rPr lang="de-DE" sz="1600" b="1" dirty="0">
                <a:solidFill>
                  <a:srgbClr val="C00000"/>
                </a:solidFill>
              </a:rPr>
              <a:t> </a:t>
            </a:r>
          </a:p>
          <a:p>
            <a:r>
              <a:rPr lang="de-DE" sz="1600" b="1" dirty="0">
                <a:solidFill>
                  <a:srgbClr val="C00000"/>
                </a:solidFill>
              </a:rPr>
              <a:t>halbiert Mortalität beim </a:t>
            </a:r>
            <a:r>
              <a:rPr lang="de-DE" sz="1600" b="1" dirty="0" err="1">
                <a:solidFill>
                  <a:srgbClr val="C00000"/>
                </a:solidFill>
              </a:rPr>
              <a:t>mCSPC</a:t>
            </a:r>
            <a:br>
              <a:rPr lang="de-DE" sz="900"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link.springer.com/article/10.1007/s15015-021-3720-z</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p>
          <a:p>
            <a:endParaRPr lang="de-DE" sz="900" dirty="0"/>
          </a:p>
          <a:p>
            <a:r>
              <a:rPr lang="de-DE" sz="900" dirty="0">
                <a:solidFill>
                  <a:srgbClr val="C00000"/>
                </a:solidFill>
              </a:rPr>
              <a:t>10.08.2022</a:t>
            </a:r>
          </a:p>
          <a:p>
            <a:r>
              <a:rPr lang="de-DE" sz="900" dirty="0">
                <a:solidFill>
                  <a:srgbClr val="C00000"/>
                </a:solidFill>
              </a:rPr>
              <a:t>UroForum</a:t>
            </a:r>
            <a:br>
              <a:rPr lang="de-DE" sz="900" dirty="0">
                <a:solidFill>
                  <a:srgbClr val="C00000"/>
                </a:solidFill>
              </a:rPr>
            </a:br>
            <a:r>
              <a:rPr lang="de-DE" sz="1600" b="1" dirty="0">
                <a:solidFill>
                  <a:srgbClr val="C00000"/>
                </a:solidFill>
              </a:rPr>
              <a:t>Neue Daten zu Darolutamid</a:t>
            </a:r>
          </a:p>
          <a:p>
            <a:r>
              <a:rPr lang="de-DE" sz="1600" b="1" dirty="0">
                <a:solidFill>
                  <a:srgbClr val="C00000"/>
                </a:solidFill>
              </a:rPr>
              <a:t>und Radium-233-dichlorid</a:t>
            </a:r>
            <a:br>
              <a:rPr lang="de-DE" sz="900"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uroforum.de/asco-2022-neue-daten-zu-darolutamid-und-radium-233-dichlorid/</a:t>
            </a:r>
            <a:endParaRPr lang="de-DE" sz="900" dirty="0">
              <a:solidFill>
                <a:srgbClr val="C00000"/>
              </a:solidFill>
            </a:endParaRPr>
          </a:p>
          <a:p>
            <a:endParaRPr lang="de-DE" sz="1400" dirty="0">
              <a:solidFill>
                <a:schemeClr val="accent1">
                  <a:lumMod val="75000"/>
                </a:schemeClr>
              </a:solidFill>
            </a:endParaRPr>
          </a:p>
          <a:p>
            <a:r>
              <a:rPr lang="de-DE" sz="900" dirty="0">
                <a:solidFill>
                  <a:schemeClr val="accent1">
                    <a:lumMod val="75000"/>
                  </a:schemeClr>
                </a:solidFill>
              </a:rPr>
              <a:t>06.04.2022</a:t>
            </a:r>
          </a:p>
          <a:p>
            <a:r>
              <a:rPr lang="de-DE" sz="900" dirty="0">
                <a:solidFill>
                  <a:schemeClr val="accent1">
                    <a:lumMod val="75000"/>
                  </a:schemeClr>
                </a:solidFill>
              </a:rPr>
              <a:t>SpringerLink</a:t>
            </a:r>
            <a:br>
              <a:rPr lang="de-DE" sz="900" dirty="0">
                <a:solidFill>
                  <a:schemeClr val="accent1">
                    <a:lumMod val="75000"/>
                  </a:schemeClr>
                </a:solidFill>
              </a:rPr>
            </a:br>
            <a:r>
              <a:rPr lang="de-DE" sz="1600" b="1" dirty="0">
                <a:solidFill>
                  <a:schemeClr val="accent1">
                    <a:lumMod val="75000"/>
                  </a:schemeClr>
                </a:solidFill>
              </a:rPr>
              <a:t>Darolutamid</a:t>
            </a:r>
          </a:p>
          <a:p>
            <a:r>
              <a:rPr lang="de-DE" sz="1600" b="1" dirty="0">
                <a:solidFill>
                  <a:schemeClr val="accent1">
                    <a:lumMod val="75000"/>
                  </a:schemeClr>
                </a:solidFill>
              </a:rPr>
              <a:t>auch beim metastasierten Prostatakarzinom wirksam</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link.springer.com/article/10.1007/s00092-022-4872-7</a:t>
            </a:r>
            <a:endParaRPr lang="de-DE" sz="900" dirty="0">
              <a:solidFill>
                <a:schemeClr val="accent1">
                  <a:lumMod val="75000"/>
                </a:schemeClr>
              </a:solidFill>
            </a:endParaRPr>
          </a:p>
          <a:p>
            <a:endParaRPr lang="de-DE" sz="1400" dirty="0">
              <a:solidFill>
                <a:schemeClr val="accent1">
                  <a:lumMod val="75000"/>
                </a:schemeClr>
              </a:solidFill>
            </a:endParaRPr>
          </a:p>
          <a:p>
            <a:r>
              <a:rPr lang="de-DE" sz="900" dirty="0">
                <a:solidFill>
                  <a:schemeClr val="accent1">
                    <a:lumMod val="75000"/>
                  </a:schemeClr>
                </a:solidFill>
              </a:rPr>
              <a:t>02.03.2022</a:t>
            </a:r>
          </a:p>
          <a:p>
            <a:r>
              <a:rPr lang="de-DE" sz="900" dirty="0">
                <a:solidFill>
                  <a:schemeClr val="accent1">
                    <a:lumMod val="75000"/>
                  </a:schemeClr>
                </a:solidFill>
              </a:rPr>
              <a:t>Deutsches Ärzteblatt</a:t>
            </a:r>
            <a:br>
              <a:rPr lang="de-DE" sz="900" dirty="0">
                <a:solidFill>
                  <a:schemeClr val="accent1">
                    <a:lumMod val="75000"/>
                  </a:schemeClr>
                </a:solidFill>
              </a:rPr>
            </a:br>
            <a:r>
              <a:rPr lang="de-DE" sz="1600" b="1" dirty="0" err="1">
                <a:solidFill>
                  <a:schemeClr val="accent1">
                    <a:lumMod val="75000"/>
                  </a:schemeClr>
                </a:solidFill>
              </a:rPr>
              <a:t>Androgen­rezeptorinhibitor</a:t>
            </a:r>
            <a:r>
              <a:rPr lang="de-DE" sz="1600" b="1" dirty="0">
                <a:solidFill>
                  <a:schemeClr val="accent1">
                    <a:lumMod val="75000"/>
                  </a:schemeClr>
                </a:solidFill>
              </a:rPr>
              <a:t> Darolutamid verlängert Überlebenszeit bei hormonsensitivem metastasiertem Prostatakarzinom</a:t>
            </a:r>
            <a:br>
              <a:rPr lang="de-DE" sz="900"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www.aerzteblatt.de/nachrichten/131986/Androgenrezeptorinhibitor-Darolutamid-verlaengert-Ueberlebenszeit-bei-hormonsensitivem-metastasiertem-Prostatakarzinom</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22.02.2022</a:t>
            </a:r>
          </a:p>
          <a:p>
            <a:r>
              <a:rPr lang="de-DE" sz="900" dirty="0" err="1">
                <a:solidFill>
                  <a:schemeClr val="accent1">
                    <a:lumMod val="75000"/>
                  </a:schemeClr>
                </a:solidFill>
              </a:rPr>
              <a:t>uroforum</a:t>
            </a:r>
            <a:endParaRPr lang="de-DE" sz="900" dirty="0">
              <a:solidFill>
                <a:schemeClr val="accent1">
                  <a:lumMod val="75000"/>
                </a:schemeClr>
              </a:solidFill>
            </a:endParaRPr>
          </a:p>
          <a:p>
            <a:r>
              <a:rPr lang="de-DE" sz="1600" b="1" dirty="0">
                <a:solidFill>
                  <a:schemeClr val="accent1">
                    <a:lumMod val="75000"/>
                  </a:schemeClr>
                </a:solidFill>
              </a:rPr>
              <a:t>mHSPC: Darolutamid + ADT + Docetaxel</a:t>
            </a:r>
          </a:p>
          <a:p>
            <a:r>
              <a:rPr lang="de-DE" sz="1600" b="1" dirty="0">
                <a:solidFill>
                  <a:schemeClr val="accent1">
                    <a:lumMod val="75000"/>
                  </a:schemeClr>
                </a:solidFill>
              </a:rPr>
              <a:t>verlängern das Gesamtüberleben</a:t>
            </a:r>
          </a:p>
          <a:p>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https://uroforum.de/darolutamid-prostatakrebs/</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965570E8-112B-A1DA-F5AF-2F55D5FF4AE8}"/>
              </a:ext>
            </a:extLst>
          </p:cNvPr>
          <p:cNvSpPr txBox="1"/>
          <p:nvPr/>
        </p:nvSpPr>
        <p:spPr>
          <a:xfrm>
            <a:off x="342900" y="184083"/>
            <a:ext cx="5311174" cy="7186583"/>
          </a:xfrm>
          <a:prstGeom prst="rect">
            <a:avLst/>
          </a:prstGeom>
          <a:noFill/>
        </p:spPr>
        <p:txBody>
          <a:bodyPr wrap="square" rtlCol="0">
            <a:spAutoFit/>
          </a:bodyPr>
          <a:lstStyle/>
          <a:p>
            <a:r>
              <a:rPr lang="de-DE" sz="900" dirty="0">
                <a:solidFill>
                  <a:srgbClr val="C00000"/>
                </a:solidFill>
              </a:rPr>
              <a:t>25.07.2022</a:t>
            </a:r>
          </a:p>
          <a:p>
            <a:r>
              <a:rPr lang="de-DE" sz="900" dirty="0">
                <a:solidFill>
                  <a:srgbClr val="C00000"/>
                </a:solidFill>
              </a:rPr>
              <a:t>Deutsches Ärzteblatt - MEDIZINREPORT: Studien im Fokus</a:t>
            </a:r>
            <a:br>
              <a:rPr lang="de-DE" sz="900" dirty="0">
                <a:solidFill>
                  <a:srgbClr val="C00000"/>
                </a:solidFill>
              </a:rPr>
            </a:br>
            <a:r>
              <a:rPr lang="de-DE" sz="1200" b="1" dirty="0">
                <a:solidFill>
                  <a:srgbClr val="C00000"/>
                </a:solidFill>
              </a:rPr>
              <a:t>Metastasiertes hormonempfindliches Prostatakarzinom:</a:t>
            </a:r>
          </a:p>
          <a:p>
            <a:r>
              <a:rPr lang="de-DE" sz="1600" b="1" dirty="0">
                <a:solidFill>
                  <a:srgbClr val="C00000"/>
                </a:solidFill>
              </a:rPr>
              <a:t>Abirateron zusätzlich zur </a:t>
            </a:r>
            <a:r>
              <a:rPr lang="de-DE" sz="1600" b="1" dirty="0" err="1">
                <a:solidFill>
                  <a:srgbClr val="C00000"/>
                </a:solidFill>
              </a:rPr>
              <a:t>Standardandrogendeprivation</a:t>
            </a:r>
            <a:r>
              <a:rPr lang="de-DE" sz="1600" b="1" dirty="0">
                <a:solidFill>
                  <a:srgbClr val="C00000"/>
                </a:solidFill>
              </a:rPr>
              <a:t> verlängert Gesamtüberleben</a:t>
            </a:r>
            <a:br>
              <a:rPr lang="de-DE" sz="900" dirty="0">
                <a:solidFill>
                  <a:srgbClr val="C00000"/>
                </a:solidFill>
              </a:rPr>
            </a:br>
            <a:r>
              <a:rPr lang="de-DE" sz="900" dirty="0">
                <a:solidFill>
                  <a:srgbClr val="C00000"/>
                </a:solidFill>
                <a:hlinkClick r:id="rId7">
                  <a:extLst>
                    <a:ext uri="{A12FA001-AC4F-418D-AE19-62706E023703}">
                      <ahyp:hlinkClr xmlns:ahyp="http://schemas.microsoft.com/office/drawing/2018/hyperlinkcolor" val="tx"/>
                    </a:ext>
                  </a:extLst>
                </a:hlinkClick>
              </a:rPr>
              <a:t>www.aerzteblatt.de/archiv/226251/Metastasiertes-hormonempfindliches-Prostatakarzinom-Abirateron-zusaetzlich-zur-Standardandrogendeprivation-verlaengert-Gesamtueberleben</a:t>
            </a:r>
            <a:endParaRPr lang="de-DE" sz="900" dirty="0">
              <a:solidFill>
                <a:srgbClr val="C00000"/>
              </a:solidFill>
            </a:endParaRPr>
          </a:p>
          <a:p>
            <a:endParaRPr lang="de-DE" sz="900" dirty="0"/>
          </a:p>
          <a:p>
            <a:endParaRPr lang="de-DE" sz="800" dirty="0"/>
          </a:p>
          <a:p>
            <a:r>
              <a:rPr lang="de-DE" sz="900" dirty="0">
                <a:solidFill>
                  <a:srgbClr val="C00000"/>
                </a:solidFill>
              </a:rPr>
              <a:t>28.10.2022</a:t>
            </a:r>
          </a:p>
          <a:p>
            <a:r>
              <a:rPr lang="de-DE" sz="900" dirty="0" err="1">
                <a:solidFill>
                  <a:srgbClr val="C00000"/>
                </a:solidFill>
              </a:rPr>
              <a:t>univadis</a:t>
            </a:r>
            <a:br>
              <a:rPr lang="de-DE" sz="900" dirty="0">
                <a:solidFill>
                  <a:srgbClr val="C00000"/>
                </a:solidFill>
              </a:rPr>
            </a:br>
            <a:r>
              <a:rPr lang="de-DE" sz="1600" b="1" dirty="0">
                <a:solidFill>
                  <a:srgbClr val="C00000"/>
                </a:solidFill>
              </a:rPr>
              <a:t>Enzalutamid-Erhaltungstherapie</a:t>
            </a:r>
          </a:p>
          <a:p>
            <a:r>
              <a:rPr lang="de-DE" sz="1600" b="1" dirty="0">
                <a:solidFill>
                  <a:srgbClr val="C00000"/>
                </a:solidFill>
              </a:rPr>
              <a:t>verzögert die Zeit bis zur Progression</a:t>
            </a:r>
            <a:br>
              <a:rPr lang="de-DE" sz="900" dirty="0">
                <a:solidFill>
                  <a:srgbClr val="C00000"/>
                </a:solidFill>
              </a:rPr>
            </a:br>
            <a:r>
              <a:rPr lang="de-DE" sz="900" dirty="0">
                <a:solidFill>
                  <a:srgbClr val="C00000"/>
                </a:solidFill>
                <a:hlinkClick r:id="rId8">
                  <a:extLst>
                    <a:ext uri="{A12FA001-AC4F-418D-AE19-62706E023703}">
                      <ahyp:hlinkClr xmlns:ahyp="http://schemas.microsoft.com/office/drawing/2018/hyperlinkcolor" val="tx"/>
                    </a:ext>
                  </a:extLst>
                </a:hlinkClick>
              </a:rPr>
              <a:t>www.univadis.de/viewarticle/prostatakarzinom-enzalutamid-erhaltungstherapie-verzogert-die-zeit-bis-zur-progression</a:t>
            </a:r>
            <a:endParaRPr lang="de-DE" sz="900" dirty="0">
              <a:solidFill>
                <a:srgbClr val="C00000"/>
              </a:solidFill>
            </a:endParaRPr>
          </a:p>
          <a:p>
            <a:endParaRPr lang="de-DE" sz="1400" dirty="0"/>
          </a:p>
          <a:p>
            <a:r>
              <a:rPr lang="de-DE" sz="900" dirty="0">
                <a:solidFill>
                  <a:schemeClr val="accent1">
                    <a:lumMod val="75000"/>
                  </a:schemeClr>
                </a:solidFill>
              </a:rPr>
              <a:t>12.10.2022</a:t>
            </a:r>
          </a:p>
          <a:p>
            <a:r>
              <a:rPr lang="de-DE" sz="900" dirty="0">
                <a:solidFill>
                  <a:schemeClr val="accent1">
                    <a:lumMod val="75000"/>
                  </a:schemeClr>
                </a:solidFill>
              </a:rPr>
              <a:t>SpringerLink</a:t>
            </a:r>
            <a:br>
              <a:rPr lang="de-DE" sz="900" dirty="0">
                <a:solidFill>
                  <a:schemeClr val="accent1">
                    <a:lumMod val="75000"/>
                  </a:schemeClr>
                </a:solidFill>
              </a:rPr>
            </a:br>
            <a:r>
              <a:rPr lang="de-DE" sz="900" dirty="0">
                <a:solidFill>
                  <a:schemeClr val="accent1">
                    <a:lumMod val="75000"/>
                  </a:schemeClr>
                </a:solidFill>
              </a:rPr>
              <a:t>Metastasiertes hormonsensitives Prostatakarzinom</a:t>
            </a:r>
            <a:br>
              <a:rPr lang="de-DE" sz="900" dirty="0">
                <a:solidFill>
                  <a:schemeClr val="accent1">
                    <a:lumMod val="75000"/>
                  </a:schemeClr>
                </a:solidFill>
              </a:rPr>
            </a:br>
            <a:r>
              <a:rPr lang="de-DE" sz="1600" b="1" dirty="0">
                <a:solidFill>
                  <a:schemeClr val="accent1">
                    <a:lumMod val="75000"/>
                  </a:schemeClr>
                </a:solidFill>
              </a:rPr>
              <a:t>Frühe Kombination von Enzalutamid plus ADT</a:t>
            </a:r>
          </a:p>
          <a:p>
            <a:r>
              <a:rPr lang="de-DE" sz="1600" b="1" dirty="0">
                <a:solidFill>
                  <a:schemeClr val="accent1">
                    <a:lumMod val="75000"/>
                  </a:schemeClr>
                </a:solidFill>
              </a:rPr>
              <a:t>bietet Überlebensvorteile</a:t>
            </a:r>
            <a:br>
              <a:rPr lang="de-DE" sz="900" dirty="0">
                <a:solidFill>
                  <a:schemeClr val="accent1">
                    <a:lumMod val="75000"/>
                  </a:schemeClr>
                </a:solidFill>
              </a:rPr>
            </a:br>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link.springer.com/article/10.1007/s15004-022-9731-x</a:t>
            </a:r>
            <a:endParaRPr lang="de-DE" sz="900" dirty="0">
              <a:solidFill>
                <a:schemeClr val="accent1">
                  <a:lumMod val="75000"/>
                </a:schemeClr>
              </a:solidFill>
            </a:endParaRPr>
          </a:p>
          <a:p>
            <a:endParaRPr lang="de-DE" sz="1400" dirty="0"/>
          </a:p>
          <a:p>
            <a:r>
              <a:rPr lang="de-DE" sz="900" dirty="0">
                <a:solidFill>
                  <a:schemeClr val="accent1">
                    <a:lumMod val="75000"/>
                  </a:schemeClr>
                </a:solidFill>
              </a:rPr>
              <a:t>08.08.2022</a:t>
            </a:r>
          </a:p>
          <a:p>
            <a:r>
              <a:rPr lang="de-DE" sz="900" dirty="0">
                <a:solidFill>
                  <a:schemeClr val="accent1">
                    <a:lumMod val="75000"/>
                  </a:schemeClr>
                </a:solidFill>
              </a:rPr>
              <a:t>Deutsches Ärzteblatt - Dtsch Arztebl 2022; 119(31-32): [18]; DOI: 10.3238/PersASCO.2022.08.08.10</a:t>
            </a:r>
            <a:br>
              <a:rPr lang="de-DE" sz="900" dirty="0">
                <a:solidFill>
                  <a:schemeClr val="accent1">
                    <a:lumMod val="75000"/>
                  </a:schemeClr>
                </a:solidFill>
              </a:rPr>
            </a:br>
            <a:r>
              <a:rPr lang="de-DE" sz="900" dirty="0">
                <a:solidFill>
                  <a:schemeClr val="accent1">
                    <a:lumMod val="75000"/>
                  </a:schemeClr>
                </a:solidFill>
              </a:rPr>
              <a:t>Perspektiven ASCO | EHA Spezial 2022 | Deutsches Ärzteblatt - SUPPLEMENT: Perspektiven der Onkologie</a:t>
            </a:r>
            <a:br>
              <a:rPr lang="de-DE" sz="900" dirty="0">
                <a:solidFill>
                  <a:schemeClr val="accent1">
                    <a:lumMod val="75000"/>
                  </a:schemeClr>
                </a:solidFill>
              </a:rPr>
            </a:br>
            <a:r>
              <a:rPr lang="de-DE" sz="1200" b="1" dirty="0">
                <a:solidFill>
                  <a:schemeClr val="accent1">
                    <a:lumMod val="75000"/>
                  </a:schemeClr>
                </a:solidFill>
              </a:rPr>
              <a:t>Metastasiertes, hormonsensitives Prostatakarzinom</a:t>
            </a:r>
          </a:p>
          <a:p>
            <a:r>
              <a:rPr lang="de-DE" sz="1600" b="1" dirty="0">
                <a:solidFill>
                  <a:schemeClr val="accent1">
                    <a:lumMod val="75000"/>
                  </a:schemeClr>
                </a:solidFill>
              </a:rPr>
              <a:t>Vorteil durch Enzalutamid hält lange an</a:t>
            </a:r>
            <a:br>
              <a:rPr lang="de-DE" sz="900" dirty="0">
                <a:solidFill>
                  <a:schemeClr val="accent1">
                    <a:lumMod val="75000"/>
                  </a:schemeClr>
                </a:solidFill>
              </a:rPr>
            </a:br>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www.aerzteblatt.de/archiv/226432/Metastasiertes-hormonsensitives-Prostatakarzinom-Vorteil-durch-Enzalutamid-haelt-lange-an</a:t>
            </a:r>
            <a:endParaRPr lang="de-DE" sz="900" dirty="0">
              <a:solidFill>
                <a:schemeClr val="accent1">
                  <a:lumMod val="75000"/>
                </a:schemeClr>
              </a:solidFill>
            </a:endParaRPr>
          </a:p>
          <a:p>
            <a:endParaRPr lang="de-DE" sz="1400" dirty="0">
              <a:solidFill>
                <a:schemeClr val="accent1">
                  <a:lumMod val="75000"/>
                </a:schemeClr>
              </a:solidFill>
            </a:endParaRPr>
          </a:p>
          <a:p>
            <a:r>
              <a:rPr lang="de-DE" sz="900" dirty="0">
                <a:solidFill>
                  <a:schemeClr val="accent1">
                    <a:lumMod val="75000"/>
                  </a:schemeClr>
                </a:solidFill>
              </a:rPr>
              <a:t>14.06.2022</a:t>
            </a:r>
          </a:p>
          <a:p>
            <a:r>
              <a:rPr lang="de-DE" sz="900" dirty="0">
                <a:solidFill>
                  <a:schemeClr val="accent1">
                    <a:lumMod val="75000"/>
                  </a:schemeClr>
                </a:solidFill>
              </a:rPr>
              <a:t>Deutsches Ärzteblatt</a:t>
            </a:r>
            <a:br>
              <a:rPr lang="de-DE" sz="900" dirty="0">
                <a:solidFill>
                  <a:schemeClr val="accent1">
                    <a:lumMod val="75000"/>
                  </a:schemeClr>
                </a:solidFill>
              </a:rPr>
            </a:br>
            <a:r>
              <a:rPr lang="de-DE" sz="1600" b="1" dirty="0">
                <a:solidFill>
                  <a:schemeClr val="accent1">
                    <a:lumMod val="75000"/>
                  </a:schemeClr>
                </a:solidFill>
              </a:rPr>
              <a:t>Enzalutamid kann Überlebenszeit bei Prostatakarzinom verlängern</a:t>
            </a:r>
            <a:br>
              <a:rPr lang="de-DE" sz="900" dirty="0">
                <a:solidFill>
                  <a:schemeClr val="accent1">
                    <a:lumMod val="75000"/>
                  </a:schemeClr>
                </a:solidFill>
              </a:rPr>
            </a:b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www.aerzteblatt.de/nachrichten/115707/Enzalutamid-kann-Ueberlebenszeit-bei-Prostatakarzinom-verlaengern</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6778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F10A548-69DD-4122-89B5-818A3F22D712}"/>
              </a:ext>
            </a:extLst>
          </p:cNvPr>
          <p:cNvSpPr/>
          <p:nvPr/>
        </p:nvSpPr>
        <p:spPr>
          <a:xfrm>
            <a:off x="554036" y="705177"/>
            <a:ext cx="5246689" cy="551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de-DE" sz="900" dirty="0">
                <a:solidFill>
                  <a:srgbClr val="F29400"/>
                </a:solidFill>
              </a:rPr>
              <a:t>10.07.2017</a:t>
            </a:r>
            <a:endParaRPr lang="de-DE" sz="900" dirty="0">
              <a:solidFill>
                <a:srgbClr val="F29400"/>
              </a:solidFill>
              <a:effectLst/>
            </a:endParaRPr>
          </a:p>
          <a:p>
            <a:pPr algn="l"/>
            <a:r>
              <a:rPr lang="de-DE" sz="900" dirty="0">
                <a:solidFill>
                  <a:srgbClr val="F29400"/>
                </a:solidFill>
                <a:effectLst/>
              </a:rPr>
              <a:t>Krebsinformationsdienst | Deutsches Krebsforschungszentrum - dkfz</a:t>
            </a:r>
            <a:br>
              <a:rPr lang="de-DE" sz="900" dirty="0">
                <a:solidFill>
                  <a:srgbClr val="F29400"/>
                </a:solidFill>
                <a:effectLst/>
              </a:rPr>
            </a:br>
            <a:r>
              <a:rPr lang="de-DE" sz="2400" b="1" dirty="0">
                <a:solidFill>
                  <a:srgbClr val="F29400"/>
                </a:solidFill>
                <a:latin typeface="Arial Black" panose="020B0A04020102020204" pitchFamily="34" charset="0"/>
              </a:rPr>
              <a:t>Tumor­schmerz­therapie</a:t>
            </a:r>
            <a:br>
              <a:rPr lang="de-DE" sz="1600" b="1" dirty="0">
                <a:solidFill>
                  <a:srgbClr val="F29400"/>
                </a:solidFill>
              </a:rPr>
            </a:br>
            <a:r>
              <a:rPr lang="de-DE" sz="1600" b="1" dirty="0">
                <a:solidFill>
                  <a:srgbClr val="F29400"/>
                </a:solidFill>
                <a:latin typeface="Arial Black" panose="020B0A04020102020204" pitchFamily="34" charset="0"/>
              </a:rPr>
              <a:t>Beschwerden lindern, Ursachen beseitigen</a:t>
            </a:r>
            <a:br>
              <a:rPr lang="de-DE" sz="900" b="1"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www.krebsinformationsdienst.de/leben/schmerzen/schmerzen-therapiemoeglichkeiten.php</a:t>
            </a:r>
            <a:endParaRPr lang="de-DE" sz="900" dirty="0">
              <a:solidFill>
                <a:srgbClr val="F29400"/>
              </a:solidFill>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900" dirty="0">
                <a:solidFill>
                  <a:schemeClr val="accent1">
                    <a:lumMod val="75000"/>
                  </a:schemeClr>
                </a:solidFill>
              </a:rPr>
              <a:t>Deutschen Krebshilfe und Deutsche Krebsgesellschaft</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Die blauen Ratgeber</a:t>
            </a:r>
            <a:br>
              <a:rPr lang="de-DE" sz="1600" b="1" dirty="0">
                <a:solidFill>
                  <a:schemeClr val="accent1">
                    <a:lumMod val="75000"/>
                  </a:schemeClr>
                </a:solidFill>
                <a:latin typeface="Arial Black" panose="020B0A04020102020204" pitchFamily="34" charset="0"/>
              </a:rPr>
            </a:br>
            <a:r>
              <a:rPr lang="de-DE" sz="2400" b="1" dirty="0">
                <a:solidFill>
                  <a:schemeClr val="accent1">
                    <a:lumMod val="75000"/>
                  </a:schemeClr>
                </a:solidFill>
                <a:latin typeface="Arial Black" panose="020B0A04020102020204" pitchFamily="34" charset="0"/>
              </a:rPr>
              <a:t>Schmerzen bei Krebs</a:t>
            </a:r>
            <a:br>
              <a:rPr lang="de-DE" sz="900" b="1"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www.krebshilfe.de/infomaterial/Blaue_Ratgeber/Schmerzen-bei-Krebs_BlaueRatgeber_DeutscheKrebshilfe.pdf</a:t>
            </a:r>
            <a:endParaRPr lang="de-DE" sz="900" dirty="0">
              <a:solidFill>
                <a:schemeClr val="accent1">
                  <a:lumMod val="75000"/>
                </a:schemeClr>
              </a:solidFill>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p:txBody>
      </p:sp>
      <p:sp>
        <p:nvSpPr>
          <p:cNvPr id="3" name="Textfeld 2">
            <a:extLst>
              <a:ext uri="{FF2B5EF4-FFF2-40B4-BE49-F238E27FC236}">
                <a16:creationId xmlns:a16="http://schemas.microsoft.com/office/drawing/2014/main" id="{718C461E-8418-F92F-A2FE-DA8840CD0AFF}"/>
              </a:ext>
            </a:extLst>
          </p:cNvPr>
          <p:cNvSpPr txBox="1"/>
          <p:nvPr/>
        </p:nvSpPr>
        <p:spPr>
          <a:xfrm>
            <a:off x="6096000" y="705177"/>
            <a:ext cx="5400000" cy="6447919"/>
          </a:xfrm>
          <a:prstGeom prst="rect">
            <a:avLst/>
          </a:prstGeom>
          <a:noFill/>
        </p:spPr>
        <p:txBody>
          <a:bodyPr wrap="square" rtlCol="0">
            <a:spAutoFit/>
          </a:bodyPr>
          <a:lstStyle/>
          <a:p>
            <a:pPr>
              <a:tabLst>
                <a:tab pos="1260475" algn="l"/>
              </a:tabLst>
            </a:pPr>
            <a:r>
              <a:rPr lang="de-DE" sz="900" dirty="0">
                <a:solidFill>
                  <a:srgbClr val="C00000"/>
                </a:solidFill>
                <a:ea typeface="Calibri" panose="020F0502020204030204" pitchFamily="34" charset="0"/>
                <a:cs typeface="Times New Roman" panose="02020603050405020304" pitchFamily="18" charset="0"/>
              </a:rPr>
              <a:t> 2/2023 </a:t>
            </a:r>
          </a:p>
          <a:p>
            <a:pPr>
              <a:tabLst>
                <a:tab pos="1260475" algn="l"/>
              </a:tabLst>
            </a:pPr>
            <a:r>
              <a:rPr lang="de-DE" sz="900" dirty="0">
                <a:solidFill>
                  <a:srgbClr val="C00000"/>
                </a:solidFill>
                <a:ea typeface="Calibri" panose="020F0502020204030204" pitchFamily="34" charset="0"/>
                <a:cs typeface="Times New Roman" panose="02020603050405020304" pitchFamily="18" charset="0"/>
              </a:rPr>
              <a:t>Landesärztekammer Hessen</a:t>
            </a:r>
          </a:p>
          <a:p>
            <a:pPr>
              <a:tabLst>
                <a:tab pos="1260475" algn="l"/>
              </a:tabLst>
            </a:pPr>
            <a:r>
              <a:rPr lang="de-DE" sz="24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Schmerztherapie</a:t>
            </a:r>
          </a:p>
          <a:p>
            <a:pPr>
              <a:tabLst>
                <a:tab pos="1260475" algn="l"/>
              </a:tabLst>
            </a:pPr>
            <a:r>
              <a:rPr lang="de-DE" sz="24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bei Tumorpatienten </a:t>
            </a:r>
          </a:p>
          <a:p>
            <a:pPr>
              <a:tabLst>
                <a:tab pos="1260475" algn="l"/>
              </a:tabLst>
            </a:pPr>
            <a:r>
              <a:rPr lang="de-DE" sz="16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in der (fortgeschrittenen) Palliativsituation </a:t>
            </a:r>
          </a:p>
          <a:p>
            <a:pPr>
              <a:tabLst>
                <a:tab pos="1260475" algn="l"/>
              </a:tabLst>
            </a:pPr>
            <a:r>
              <a:rPr lang="de-DE" sz="900" dirty="0">
                <a:solidFill>
                  <a:srgbClr val="C00000"/>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https://www.laekh.de/fileadmin/user_upload/Heftarchiv/Einzelartikel/2023/02_2023/CME_Fortbildung_Schmerztherapie_bei_Tumorpatienten.pdf</a:t>
            </a: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900" dirty="0">
                <a:solidFill>
                  <a:srgbClr val="C00000"/>
                </a:solidFill>
                <a:ea typeface="Calibri" panose="020F0502020204030204" pitchFamily="34" charset="0"/>
                <a:cs typeface="Times New Roman" panose="02020603050405020304" pitchFamily="18" charset="0"/>
              </a:rPr>
              <a:t>1/2018</a:t>
            </a:r>
          </a:p>
          <a:p>
            <a:pPr>
              <a:tabLst>
                <a:tab pos="1260475" algn="l"/>
              </a:tabLst>
            </a:pPr>
            <a:r>
              <a:rPr lang="de-DE" sz="900" dirty="0">
                <a:solidFill>
                  <a:srgbClr val="C00000"/>
                </a:solidFill>
                <a:ea typeface="Calibri" panose="020F0502020204030204" pitchFamily="34" charset="0"/>
                <a:cs typeface="Times New Roman" panose="02020603050405020304" pitchFamily="18" charset="0"/>
              </a:rPr>
              <a:t>Arzneimittelkommission der deutschen Ärzteschaft (</a:t>
            </a:r>
            <a:r>
              <a:rPr lang="de-DE" sz="900" dirty="0" err="1">
                <a:solidFill>
                  <a:srgbClr val="C00000"/>
                </a:solidFill>
                <a:ea typeface="Calibri" panose="020F0502020204030204" pitchFamily="34" charset="0"/>
                <a:cs typeface="Times New Roman" panose="02020603050405020304" pitchFamily="18" charset="0"/>
              </a:rPr>
              <a:t>AkdÄ</a:t>
            </a:r>
            <a:r>
              <a:rPr lang="de-DE" sz="900" dirty="0">
                <a:solidFill>
                  <a:srgbClr val="C00000"/>
                </a:solidFill>
                <a:ea typeface="Calibri" panose="020F0502020204030204" pitchFamily="34" charset="0"/>
                <a:cs typeface="Times New Roman" panose="02020603050405020304" pitchFamily="18" charset="0"/>
              </a:rPr>
              <a:t>)</a:t>
            </a:r>
          </a:p>
          <a:p>
            <a:pPr>
              <a:tabLst>
                <a:tab pos="1260475" algn="l"/>
              </a:tabLst>
            </a:pPr>
            <a:r>
              <a:rPr lang="de-DE" sz="1600" b="1" dirty="0" err="1">
                <a:solidFill>
                  <a:srgbClr val="C00000"/>
                </a:solidFill>
              </a:rPr>
              <a:t>Opioidrotation</a:t>
            </a:r>
            <a:r>
              <a:rPr lang="de-DE" sz="1600" b="1" dirty="0">
                <a:solidFill>
                  <a:srgbClr val="C00000"/>
                </a:solidFill>
              </a:rPr>
              <a:t> in der Praxis</a:t>
            </a:r>
          </a:p>
          <a:p>
            <a:pPr>
              <a:tabLst>
                <a:tab pos="1260475" algn="l"/>
              </a:tabLst>
            </a:pPr>
            <a:r>
              <a:rPr lang="de-DE" sz="1600" b="1" dirty="0">
                <a:solidFill>
                  <a:srgbClr val="C00000"/>
                </a:solidFill>
              </a:rPr>
              <a:t>was, warum und wie?</a:t>
            </a:r>
          </a:p>
          <a:p>
            <a:pPr>
              <a:tabLst>
                <a:tab pos="1260475" algn="l"/>
              </a:tabLst>
            </a:pPr>
            <a:r>
              <a:rPr lang="de-DE" sz="900" b="1" dirty="0">
                <a:solidFill>
                  <a:srgbClr val="C00000"/>
                </a:solidFill>
                <a:hlinkClick r:id="rId5">
                  <a:extLst>
                    <a:ext uri="{A12FA001-AC4F-418D-AE19-62706E023703}">
                      <ahyp:hlinkClr xmlns:ahyp="http://schemas.microsoft.com/office/drawing/2018/hyperlinkcolor" val="tx"/>
                    </a:ext>
                  </a:extLst>
                </a:hlinkClick>
              </a:rPr>
              <a:t>https://www.akdae.de/arzneimitteltherapie/arzneiverordnung-in-der-praxis/ausgaben-archiv/ausgaben-ab-2015/ausgabe/artikel/2018/2018-01/opioidrotation-in-der-praxis-was-warum-und-wie</a:t>
            </a:r>
            <a:endParaRPr lang="de-DE" sz="900" b="1" dirty="0">
              <a:solidFill>
                <a:srgbClr val="C00000"/>
              </a:solidFill>
            </a:endParaRPr>
          </a:p>
          <a:p>
            <a:endParaRPr lang="de-DE" sz="900" dirty="0">
              <a:solidFill>
                <a:schemeClr val="accent1">
                  <a:lumMod val="75000"/>
                </a:schemeClr>
              </a:solidFill>
            </a:endParaRPr>
          </a:p>
          <a:p>
            <a:endParaRPr lang="de-DE" sz="90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08.02.2023 - Open Access </a:t>
            </a:r>
          </a:p>
          <a:p>
            <a:r>
              <a:rPr lang="de-DE" sz="900" dirty="0" err="1">
                <a:solidFill>
                  <a:schemeClr val="accent1">
                    <a:lumMod val="75000"/>
                  </a:schemeClr>
                </a:solidFill>
              </a:rPr>
              <a:t>SpringerMedizin</a:t>
            </a:r>
            <a:endParaRPr lang="de-DE" sz="900" dirty="0">
              <a:solidFill>
                <a:schemeClr val="accent1">
                  <a:lumMod val="75000"/>
                </a:schemeClr>
              </a:solidFill>
            </a:endParaRPr>
          </a:p>
          <a:p>
            <a:r>
              <a:rPr lang="de-DE" sz="1600" b="1" dirty="0">
                <a:solidFill>
                  <a:schemeClr val="accent1">
                    <a:lumMod val="75000"/>
                  </a:schemeClr>
                </a:solidFill>
              </a:rPr>
              <a:t>Schmerztherapie in der deutschen spezialisierten ambulanten Palliativversorgung</a:t>
            </a:r>
          </a:p>
          <a:p>
            <a:r>
              <a:rPr lang="de-DE" sz="1200" b="1" dirty="0">
                <a:solidFill>
                  <a:schemeClr val="accent1">
                    <a:lumMod val="75000"/>
                  </a:schemeClr>
                </a:solidFill>
              </a:rPr>
              <a:t>Eine Querschnittsstudie zur Darstellung der aktuellen schmerzmedizinischen Versorgung von palliativen Patienten im häuslichen Umfeld</a:t>
            </a:r>
          </a:p>
          <a:p>
            <a:r>
              <a:rPr lang="de-DE" sz="900" dirty="0">
                <a:solidFill>
                  <a:schemeClr val="accent1">
                    <a:lumMod val="75000"/>
                  </a:schemeClr>
                </a:solidFill>
                <a:hlinkClick r:id="rId6"/>
              </a:rPr>
              <a:t>https://www.springermedizin.de/opioide/pflege/schmerztherapie-in-der-deutschen-spezialisierten-ambulanten-pall/24005248?searchResult=2.opioide%20schmerzmedizinischen%20praxis%20s3%20leitlinie&amp;searchBackButton=true&amp;fulltextView=true</a:t>
            </a:r>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 </a:t>
            </a: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156348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F10A548-69DD-4122-89B5-818A3F22D712}"/>
              </a:ext>
            </a:extLst>
          </p:cNvPr>
          <p:cNvSpPr/>
          <p:nvPr/>
        </p:nvSpPr>
        <p:spPr>
          <a:xfrm>
            <a:off x="554036" y="705177"/>
            <a:ext cx="5246689" cy="551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r>
              <a:rPr lang="de-DE" sz="900" dirty="0">
                <a:solidFill>
                  <a:srgbClr val="C00000"/>
                </a:solidFill>
                <a:effectLst/>
              </a:rPr>
              <a:t>DGS </a:t>
            </a:r>
            <a:r>
              <a:rPr lang="de-DE" sz="900" dirty="0" err="1">
                <a:solidFill>
                  <a:srgbClr val="C00000"/>
                </a:solidFill>
                <a:effectLst/>
              </a:rPr>
              <a:t>PraxisLeitlinien</a:t>
            </a:r>
            <a:r>
              <a:rPr lang="de-DE" sz="900" dirty="0">
                <a:solidFill>
                  <a:srgbClr val="C00000"/>
                </a:solidFill>
                <a:effectLst/>
              </a:rPr>
              <a:t> Schmerzmedizin</a:t>
            </a:r>
          </a:p>
          <a:p>
            <a:pPr algn="l"/>
            <a:r>
              <a:rPr lang="de-DE" sz="900" dirty="0">
                <a:solidFill>
                  <a:srgbClr val="C00000"/>
                </a:solidFill>
                <a:effectLst/>
              </a:rPr>
              <a:t>Deutschen Gesellschaft für Schmerzmedizin (DGS) e.V. und Deutschen Schmerzliga (DSL) e.V.</a:t>
            </a:r>
            <a:br>
              <a:rPr lang="de-DE" sz="900" dirty="0">
                <a:solidFill>
                  <a:srgbClr val="C00000"/>
                </a:solidFill>
                <a:effectLst/>
              </a:rPr>
            </a:br>
            <a:endParaRPr lang="de-DE" sz="900" dirty="0">
              <a:solidFill>
                <a:srgbClr val="C00000"/>
              </a:solidFill>
              <a:effectLst/>
            </a:endParaRPr>
          </a:p>
          <a:p>
            <a:pPr algn="l"/>
            <a:r>
              <a:rPr lang="de-DE" sz="2400" b="1" dirty="0">
                <a:solidFill>
                  <a:srgbClr val="C00000"/>
                </a:solidFill>
                <a:latin typeface="Arial Black" panose="020B0A04020102020204" pitchFamily="34" charset="0"/>
              </a:rPr>
              <a:t>Tumorschmerz</a:t>
            </a:r>
            <a:br>
              <a:rPr lang="de-DE" sz="900" b="1"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dgs-praxisleitlinien.de/tumorschmerz/</a:t>
            </a:r>
            <a:br>
              <a:rPr lang="de-DE" sz="900" dirty="0">
                <a:solidFill>
                  <a:srgbClr val="C00000"/>
                </a:solidFill>
              </a:rPr>
            </a:br>
            <a:br>
              <a:rPr lang="de-DE" sz="900" dirty="0">
                <a:solidFill>
                  <a:srgbClr val="C00000"/>
                </a:solidFill>
              </a:rPr>
            </a:br>
            <a:endParaRPr lang="de-DE" sz="900" dirty="0">
              <a:solidFill>
                <a:srgbClr val="C00000"/>
              </a:solidFill>
            </a:endParaRPr>
          </a:p>
          <a:p>
            <a:pPr algn="l"/>
            <a:endParaRPr lang="de-DE" sz="900" dirty="0">
              <a:solidFill>
                <a:srgbClr val="C00000"/>
              </a:solidFill>
            </a:endParaRPr>
          </a:p>
          <a:p>
            <a:r>
              <a:rPr lang="de-DE" sz="1600" b="1" dirty="0">
                <a:solidFill>
                  <a:srgbClr val="C00000"/>
                </a:solidFill>
                <a:latin typeface="Arial Black" panose="020B0A04020102020204" pitchFamily="34" charset="0"/>
              </a:rPr>
              <a:t>Tumorbedingte </a:t>
            </a:r>
          </a:p>
          <a:p>
            <a:r>
              <a:rPr lang="de-DE" sz="2400" b="1" dirty="0">
                <a:solidFill>
                  <a:srgbClr val="C00000"/>
                </a:solidFill>
                <a:effectLst/>
                <a:latin typeface="Arial Black" panose="020B0A04020102020204" pitchFamily="34" charset="0"/>
              </a:rPr>
              <a:t>Durchbruch­schmerzen</a:t>
            </a:r>
            <a:br>
              <a:rPr lang="de-DE" sz="900" b="1" dirty="0">
                <a:solidFill>
                  <a:srgbClr val="C00000"/>
                </a:solidFill>
              </a:rPr>
            </a:br>
            <a:r>
              <a:rPr lang="de-DE" sz="900" dirty="0">
                <a:solidFill>
                  <a:srgbClr val="C00000"/>
                </a:solidFill>
                <a:effectLst/>
                <a:hlinkClick r:id="rId3">
                  <a:extLst>
                    <a:ext uri="{A12FA001-AC4F-418D-AE19-62706E023703}">
                      <ahyp:hlinkClr xmlns:ahyp="http://schemas.microsoft.com/office/drawing/2018/hyperlinkcolor" val="tx"/>
                    </a:ext>
                  </a:extLst>
                </a:hlinkClick>
              </a:rPr>
              <a:t>dgs-praxisleitlinien.de/tumorbedingte-durchbruchschmerzen/</a:t>
            </a:r>
            <a:br>
              <a:rPr lang="de-DE" sz="900" dirty="0">
                <a:solidFill>
                  <a:srgbClr val="C00000"/>
                </a:solidFill>
                <a:effectLst/>
              </a:rPr>
            </a:br>
            <a:endParaRPr lang="de-DE" sz="900" dirty="0">
              <a:solidFill>
                <a:srgbClr val="C00000"/>
              </a:solidFill>
              <a:effectLst/>
            </a:endParaRPr>
          </a:p>
          <a:p>
            <a:endParaRPr lang="de-DE" sz="900" dirty="0">
              <a:solidFill>
                <a:srgbClr val="C00000"/>
              </a:solidFill>
              <a:effectLst/>
            </a:endParaRPr>
          </a:p>
          <a:p>
            <a:r>
              <a:rPr lang="de-DE" sz="1600" b="1" dirty="0" err="1">
                <a:solidFill>
                  <a:srgbClr val="C00000"/>
                </a:solidFill>
              </a:rPr>
              <a:t>Opioidinduzierte</a:t>
            </a:r>
            <a:r>
              <a:rPr lang="de-DE" sz="1600" b="1" dirty="0">
                <a:solidFill>
                  <a:srgbClr val="C00000"/>
                </a:solidFill>
              </a:rPr>
              <a:t> Obstipation</a:t>
            </a:r>
            <a:br>
              <a:rPr lang="de-DE" sz="900" b="1" dirty="0">
                <a:solidFill>
                  <a:srgbClr val="C00000"/>
                </a:solidFill>
              </a:rPr>
            </a:br>
            <a:r>
              <a:rPr lang="de-DE" sz="900" dirty="0">
                <a:solidFill>
                  <a:srgbClr val="C00000"/>
                </a:solidFill>
                <a:effectLst/>
                <a:hlinkClick r:id="rId4">
                  <a:extLst>
                    <a:ext uri="{A12FA001-AC4F-418D-AE19-62706E023703}">
                      <ahyp:hlinkClr xmlns:ahyp="http://schemas.microsoft.com/office/drawing/2018/hyperlinkcolor" val="tx"/>
                    </a:ext>
                  </a:extLst>
                </a:hlinkClick>
              </a:rPr>
              <a:t>dgs-praxisleitlinien.de/</a:t>
            </a:r>
            <a:r>
              <a:rPr lang="de-DE" sz="900" dirty="0" err="1">
                <a:solidFill>
                  <a:srgbClr val="C00000"/>
                </a:solidFill>
                <a:effectLst/>
                <a:hlinkClick r:id="rId4">
                  <a:extLst>
                    <a:ext uri="{A12FA001-AC4F-418D-AE19-62706E023703}">
                      <ahyp:hlinkClr xmlns:ahyp="http://schemas.microsoft.com/office/drawing/2018/hyperlinkcolor" val="tx"/>
                    </a:ext>
                  </a:extLst>
                </a:hlinkClick>
              </a:rPr>
              <a:t>opioidinduzierte</a:t>
            </a:r>
            <a:r>
              <a:rPr lang="de-DE" sz="900" dirty="0">
                <a:solidFill>
                  <a:srgbClr val="C00000"/>
                </a:solidFill>
                <a:effectLst/>
                <a:hlinkClick r:id="rId4">
                  <a:extLst>
                    <a:ext uri="{A12FA001-AC4F-418D-AE19-62706E023703}">
                      <ahyp:hlinkClr xmlns:ahyp="http://schemas.microsoft.com/office/drawing/2018/hyperlinkcolor" val="tx"/>
                    </a:ext>
                  </a:extLst>
                </a:hlinkClick>
              </a:rPr>
              <a:t>-obstipation/</a:t>
            </a:r>
            <a:br>
              <a:rPr lang="de-DE" sz="900" dirty="0">
                <a:solidFill>
                  <a:srgbClr val="C00000"/>
                </a:solidFill>
                <a:effectLst/>
                <a:hlinkClick r:id="rId4">
                  <a:extLst>
                    <a:ext uri="{A12FA001-AC4F-418D-AE19-62706E023703}">
                      <ahyp:hlinkClr xmlns:ahyp="http://schemas.microsoft.com/office/drawing/2018/hyperlinkcolor" val="tx"/>
                    </a:ext>
                  </a:extLst>
                </a:hlinkClick>
              </a:rPr>
            </a:br>
            <a:br>
              <a:rPr lang="de-DE" sz="900" dirty="0">
                <a:solidFill>
                  <a:srgbClr val="C00000"/>
                </a:solidFill>
                <a:effectLst/>
              </a:rPr>
            </a:br>
            <a:endParaRPr lang="de-DE" sz="900" dirty="0">
              <a:solidFill>
                <a:srgbClr val="C00000"/>
              </a:solidFill>
              <a:effectLst/>
            </a:endParaRPr>
          </a:p>
          <a:p>
            <a:r>
              <a:rPr lang="de-DE" sz="1600" b="1" dirty="0">
                <a:solidFill>
                  <a:srgbClr val="C00000"/>
                </a:solidFill>
              </a:rPr>
              <a:t>Gute Substitutionspraxis in Schmerz- u. Palliativmedizin</a:t>
            </a:r>
            <a:br>
              <a:rPr lang="de-DE" sz="900" b="1" dirty="0">
                <a:solidFill>
                  <a:srgbClr val="C00000"/>
                </a:solidFill>
              </a:rPr>
            </a:br>
            <a:r>
              <a:rPr lang="de-DE" sz="900" dirty="0">
                <a:solidFill>
                  <a:srgbClr val="C00000"/>
                </a:solidFill>
                <a:effectLst/>
                <a:hlinkClick r:id="rId5">
                  <a:extLst>
                    <a:ext uri="{A12FA001-AC4F-418D-AE19-62706E023703}">
                      <ahyp:hlinkClr xmlns:ahyp="http://schemas.microsoft.com/office/drawing/2018/hyperlinkcolor" val="tx"/>
                    </a:ext>
                  </a:extLst>
                </a:hlinkClick>
              </a:rPr>
              <a:t>dgs-praxisleitlinien.de/gute-substitutionspraxis-in-schmerz-u-</a:t>
            </a:r>
            <a:r>
              <a:rPr lang="de-DE" sz="900" dirty="0" err="1">
                <a:solidFill>
                  <a:srgbClr val="C00000"/>
                </a:solidFill>
                <a:effectLst/>
                <a:hlinkClick r:id="rId5">
                  <a:extLst>
                    <a:ext uri="{A12FA001-AC4F-418D-AE19-62706E023703}">
                      <ahyp:hlinkClr xmlns:ahyp="http://schemas.microsoft.com/office/drawing/2018/hyperlinkcolor" val="tx"/>
                    </a:ext>
                  </a:extLst>
                </a:hlinkClick>
              </a:rPr>
              <a:t>palliativmedizin</a:t>
            </a:r>
            <a:r>
              <a:rPr lang="de-DE" sz="900" dirty="0">
                <a:solidFill>
                  <a:srgbClr val="C00000"/>
                </a:solidFill>
                <a:effectLst/>
                <a:hlinkClick r:id="rId5">
                  <a:extLst>
                    <a:ext uri="{A12FA001-AC4F-418D-AE19-62706E023703}">
                      <ahyp:hlinkClr xmlns:ahyp="http://schemas.microsoft.com/office/drawing/2018/hyperlinkcolor" val="tx"/>
                    </a:ext>
                  </a:extLst>
                </a:hlinkClick>
              </a:rPr>
              <a:t>/</a:t>
            </a:r>
            <a:br>
              <a:rPr lang="de-DE" sz="900" dirty="0">
                <a:solidFill>
                  <a:srgbClr val="C00000"/>
                </a:solidFill>
                <a:effectLst/>
                <a:hlinkClick r:id="rId5">
                  <a:extLst>
                    <a:ext uri="{A12FA001-AC4F-418D-AE19-62706E023703}">
                      <ahyp:hlinkClr xmlns:ahyp="http://schemas.microsoft.com/office/drawing/2018/hyperlinkcolor" val="tx"/>
                    </a:ext>
                  </a:extLst>
                </a:hlinkClick>
              </a:rPr>
            </a:br>
            <a:br>
              <a:rPr lang="de-DE" sz="900" dirty="0">
                <a:solidFill>
                  <a:srgbClr val="C00000"/>
                </a:solidFill>
                <a:effectLst/>
              </a:rPr>
            </a:br>
            <a:endParaRPr lang="de-DE" sz="900" dirty="0">
              <a:solidFill>
                <a:srgbClr val="C00000"/>
              </a:solidFill>
              <a:effectLst/>
            </a:endParaRPr>
          </a:p>
          <a:p>
            <a:r>
              <a:rPr lang="de-DE" sz="1600" b="1" dirty="0">
                <a:solidFill>
                  <a:srgbClr val="C00000"/>
                </a:solidFill>
              </a:rPr>
              <a:t>Substitutions­behandlung bei </a:t>
            </a:r>
            <a:r>
              <a:rPr lang="de-DE" sz="1600" b="1" dirty="0" err="1">
                <a:solidFill>
                  <a:srgbClr val="C00000"/>
                </a:solidFill>
              </a:rPr>
              <a:t>Opioidfehlgebrauch</a:t>
            </a:r>
            <a:r>
              <a:rPr lang="de-DE" sz="1600" b="1" dirty="0">
                <a:solidFill>
                  <a:srgbClr val="C00000"/>
                </a:solidFill>
              </a:rPr>
              <a:t> in der Schmerztherapie</a:t>
            </a:r>
            <a:br>
              <a:rPr lang="de-DE" sz="900" b="1" dirty="0">
                <a:solidFill>
                  <a:srgbClr val="C00000"/>
                </a:solidFill>
              </a:rPr>
            </a:br>
            <a:r>
              <a:rPr lang="de-DE" sz="900" dirty="0">
                <a:solidFill>
                  <a:srgbClr val="C00000"/>
                </a:solidFill>
                <a:effectLst/>
                <a:hlinkClick r:id="rId6">
                  <a:extLst>
                    <a:ext uri="{A12FA001-AC4F-418D-AE19-62706E023703}">
                      <ahyp:hlinkClr xmlns:ahyp="http://schemas.microsoft.com/office/drawing/2018/hyperlinkcolor" val="tx"/>
                    </a:ext>
                  </a:extLst>
                </a:hlinkClick>
              </a:rPr>
              <a:t>dgs-praxisleitlinien.de/substitutionsbehandlung-bei-opioidfehlgebrauch-in-der-schmerztherapie/</a:t>
            </a:r>
            <a:br>
              <a:rPr lang="de-DE" sz="900" dirty="0">
                <a:solidFill>
                  <a:srgbClr val="C00000"/>
                </a:solidFill>
                <a:effectLst/>
                <a:hlinkClick r:id="rId6">
                  <a:extLst>
                    <a:ext uri="{A12FA001-AC4F-418D-AE19-62706E023703}">
                      <ahyp:hlinkClr xmlns:ahyp="http://schemas.microsoft.com/office/drawing/2018/hyperlinkcolor" val="tx"/>
                    </a:ext>
                  </a:extLst>
                </a:hlinkClick>
              </a:rPr>
            </a:br>
            <a:br>
              <a:rPr lang="de-DE" sz="900" dirty="0">
                <a:solidFill>
                  <a:srgbClr val="C00000"/>
                </a:solidFill>
                <a:effectLst/>
              </a:rPr>
            </a:br>
            <a:endParaRPr lang="de-DE" sz="900" dirty="0">
              <a:solidFill>
                <a:srgbClr val="C00000"/>
              </a:solidFill>
              <a:effectLst/>
            </a:endParaRPr>
          </a:p>
          <a:p>
            <a:r>
              <a:rPr lang="de-DE" sz="1600" b="1" dirty="0">
                <a:solidFill>
                  <a:srgbClr val="C00000"/>
                </a:solidFill>
              </a:rPr>
              <a:t>Cannabis</a:t>
            </a:r>
            <a:br>
              <a:rPr lang="de-DE" sz="900" b="1" dirty="0">
                <a:solidFill>
                  <a:srgbClr val="C00000"/>
                </a:solidFill>
              </a:rPr>
            </a:br>
            <a:r>
              <a:rPr lang="de-DE" sz="900" dirty="0">
                <a:solidFill>
                  <a:srgbClr val="C00000"/>
                </a:solidFill>
                <a:hlinkClick r:id="rId7">
                  <a:extLst>
                    <a:ext uri="{A12FA001-AC4F-418D-AE19-62706E023703}">
                      <ahyp:hlinkClr xmlns:ahyp="http://schemas.microsoft.com/office/drawing/2018/hyperlinkcolor" val="tx"/>
                    </a:ext>
                  </a:extLst>
                </a:hlinkClick>
              </a:rPr>
              <a:t>dgs-praxisleitlinien.de/</a:t>
            </a:r>
            <a:r>
              <a:rPr lang="de-DE" sz="900" dirty="0" err="1">
                <a:solidFill>
                  <a:srgbClr val="C00000"/>
                </a:solidFill>
                <a:hlinkClick r:id="rId7">
                  <a:extLst>
                    <a:ext uri="{A12FA001-AC4F-418D-AE19-62706E023703}">
                      <ahyp:hlinkClr xmlns:ahyp="http://schemas.microsoft.com/office/drawing/2018/hyperlinkcolor" val="tx"/>
                    </a:ext>
                  </a:extLst>
                </a:hlinkClick>
              </a:rPr>
              <a:t>cannabis</a:t>
            </a:r>
            <a:r>
              <a:rPr lang="de-DE" sz="900" dirty="0">
                <a:solidFill>
                  <a:srgbClr val="C00000"/>
                </a:solidFill>
                <a:hlinkClick r:id="rId7">
                  <a:extLst>
                    <a:ext uri="{A12FA001-AC4F-418D-AE19-62706E023703}">
                      <ahyp:hlinkClr xmlns:ahyp="http://schemas.microsoft.com/office/drawing/2018/hyperlinkcolor" val="tx"/>
                    </a:ext>
                  </a:extLst>
                </a:hlinkClick>
              </a:rPr>
              <a:t>/</a:t>
            </a:r>
            <a:endParaRPr lang="de-DE" sz="900" dirty="0">
              <a:solidFill>
                <a:srgbClr val="C00000"/>
              </a:solidFill>
            </a:endParaRPr>
          </a:p>
          <a:p>
            <a:pPr>
              <a:tabLst>
                <a:tab pos="1260475" algn="l"/>
              </a:tabLst>
            </a:pPr>
            <a:endParaRPr lang="de-DE" sz="900" dirty="0">
              <a:solidFill>
                <a:srgbClr val="C00000"/>
              </a:solidFill>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68C1D622-60DF-235F-E134-E6D345B277D9}"/>
              </a:ext>
            </a:extLst>
          </p:cNvPr>
          <p:cNvSpPr txBox="1"/>
          <p:nvPr/>
        </p:nvSpPr>
        <p:spPr>
          <a:xfrm>
            <a:off x="6096000" y="705177"/>
            <a:ext cx="5400000" cy="1123384"/>
          </a:xfrm>
          <a:prstGeom prst="rect">
            <a:avLst/>
          </a:prstGeom>
          <a:noFill/>
        </p:spPr>
        <p:txBody>
          <a:bodyPr wrap="square" rtlCol="0">
            <a:spAutoFit/>
          </a:bodyPr>
          <a:lstStyle/>
          <a:p>
            <a:r>
              <a:rPr lang="de-DE" sz="900" dirty="0">
                <a:solidFill>
                  <a:schemeClr val="accent1">
                    <a:lumMod val="75000"/>
                  </a:schemeClr>
                </a:solidFill>
              </a:rPr>
              <a:t>Januar 2022  </a:t>
            </a:r>
            <a:br>
              <a:rPr lang="de-DE" sz="900" dirty="0">
                <a:solidFill>
                  <a:schemeClr val="accent1">
                    <a:lumMod val="75000"/>
                  </a:schemeClr>
                </a:solidFill>
              </a:rPr>
            </a:br>
            <a:r>
              <a:rPr lang="de-DE" sz="900" dirty="0" err="1">
                <a:solidFill>
                  <a:schemeClr val="accent1">
                    <a:lumMod val="75000"/>
                  </a:schemeClr>
                </a:solidFill>
              </a:rPr>
              <a:t>betaCare</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Ratgeber</a:t>
            </a:r>
            <a:br>
              <a:rPr lang="de-DE" sz="1600" b="1" dirty="0">
                <a:solidFill>
                  <a:schemeClr val="accent1">
                    <a:lumMod val="75000"/>
                  </a:schemeClr>
                </a:solidFill>
                <a:latin typeface="Arial Black" panose="020B0A04020102020204" pitchFamily="34" charset="0"/>
              </a:rPr>
            </a:br>
            <a:r>
              <a:rPr lang="de-DE" sz="2400" b="1" dirty="0">
                <a:solidFill>
                  <a:schemeClr val="accent1">
                    <a:lumMod val="75000"/>
                  </a:schemeClr>
                </a:solidFill>
                <a:latin typeface="Arial Black" panose="020B0A04020102020204" pitchFamily="34" charset="0"/>
              </a:rPr>
              <a:t>Schmerz &amp; Soziales</a:t>
            </a:r>
            <a:br>
              <a:rPr lang="de-DE" sz="900" b="1"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www.betacare.de/files/betacare/downloads/Ratgeber_PDF/Ratgeber_Schmerz.pdf</a:t>
            </a:r>
            <a:endParaRPr lang="de-DE" sz="900" dirty="0">
              <a:solidFill>
                <a:schemeClr val="accent1">
                  <a:lumMod val="75000"/>
                </a:schemeClr>
              </a:solidFill>
            </a:endParaRPr>
          </a:p>
        </p:txBody>
      </p:sp>
    </p:spTree>
    <p:extLst>
      <p:ext uri="{BB962C8B-B14F-4D97-AF65-F5344CB8AC3E}">
        <p14:creationId xmlns:p14="http://schemas.microsoft.com/office/powerpoint/2010/main" val="148462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2"/>
            <a:extLst>
              <a:ext uri="{FF2B5EF4-FFF2-40B4-BE49-F238E27FC236}">
                <a16:creationId xmlns:a16="http://schemas.microsoft.com/office/drawing/2014/main" id="{82EDD6D8-31F8-0DF5-7FB6-787C75A1AECC}"/>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sz="18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Interessante Studien</a:t>
            </a:r>
            <a:endParaRPr lang="de-DE" dirty="0">
              <a:latin typeface="Arial Black" panose="020B0A040201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89AAB625-AD49-1852-50FE-490B3C9768A8}"/>
              </a:ext>
            </a:extLst>
          </p:cNvPr>
          <p:cNvSpPr/>
          <p:nvPr/>
        </p:nvSpPr>
        <p:spPr>
          <a:xfrm>
            <a:off x="344098" y="753285"/>
            <a:ext cx="11257352"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Immuntherapie + </a:t>
            </a:r>
            <a:r>
              <a:rPr lang="de-DE" sz="1200" dirty="0" err="1">
                <a:solidFill>
                  <a:srgbClr val="FFFFFF"/>
                </a:solidFill>
                <a:latin typeface="Arial" panose="020B0604020202020204" pitchFamily="34" charset="0"/>
                <a:ea typeface="Calibri" panose="020F0502020204030204" pitchFamily="34" charset="0"/>
                <a:cs typeface="Arial" panose="020B0604020202020204" pitchFamily="34" charset="0"/>
              </a:rPr>
              <a:t>Checkpointinhibitor</a:t>
            </a:r>
            <a:endParaRPr lang="de-DE" sz="1200" dirty="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4" name="Rechteck 3">
            <a:extLst>
              <a:ext uri="{FF2B5EF4-FFF2-40B4-BE49-F238E27FC236}">
                <a16:creationId xmlns:a16="http://schemas.microsoft.com/office/drawing/2014/main" id="{59E0A124-AEE4-347D-8B64-6B1CCE541FE3}"/>
              </a:ext>
            </a:extLst>
          </p:cNvPr>
          <p:cNvSpPr/>
          <p:nvPr/>
        </p:nvSpPr>
        <p:spPr>
          <a:xfrm>
            <a:off x="344098" y="1035429"/>
            <a:ext cx="11257352" cy="127550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NCT04446117</a:t>
            </a:r>
            <a:r>
              <a:rPr lang="de-DE" sz="1200" b="1"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(ClinicalTrials.gov Identifier)				</a:t>
            </a:r>
            <a:r>
              <a:rPr lang="de-DE" sz="1200" b="1" dirty="0">
                <a:solidFill>
                  <a:srgbClr val="C00000"/>
                </a:solidFill>
                <a:effectLst/>
                <a:ea typeface="Calibri" panose="020F0502020204030204" pitchFamily="34" charset="0"/>
                <a:cs typeface="Times New Roman" panose="02020603050405020304" pitchFamily="18" charset="0"/>
              </a:rPr>
              <a:t> CONTACT-02		</a:t>
            </a:r>
            <a:r>
              <a:rPr lang="de-DE" sz="1200" dirty="0">
                <a:solidFill>
                  <a:srgbClr val="C00000"/>
                </a:solidFill>
                <a:effectLst/>
                <a:ea typeface="Calibri" panose="020F0502020204030204" pitchFamily="34" charset="0"/>
                <a:cs typeface="Times New Roman" panose="02020603050405020304" pitchFamily="18" charset="0"/>
              </a:rPr>
              <a:t>randomisierte, offene, kontrollierte Phase-III-Studie </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Cabozantinib plus </a:t>
            </a:r>
            <a:r>
              <a:rPr lang="de-DE" sz="1200" b="1" dirty="0" err="1">
                <a:solidFill>
                  <a:srgbClr val="C00000"/>
                </a:solidFill>
                <a:effectLst/>
                <a:ea typeface="Calibri" panose="020F0502020204030204" pitchFamily="34" charset="0"/>
                <a:cs typeface="Times New Roman" panose="02020603050405020304" pitchFamily="18" charset="0"/>
              </a:rPr>
              <a:t>Atezolizumab</a:t>
            </a:r>
            <a:r>
              <a:rPr lang="de-DE" sz="1200" b="1" dirty="0">
                <a:solidFill>
                  <a:srgbClr val="C00000"/>
                </a:solidFill>
                <a:effectLst/>
                <a:ea typeface="Calibri" panose="020F0502020204030204" pitchFamily="34" charset="0"/>
                <a:cs typeface="Times New Roman" panose="02020603050405020304" pitchFamily="18" charset="0"/>
              </a:rPr>
              <a:t> versus zweite neuartige Hormontherapie</a:t>
            </a:r>
            <a:r>
              <a:rPr lang="de-DE" sz="1200" dirty="0">
                <a:solidFill>
                  <a:srgbClr val="C00000"/>
                </a:solidFill>
                <a:effectLst/>
                <a:ea typeface="Calibri" panose="020F0502020204030204" pitchFamily="34" charset="0"/>
                <a:cs typeface="Times New Roman" panose="02020603050405020304" pitchFamily="18" charset="0"/>
              </a:rPr>
              <a:t>	</a:t>
            </a:r>
            <a:r>
              <a:rPr lang="de-DE" sz="1200" b="1" dirty="0">
                <a:solidFill>
                  <a:srgbClr val="C00000"/>
                </a:solidFill>
                <a:effectLst/>
                <a:ea typeface="Calibri" panose="020F0502020204030204" pitchFamily="34" charset="0"/>
                <a:cs typeface="Times New Roman" panose="02020603050405020304" pitchFamily="18" charset="0"/>
              </a:rPr>
              <a:t>	</a:t>
            </a:r>
            <a:r>
              <a:rPr lang="el-GR" sz="1200" dirty="0">
                <a:solidFill>
                  <a:srgbClr val="C00000"/>
                </a:solidFill>
                <a:effectLst/>
                <a:ea typeface="Calibri" panose="020F0502020204030204" pitchFamily="34" charset="0"/>
                <a:cs typeface="Times New Roman" panose="02020603050405020304" pitchFamily="18" charset="0"/>
              </a:rPr>
              <a:t> </a:t>
            </a:r>
            <a:r>
              <a:rPr lang="de-DE" sz="1200" dirty="0">
                <a:solidFill>
                  <a:srgbClr val="C00000"/>
                </a:solidFill>
                <a:ea typeface="Calibri" panose="020F0502020204030204" pitchFamily="34" charset="0"/>
                <a:cs typeface="Times New Roman" panose="02020603050405020304" pitchFamily="18" charset="0"/>
              </a:rPr>
              <a:t>	</a:t>
            </a:r>
            <a:r>
              <a:rPr lang="de-DE" sz="1200" dirty="0">
                <a:solidFill>
                  <a:srgbClr val="C00000"/>
                </a:solidFill>
                <a:effectLst/>
                <a:ea typeface="Calibri" panose="020F0502020204030204" pitchFamily="34" charset="0"/>
                <a:cs typeface="Times New Roman" panose="02020603050405020304" pitchFamily="18" charset="0"/>
              </a:rPr>
              <a:t>Rekrutierung in mehreren </a:t>
            </a:r>
            <a:r>
              <a:rPr lang="de-DE" sz="1200" dirty="0">
                <a:solidFill>
                  <a:srgbClr val="C00000"/>
                </a:solidFill>
                <a:ea typeface="Calibri" panose="020F0502020204030204" pitchFamily="34" charset="0"/>
                <a:cs typeface="Times New Roman" panose="02020603050405020304" pitchFamily="18" charset="0"/>
              </a:rPr>
              <a:t>d</a:t>
            </a:r>
            <a:r>
              <a:rPr lang="de-DE" sz="1200" dirty="0">
                <a:solidFill>
                  <a:srgbClr val="C00000"/>
                </a:solidFill>
                <a:effectLst/>
                <a:ea typeface="Calibri" panose="020F0502020204030204" pitchFamily="34" charset="0"/>
                <a:cs typeface="Times New Roman" panose="02020603050405020304" pitchFamily="18" charset="0"/>
              </a:rPr>
              <a:t>eutschen </a:t>
            </a:r>
            <a:r>
              <a:rPr lang="de-DE" sz="1200" dirty="0">
                <a:solidFill>
                  <a:srgbClr val="C00000"/>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Studienorten</a:t>
            </a:r>
            <a:r>
              <a:rPr lang="de-DE" sz="1200" dirty="0">
                <a:solidFill>
                  <a:srgbClr val="C00000"/>
                </a:solidFill>
                <a:effectLst/>
                <a:ea typeface="Calibri" panose="020F0502020204030204" pitchFamily="34" charset="0"/>
                <a:cs typeface="Times New Roman" panose="02020603050405020304" pitchFamily="18" charset="0"/>
              </a:rPr>
              <a:t> </a:t>
            </a:r>
          </a:p>
          <a:p>
            <a:pPr>
              <a:tabLst>
                <a:tab pos="1260475" algn="l"/>
              </a:tabLst>
            </a:pPr>
            <a:r>
              <a:rPr lang="de-DE" sz="1200" dirty="0">
                <a:solidFill>
                  <a:srgbClr val="C00000"/>
                </a:solidFill>
                <a:effectLst/>
                <a:ea typeface="Calibri" panose="020F0502020204030204" pitchFamily="34" charset="0"/>
                <a:cs typeface="Times New Roman" panose="02020603050405020304" pitchFamily="18" charset="0"/>
              </a:rPr>
              <a:t>Zweitlinientherapie beim mCRPC</a:t>
            </a:r>
          </a:p>
          <a:p>
            <a:pPr>
              <a:tabLst>
                <a:tab pos="1260475" algn="l"/>
              </a:tabLst>
            </a:pPr>
            <a:endParaRPr lang="de-DE" sz="1200" dirty="0">
              <a:solidFill>
                <a:srgbClr val="C00000"/>
              </a:solidFill>
              <a:ea typeface="Calibri" panose="020F0502020204030204" pitchFamily="34" charset="0"/>
              <a:cs typeface="Times New Roman" panose="02020603050405020304" pitchFamily="18" charset="0"/>
            </a:endParaRPr>
          </a:p>
          <a:p>
            <a:pPr>
              <a:tabLst>
                <a:tab pos="1260475" algn="l"/>
              </a:tabLst>
            </a:pPr>
            <a:r>
              <a:rPr lang="de-DE" sz="1200" dirty="0">
                <a:solidFill>
                  <a:srgbClr val="C00000"/>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Cabozantinib</a:t>
            </a:r>
            <a:r>
              <a:rPr lang="de-DE" sz="1200" dirty="0">
                <a:solidFill>
                  <a:srgbClr val="C00000"/>
                </a:solidFill>
                <a:ea typeface="Calibri" panose="020F0502020204030204" pitchFamily="34" charset="0"/>
                <a:cs typeface="Times New Roman" panose="02020603050405020304" pitchFamily="18" charset="0"/>
              </a:rPr>
              <a:t> ist ein </a:t>
            </a:r>
            <a:r>
              <a:rPr lang="de-DE" sz="1200" dirty="0">
                <a:solidFill>
                  <a:srgbClr val="C00000"/>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Multikinase-Inhibitor</a:t>
            </a:r>
            <a:r>
              <a:rPr lang="de-DE" sz="1200" dirty="0">
                <a:solidFill>
                  <a:srgbClr val="C00000"/>
                </a:solidFill>
                <a:ea typeface="Calibri" panose="020F0502020204030204" pitchFamily="34" charset="0"/>
                <a:cs typeface="Times New Roman" panose="02020603050405020304" pitchFamily="18" charset="0"/>
              </a:rPr>
              <a:t> (…</a:t>
            </a:r>
            <a:r>
              <a:rPr lang="de-DE" sz="1200" dirty="0" err="1">
                <a:solidFill>
                  <a:srgbClr val="C00000"/>
                </a:solidFill>
                <a:ea typeface="Calibri" panose="020F0502020204030204" pitchFamily="34" charset="0"/>
                <a:cs typeface="Times New Roman" panose="02020603050405020304" pitchFamily="18" charset="0"/>
              </a:rPr>
              <a:t>tinib</a:t>
            </a:r>
            <a:r>
              <a:rPr lang="de-DE" sz="1200" dirty="0">
                <a:solidFill>
                  <a:srgbClr val="C00000"/>
                </a:solidFill>
                <a:ea typeface="Calibri" panose="020F0502020204030204" pitchFamily="34" charset="0"/>
                <a:cs typeface="Times New Roman" panose="02020603050405020304" pitchFamily="18" charset="0"/>
              </a:rPr>
              <a:t>) aus der Gruppe der </a:t>
            </a:r>
            <a:r>
              <a:rPr lang="de-DE" sz="1200" dirty="0" err="1">
                <a:solidFill>
                  <a:srgbClr val="C00000"/>
                </a:solidFill>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Tyrosinkinaseinhibitoren</a:t>
            </a:r>
            <a:r>
              <a:rPr lang="de-DE" sz="1200" dirty="0">
                <a:solidFill>
                  <a:srgbClr val="C00000"/>
                </a:solidFill>
                <a:ea typeface="Calibri" panose="020F0502020204030204" pitchFamily="34" charset="0"/>
                <a:cs typeface="Times New Roman" panose="02020603050405020304" pitchFamily="18" charset="0"/>
              </a:rPr>
              <a:t> (…</a:t>
            </a:r>
            <a:r>
              <a:rPr lang="de-DE" sz="1200" dirty="0" err="1">
                <a:solidFill>
                  <a:srgbClr val="C00000"/>
                </a:solidFill>
                <a:ea typeface="Calibri" panose="020F0502020204030204" pitchFamily="34" charset="0"/>
                <a:cs typeface="Times New Roman" panose="02020603050405020304" pitchFamily="18" charset="0"/>
              </a:rPr>
              <a:t>ib</a:t>
            </a:r>
            <a:r>
              <a:rPr lang="de-DE" sz="1200" dirty="0">
                <a:solidFill>
                  <a:srgbClr val="C00000"/>
                </a:solidFill>
                <a:ea typeface="Calibri" panose="020F0502020204030204" pitchFamily="34" charset="0"/>
                <a:cs typeface="Times New Roman" panose="02020603050405020304" pitchFamily="18" charset="0"/>
              </a:rPr>
              <a:t>) (Zielgerichtete Therapie) </a:t>
            </a:r>
          </a:p>
          <a:p>
            <a:pPr>
              <a:tabLst>
                <a:tab pos="1260475" algn="l"/>
              </a:tabLst>
            </a:pPr>
            <a:r>
              <a:rPr lang="de-DE" sz="1200" dirty="0" err="1">
                <a:solidFill>
                  <a:srgbClr val="C00000"/>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Atezolizumab</a:t>
            </a:r>
            <a:r>
              <a:rPr lang="de-DE" sz="1200" dirty="0">
                <a:solidFill>
                  <a:srgbClr val="C00000"/>
                </a:solidFill>
                <a:ea typeface="Calibri" panose="020F0502020204030204" pitchFamily="34" charset="0"/>
                <a:cs typeface="Times New Roman" panose="02020603050405020304" pitchFamily="18" charset="0"/>
              </a:rPr>
              <a:t> ist ein monoklonaler Antikörper bzw. </a:t>
            </a:r>
            <a:r>
              <a:rPr lang="de-DE" sz="1200" dirty="0">
                <a:solidFill>
                  <a:srgbClr val="C00000"/>
                </a:solidFill>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t>PD-L1-Inhibitor</a:t>
            </a:r>
            <a:r>
              <a:rPr lang="de-DE" sz="1200" dirty="0">
                <a:solidFill>
                  <a:srgbClr val="C00000"/>
                </a:solidFill>
                <a:ea typeface="Calibri" panose="020F0502020204030204" pitchFamily="34" charset="0"/>
                <a:cs typeface="Times New Roman" panose="02020603050405020304" pitchFamily="18" charset="0"/>
              </a:rPr>
              <a:t> (… </a:t>
            </a:r>
            <a:r>
              <a:rPr lang="de-DE" sz="1200" dirty="0" err="1">
                <a:solidFill>
                  <a:srgbClr val="C00000"/>
                </a:solidFill>
                <a:ea typeface="Calibri" panose="020F0502020204030204" pitchFamily="34" charset="0"/>
                <a:cs typeface="Times New Roman" panose="02020603050405020304" pitchFamily="18" charset="0"/>
              </a:rPr>
              <a:t>umab</a:t>
            </a:r>
            <a:r>
              <a:rPr lang="de-DE" sz="1200" dirty="0">
                <a:solidFill>
                  <a:srgbClr val="C00000"/>
                </a:solidFill>
                <a:ea typeface="Calibri" panose="020F0502020204030204" pitchFamily="34" charset="0"/>
                <a:cs typeface="Times New Roman" panose="02020603050405020304" pitchFamily="18" charset="0"/>
              </a:rPr>
              <a:t>) aus der Gruppe der </a:t>
            </a:r>
            <a:r>
              <a:rPr lang="de-DE" sz="1200" dirty="0">
                <a:solidFill>
                  <a:srgbClr val="C00000"/>
                </a:solidFill>
                <a:ea typeface="Calibri" panose="020F050202020403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Checkpoint-Inhibitoren</a:t>
            </a:r>
            <a:r>
              <a:rPr lang="de-DE" sz="1200" dirty="0">
                <a:solidFill>
                  <a:srgbClr val="C00000"/>
                </a:solidFill>
                <a:ea typeface="Calibri" panose="020F0502020204030204" pitchFamily="34" charset="0"/>
                <a:cs typeface="Times New Roman" panose="02020603050405020304" pitchFamily="18" charset="0"/>
              </a:rPr>
              <a:t>. (…ab) (Immuntherapie) </a:t>
            </a:r>
            <a:endParaRPr lang="de-DE" sz="1000" dirty="0">
              <a:solidFill>
                <a:srgbClr val="C00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954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Bild 6">
            <a:extLst>
              <a:ext uri="{FF2B5EF4-FFF2-40B4-BE49-F238E27FC236}">
                <a16:creationId xmlns:a16="http://schemas.microsoft.com/office/drawing/2014/main" id="{6DF36E0F-2167-9372-C986-816606D85ECF}"/>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t="10206" b="10206"/>
          <a:stretch/>
        </p:blipFill>
        <p:spPr>
          <a:xfrm>
            <a:off x="-7270" y="4281"/>
            <a:ext cx="12191980" cy="6857990"/>
          </a:xfrm>
          <a:prstGeom prst="rect">
            <a:avLst/>
          </a:prstGeom>
        </p:spPr>
      </p:pic>
      <p:grpSp>
        <p:nvGrpSpPr>
          <p:cNvPr id="6" name="Gruppieren 5">
            <a:extLst>
              <a:ext uri="{FF2B5EF4-FFF2-40B4-BE49-F238E27FC236}">
                <a16:creationId xmlns:a16="http://schemas.microsoft.com/office/drawing/2014/main" id="{1FFB2CB2-1A5E-CA13-28CF-452FF651CBE6}"/>
              </a:ext>
            </a:extLst>
          </p:cNvPr>
          <p:cNvGrpSpPr/>
          <p:nvPr/>
        </p:nvGrpSpPr>
        <p:grpSpPr>
          <a:xfrm>
            <a:off x="4639594" y="2090610"/>
            <a:ext cx="2880000" cy="2880000"/>
            <a:chOff x="3828166" y="1908333"/>
            <a:chExt cx="2880000" cy="2880000"/>
          </a:xfrm>
        </p:grpSpPr>
        <p:sp>
          <p:nvSpPr>
            <p:cNvPr id="37" name="Ellipse 36">
              <a:extLst>
                <a:ext uri="{FF2B5EF4-FFF2-40B4-BE49-F238E27FC236}">
                  <a16:creationId xmlns:a16="http://schemas.microsoft.com/office/drawing/2014/main" id="{98CC1225-F75C-ACB0-F784-B7F8E9F8E8CA}"/>
                </a:ext>
              </a:extLst>
            </p:cNvPr>
            <p:cNvSpPr/>
            <p:nvPr/>
          </p:nvSpPr>
          <p:spPr>
            <a:xfrm>
              <a:off x="3828166" y="1908333"/>
              <a:ext cx="2880000" cy="2880000"/>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e-DE"/>
            </a:p>
          </p:txBody>
        </p:sp>
        <p:sp>
          <p:nvSpPr>
            <p:cNvPr id="38" name="Ellipse 4">
              <a:extLst>
                <a:ext uri="{FF2B5EF4-FFF2-40B4-BE49-F238E27FC236}">
                  <a16:creationId xmlns:a16="http://schemas.microsoft.com/office/drawing/2014/main" id="{5D9E084D-A628-3F68-D88E-98FF0AFD245C}"/>
                </a:ext>
              </a:extLst>
            </p:cNvPr>
            <p:cNvSpPr txBox="1"/>
            <p:nvPr/>
          </p:nvSpPr>
          <p:spPr>
            <a:xfrm>
              <a:off x="4249932" y="2330099"/>
              <a:ext cx="2036468" cy="20364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FFC000"/>
                  </a:solidFill>
                  <a:effectLst>
                    <a:outerShdw blurRad="38100" dist="38100" dir="2700000" algn="tl">
                      <a:srgbClr val="000000">
                        <a:alpha val="43137"/>
                      </a:srgbClr>
                    </a:outerShdw>
                  </a:effectLst>
                  <a:latin typeface="Arial Black" panose="020B0A04020102020204" pitchFamily="34" charset="0"/>
                </a:rPr>
                <a:t>omHSPC</a:t>
              </a:r>
            </a:p>
            <a:p>
              <a:pPr marL="0" lvl="0" indent="0" algn="ctr" defTabSz="711200">
                <a:lnSpc>
                  <a:spcPct val="90000"/>
                </a:lnSpc>
                <a:spcBef>
                  <a:spcPct val="0"/>
                </a:spcBef>
                <a:spcAft>
                  <a:spcPct val="35000"/>
                </a:spcAft>
                <a:buNone/>
              </a:pPr>
              <a:r>
                <a:rPr lang="de-DE" sz="1600" kern="1200" dirty="0">
                  <a:solidFill>
                    <a:srgbClr val="FFC000"/>
                  </a:solidFill>
                  <a:effectLst>
                    <a:outerShdw blurRad="38100" dist="38100" dir="2700000" algn="tl">
                      <a:srgbClr val="000000">
                        <a:alpha val="43137"/>
                      </a:srgbClr>
                    </a:outerShdw>
                  </a:effectLst>
                  <a:latin typeface="Arial Black" panose="020B0A04020102020204" pitchFamily="34" charset="0"/>
                </a:rPr>
                <a:t>Hart und früh zuschlagen!</a:t>
              </a: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711200">
                <a:lnSpc>
                  <a:spcPct val="90000"/>
                </a:lnSpc>
                <a:spcBef>
                  <a:spcPct val="0"/>
                </a:spcBef>
                <a:spcAft>
                  <a:spcPct val="35000"/>
                </a:spcAft>
                <a:buNone/>
              </a:pPr>
              <a:endParaRPr lang="de-DE" sz="600" kern="1200" dirty="0">
                <a:effectLst>
                  <a:outerShdw blurRad="38100" dist="38100" dir="2700000" algn="tl">
                    <a:srgbClr val="000000">
                      <a:alpha val="43137"/>
                    </a:srgbClr>
                  </a:outerShdw>
                </a:effectLst>
                <a:latin typeface="Arial Black" panose="020B0A04020102020204" pitchFamily="34" charset="0"/>
              </a:endParaRPr>
            </a:p>
            <a:p>
              <a:pPr marL="0" lvl="0" indent="0" algn="ctr" defTabSz="711200">
                <a:lnSpc>
                  <a:spcPct val="100000"/>
                </a:lnSpc>
                <a:spcBef>
                  <a:spcPct val="0"/>
                </a:spcBef>
                <a:spcAft>
                  <a:spcPts val="0"/>
                </a:spcAft>
                <a:buNone/>
              </a:pPr>
              <a:r>
                <a:rPr lang="de-DE" sz="1400" kern="1200" dirty="0">
                  <a:effectLst>
                    <a:outerShdw blurRad="38100" dist="38100" dir="2700000" algn="tl">
                      <a:srgbClr val="000000">
                        <a:alpha val="43137"/>
                      </a:srgbClr>
                    </a:outerShdw>
                  </a:effectLst>
                  <a:latin typeface="Arial Black" panose="020B0A04020102020204" pitchFamily="34" charset="0"/>
                </a:rPr>
                <a:t>Hit hard and early!</a:t>
              </a:r>
            </a:p>
          </p:txBody>
        </p:sp>
      </p:grpSp>
      <p:grpSp>
        <p:nvGrpSpPr>
          <p:cNvPr id="59" name="Gruppieren 58">
            <a:extLst>
              <a:ext uri="{FF2B5EF4-FFF2-40B4-BE49-F238E27FC236}">
                <a16:creationId xmlns:a16="http://schemas.microsoft.com/office/drawing/2014/main" id="{F5282C3A-F2FD-21FB-EF08-2E42B4242896}"/>
              </a:ext>
            </a:extLst>
          </p:cNvPr>
          <p:cNvGrpSpPr/>
          <p:nvPr/>
        </p:nvGrpSpPr>
        <p:grpSpPr>
          <a:xfrm>
            <a:off x="7126642" y="1118844"/>
            <a:ext cx="2340004" cy="2340004"/>
            <a:chOff x="2638120" y="4140704"/>
            <a:chExt cx="2340004" cy="2340004"/>
          </a:xfrm>
        </p:grpSpPr>
        <p:sp>
          <p:nvSpPr>
            <p:cNvPr id="60" name="Ellipse 59">
              <a:extLst>
                <a:ext uri="{FF2B5EF4-FFF2-40B4-BE49-F238E27FC236}">
                  <a16:creationId xmlns:a16="http://schemas.microsoft.com/office/drawing/2014/main" id="{98F59CFF-4D42-2584-DB2E-AB42DA6A519A}"/>
                </a:ext>
              </a:extLst>
            </p:cNvPr>
            <p:cNvSpPr/>
            <p:nvPr/>
          </p:nvSpPr>
          <p:spPr>
            <a:xfrm>
              <a:off x="2638120" y="4140704"/>
              <a:ext cx="2340004" cy="2340004"/>
            </a:xfrm>
            <a:prstGeom prst="ellipse">
              <a:avLst/>
            </a:prstGeom>
            <a:solidFill>
              <a:schemeClr val="accent1">
                <a:lumMod val="50000"/>
              </a:schemeClr>
            </a:solidFill>
            <a:ln>
              <a:solidFill>
                <a:schemeClr val="accent1">
                  <a:lumMod val="40000"/>
                  <a:lumOff val="60000"/>
                </a:schemeClr>
              </a:solid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de-DE"/>
            </a:p>
          </p:txBody>
        </p:sp>
        <p:sp>
          <p:nvSpPr>
            <p:cNvPr id="61" name="Ellipse 20">
              <a:extLst>
                <a:ext uri="{FF2B5EF4-FFF2-40B4-BE49-F238E27FC236}">
                  <a16:creationId xmlns:a16="http://schemas.microsoft.com/office/drawing/2014/main" id="{9E29DBE4-757F-F58D-8DD7-2FBDCB8D1D1A}"/>
                </a:ext>
              </a:extLst>
            </p:cNvPr>
            <p:cNvSpPr txBox="1"/>
            <p:nvPr/>
          </p:nvSpPr>
          <p:spPr>
            <a:xfrm>
              <a:off x="3013618" y="4565781"/>
              <a:ext cx="1654632" cy="1654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FFC000"/>
                  </a:solidFill>
                  <a:effectLst>
                    <a:outerShdw blurRad="38100" dist="38100" dir="2700000" algn="tl">
                      <a:srgbClr val="000000">
                        <a:alpha val="43137"/>
                      </a:srgbClr>
                    </a:outerShdw>
                  </a:effectLst>
                  <a:latin typeface="Arial Black" panose="020B0A04020102020204" pitchFamily="34" charset="0"/>
                </a:rPr>
                <a:t>MDT</a:t>
              </a:r>
            </a:p>
            <a:p>
              <a:pPr marL="0" lvl="0" indent="0" algn="ctr" defTabSz="711200">
                <a:lnSpc>
                  <a:spcPct val="90000"/>
                </a:lnSpc>
                <a:spcBef>
                  <a:spcPct val="0"/>
                </a:spcBef>
                <a:spcAft>
                  <a:spcPct val="35000"/>
                </a:spcAft>
                <a:buNone/>
              </a:pPr>
              <a:r>
                <a:rPr lang="de-DE" sz="14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Metastasen-gerichtete Therapie </a:t>
              </a:r>
            </a:p>
            <a:p>
              <a:pPr algn="ctr" defTabSz="711200">
                <a:spcBef>
                  <a:spcPct val="0"/>
                </a:spcBef>
              </a:pPr>
              <a:r>
                <a:rPr lang="de-DE" sz="14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Metastases-directed </a:t>
              </a:r>
            </a:p>
            <a:p>
              <a:pPr algn="ctr" defTabSz="711200">
                <a:spcBef>
                  <a:spcPct val="0"/>
                </a:spcBef>
              </a:pPr>
              <a:r>
                <a:rPr lang="de-DE" sz="14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therapy</a:t>
              </a:r>
            </a:p>
          </p:txBody>
        </p:sp>
      </p:grpSp>
      <p:grpSp>
        <p:nvGrpSpPr>
          <p:cNvPr id="62" name="Gruppieren 61">
            <a:extLst>
              <a:ext uri="{FF2B5EF4-FFF2-40B4-BE49-F238E27FC236}">
                <a16:creationId xmlns:a16="http://schemas.microsoft.com/office/drawing/2014/main" id="{AB159108-A9CF-F52D-F454-92E7E9E0B253}"/>
              </a:ext>
            </a:extLst>
          </p:cNvPr>
          <p:cNvGrpSpPr/>
          <p:nvPr/>
        </p:nvGrpSpPr>
        <p:grpSpPr>
          <a:xfrm>
            <a:off x="7189804" y="3531637"/>
            <a:ext cx="2340004" cy="2340004"/>
            <a:chOff x="1778715" y="1477132"/>
            <a:chExt cx="2340004" cy="2340004"/>
          </a:xfrm>
        </p:grpSpPr>
        <p:sp>
          <p:nvSpPr>
            <p:cNvPr id="63" name="Ellipse 62">
              <a:extLst>
                <a:ext uri="{FF2B5EF4-FFF2-40B4-BE49-F238E27FC236}">
                  <a16:creationId xmlns:a16="http://schemas.microsoft.com/office/drawing/2014/main" id="{F2B5E73F-C21B-2434-3585-E022197A4278}"/>
                </a:ext>
              </a:extLst>
            </p:cNvPr>
            <p:cNvSpPr/>
            <p:nvPr/>
          </p:nvSpPr>
          <p:spPr>
            <a:xfrm>
              <a:off x="1778715" y="1477132"/>
              <a:ext cx="2340004" cy="2340004"/>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de-DE"/>
            </a:p>
          </p:txBody>
        </p:sp>
        <p:sp>
          <p:nvSpPr>
            <p:cNvPr id="64" name="Ellipse 24">
              <a:extLst>
                <a:ext uri="{FF2B5EF4-FFF2-40B4-BE49-F238E27FC236}">
                  <a16:creationId xmlns:a16="http://schemas.microsoft.com/office/drawing/2014/main" id="{509DE2B1-2D15-8339-DDAF-56A8415B6901}"/>
                </a:ext>
              </a:extLst>
            </p:cNvPr>
            <p:cNvSpPr txBox="1"/>
            <p:nvPr/>
          </p:nvSpPr>
          <p:spPr>
            <a:xfrm>
              <a:off x="2177008" y="1935558"/>
              <a:ext cx="1654632" cy="1654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de-DE" sz="1600" kern="1200" dirty="0">
                  <a:solidFill>
                    <a:srgbClr val="FFC000"/>
                  </a:solidFill>
                  <a:effectLst>
                    <a:outerShdw blurRad="38100" dist="38100" dir="2700000" algn="tl">
                      <a:srgbClr val="000000">
                        <a:alpha val="43137"/>
                      </a:srgbClr>
                    </a:outerShdw>
                  </a:effectLst>
                  <a:latin typeface="Arial Black" panose="020B0A04020102020204" pitchFamily="34" charset="0"/>
                </a:rPr>
                <a:t>Antiresorptive Therapie</a:t>
              </a: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711200">
                <a:lnSpc>
                  <a:spcPct val="90000"/>
                </a:lnSpc>
                <a:spcBef>
                  <a:spcPct val="0"/>
                </a:spcBef>
                <a:spcAft>
                  <a:spcPct val="35000"/>
                </a:spcAft>
                <a:buNone/>
              </a:pP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711200">
                <a:lnSpc>
                  <a:spcPct val="90000"/>
                </a:lnSpc>
                <a:spcBef>
                  <a:spcPct val="0"/>
                </a:spcBef>
                <a:spcAft>
                  <a:spcPct val="35000"/>
                </a:spcAft>
                <a:buNone/>
              </a:pPr>
              <a:r>
                <a:rPr lang="de-DE" sz="14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antiresorptiv wirksame Substanz</a:t>
              </a:r>
            </a:p>
            <a:p>
              <a:pPr marL="0" lvl="0" indent="0" algn="ctr" defTabSz="711200">
                <a:lnSpc>
                  <a:spcPct val="90000"/>
                </a:lnSpc>
                <a:spcBef>
                  <a:spcPct val="0"/>
                </a:spcBef>
                <a:spcAft>
                  <a:spcPct val="35000"/>
                </a:spcAft>
                <a:buNone/>
              </a:pPr>
              <a:r>
                <a:rPr lang="de-DE" sz="14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 Denosumab (DNO) </a:t>
              </a:r>
            </a:p>
          </p:txBody>
        </p:sp>
      </p:grpSp>
      <p:sp>
        <p:nvSpPr>
          <p:cNvPr id="65" name="Textfeld 64">
            <a:extLst>
              <a:ext uri="{FF2B5EF4-FFF2-40B4-BE49-F238E27FC236}">
                <a16:creationId xmlns:a16="http://schemas.microsoft.com/office/drawing/2014/main" id="{DA0F1355-AE04-9DFC-F83A-DAC8942B9E5C}"/>
              </a:ext>
            </a:extLst>
          </p:cNvPr>
          <p:cNvSpPr txBox="1"/>
          <p:nvPr/>
        </p:nvSpPr>
        <p:spPr>
          <a:xfrm>
            <a:off x="7907562" y="4094854"/>
            <a:ext cx="958271" cy="1631216"/>
          </a:xfrm>
          <a:prstGeom prst="rect">
            <a:avLst/>
          </a:prstGeom>
          <a:noFill/>
          <a:ln>
            <a:noFill/>
          </a:ln>
        </p:spPr>
        <p:txBody>
          <a:bodyPr wrap="square" rtlCol="0">
            <a:spAutoFit/>
          </a:bodyPr>
          <a:lstStyle/>
          <a:p>
            <a:r>
              <a:rPr lang="de-DE" sz="10000" dirty="0">
                <a:solidFill>
                  <a:srgbClr val="C00000"/>
                </a:solidFill>
                <a:latin typeface="Arial Black" panose="020B0A04020102020204" pitchFamily="34" charset="0"/>
              </a:rPr>
              <a:t>?</a:t>
            </a:r>
          </a:p>
        </p:txBody>
      </p:sp>
      <p:grpSp>
        <p:nvGrpSpPr>
          <p:cNvPr id="66" name="Gruppieren 65">
            <a:extLst>
              <a:ext uri="{FF2B5EF4-FFF2-40B4-BE49-F238E27FC236}">
                <a16:creationId xmlns:a16="http://schemas.microsoft.com/office/drawing/2014/main" id="{D5924A4C-1335-967B-7BAF-899774DD09ED}"/>
              </a:ext>
            </a:extLst>
          </p:cNvPr>
          <p:cNvGrpSpPr/>
          <p:nvPr/>
        </p:nvGrpSpPr>
        <p:grpSpPr>
          <a:xfrm>
            <a:off x="2621997" y="3510770"/>
            <a:ext cx="2340004" cy="2340004"/>
            <a:chOff x="6450425" y="1477132"/>
            <a:chExt cx="2340004" cy="2340004"/>
          </a:xfrm>
        </p:grpSpPr>
        <p:sp>
          <p:nvSpPr>
            <p:cNvPr id="67" name="Ellipse 66">
              <a:extLst>
                <a:ext uri="{FF2B5EF4-FFF2-40B4-BE49-F238E27FC236}">
                  <a16:creationId xmlns:a16="http://schemas.microsoft.com/office/drawing/2014/main" id="{BDFF35B7-A024-1DE7-5737-CCED429A344B}"/>
                </a:ext>
              </a:extLst>
            </p:cNvPr>
            <p:cNvSpPr/>
            <p:nvPr/>
          </p:nvSpPr>
          <p:spPr>
            <a:xfrm>
              <a:off x="6450425" y="1477132"/>
              <a:ext cx="2340004" cy="2340004"/>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de-DE"/>
            </a:p>
          </p:txBody>
        </p:sp>
        <p:sp>
          <p:nvSpPr>
            <p:cNvPr id="68" name="Ellipse 12">
              <a:extLst>
                <a:ext uri="{FF2B5EF4-FFF2-40B4-BE49-F238E27FC236}">
                  <a16:creationId xmlns:a16="http://schemas.microsoft.com/office/drawing/2014/main" id="{06DF32F7-AFEB-303F-041A-ACBA2C7A3A35}"/>
                </a:ext>
              </a:extLst>
            </p:cNvPr>
            <p:cNvSpPr txBox="1"/>
            <p:nvPr/>
          </p:nvSpPr>
          <p:spPr>
            <a:xfrm>
              <a:off x="6793111" y="1819818"/>
              <a:ext cx="1654632" cy="1654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100000"/>
                </a:lnSpc>
                <a:spcBef>
                  <a:spcPct val="0"/>
                </a:spcBef>
                <a:spcAft>
                  <a:spcPts val="0"/>
                </a:spcAft>
                <a:buNone/>
              </a:pPr>
              <a:r>
                <a:rPr lang="de-DE" sz="1500" kern="1200" dirty="0">
                  <a:solidFill>
                    <a:srgbClr val="FFC000"/>
                  </a:solidFill>
                  <a:effectLst>
                    <a:outerShdw blurRad="38100" dist="38100" dir="2700000" algn="tl">
                      <a:srgbClr val="000000">
                        <a:alpha val="43137"/>
                      </a:srgbClr>
                    </a:outerShdw>
                  </a:effectLst>
                  <a:latin typeface="Arial Black" panose="020B0A04020102020204" pitchFamily="34" charset="0"/>
                </a:rPr>
                <a:t>No</a:t>
              </a:r>
            </a:p>
            <a:p>
              <a:pPr marL="0" lvl="0" indent="0" algn="ctr" defTabSz="666750">
                <a:lnSpc>
                  <a:spcPct val="100000"/>
                </a:lnSpc>
                <a:spcBef>
                  <a:spcPct val="0"/>
                </a:spcBef>
                <a:spcAft>
                  <a:spcPts val="0"/>
                </a:spcAft>
                <a:buNone/>
              </a:pPr>
              <a:r>
                <a:rPr lang="de-DE" sz="1500" kern="1200" dirty="0">
                  <a:solidFill>
                    <a:srgbClr val="FFC000"/>
                  </a:solidFill>
                  <a:effectLst>
                    <a:outerShdw blurRad="38100" dist="38100" dir="2700000" algn="tl">
                      <a:srgbClr val="000000">
                        <a:alpha val="43137"/>
                      </a:srgbClr>
                    </a:outerShdw>
                  </a:effectLst>
                  <a:latin typeface="Arial Black" panose="020B0A04020102020204" pitchFamily="34" charset="0"/>
                </a:rPr>
                <a:t>Docetaxel</a:t>
              </a:r>
            </a:p>
            <a:p>
              <a:pPr marL="0" lvl="0" indent="0" algn="ctr" defTabSz="666750">
                <a:lnSpc>
                  <a:spcPct val="100000"/>
                </a:lnSpc>
                <a:spcBef>
                  <a:spcPct val="0"/>
                </a:spcBef>
                <a:spcAft>
                  <a:spcPts val="0"/>
                </a:spcAft>
                <a:buNone/>
              </a:pPr>
              <a:r>
                <a:rPr lang="de-DE" sz="1500" dirty="0">
                  <a:solidFill>
                    <a:srgbClr val="FFC000"/>
                  </a:solidFill>
                  <a:effectLst>
                    <a:outerShdw blurRad="38100" dist="38100" dir="2700000" algn="tl">
                      <a:srgbClr val="000000">
                        <a:alpha val="43137"/>
                      </a:srgbClr>
                    </a:outerShdw>
                  </a:effectLst>
                  <a:latin typeface="Arial Black" panose="020B0A04020102020204" pitchFamily="34" charset="0"/>
                </a:rPr>
                <a:t>a</a:t>
              </a:r>
              <a:r>
                <a:rPr lang="de-DE" sz="1500" kern="1200" dirty="0">
                  <a:solidFill>
                    <a:srgbClr val="FFC000"/>
                  </a:solidFill>
                  <a:effectLst>
                    <a:outerShdw blurRad="38100" dist="38100" dir="2700000" algn="tl">
                      <a:srgbClr val="000000">
                        <a:alpha val="43137"/>
                      </a:srgbClr>
                    </a:outerShdw>
                  </a:effectLst>
                  <a:latin typeface="Arial Black" panose="020B0A04020102020204" pitchFamily="34" charset="0"/>
                </a:rPr>
                <a:t>lone first</a:t>
              </a: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66750">
                <a:lnSpc>
                  <a:spcPct val="100000"/>
                </a:lnSpc>
                <a:spcBef>
                  <a:spcPct val="0"/>
                </a:spcBef>
                <a:spcAft>
                  <a:spcPts val="0"/>
                </a:spcAft>
                <a:buNone/>
              </a:pP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66750">
                <a:lnSpc>
                  <a:spcPct val="90000"/>
                </a:lnSpc>
                <a:spcBef>
                  <a:spcPct val="0"/>
                </a:spcBef>
                <a:spcAft>
                  <a:spcPct val="35000"/>
                </a:spcAft>
                <a:buNone/>
              </a:pPr>
              <a:r>
                <a:rPr lang="de-DE" sz="13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Docetaxel sollte nicht mehr primär beim mHSPC zum Einsatz kommen</a:t>
              </a:r>
            </a:p>
          </p:txBody>
        </p:sp>
      </p:grpSp>
      <p:sp>
        <p:nvSpPr>
          <p:cNvPr id="58" name="Ellipse 57">
            <a:hlinkClick r:id="rId5"/>
            <a:extLst>
              <a:ext uri="{FF2B5EF4-FFF2-40B4-BE49-F238E27FC236}">
                <a16:creationId xmlns:a16="http://schemas.microsoft.com/office/drawing/2014/main" id="{9DFFDAF9-B42D-130D-F898-3E4D6AD2EFAB}"/>
              </a:ext>
            </a:extLst>
          </p:cNvPr>
          <p:cNvSpPr/>
          <p:nvPr/>
        </p:nvSpPr>
        <p:spPr>
          <a:xfrm>
            <a:off x="4925998" y="37468"/>
            <a:ext cx="2340004" cy="2340004"/>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de-DE"/>
          </a:p>
        </p:txBody>
      </p:sp>
      <p:sp>
        <p:nvSpPr>
          <p:cNvPr id="34" name="Ellipse 8">
            <a:extLst>
              <a:ext uri="{FF2B5EF4-FFF2-40B4-BE49-F238E27FC236}">
                <a16:creationId xmlns:a16="http://schemas.microsoft.com/office/drawing/2014/main" id="{29CF1E18-75A9-B341-8A4D-DD4DBCA8407D}"/>
              </a:ext>
            </a:extLst>
          </p:cNvPr>
          <p:cNvSpPr txBox="1"/>
          <p:nvPr/>
        </p:nvSpPr>
        <p:spPr>
          <a:xfrm>
            <a:off x="5268684" y="380154"/>
            <a:ext cx="1654632" cy="1654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rgbClr val="FFC000"/>
                </a:solidFill>
                <a:effectLst>
                  <a:outerShdw blurRad="38100" dist="38100" dir="2700000" algn="tl">
                    <a:srgbClr val="000000">
                      <a:alpha val="43137"/>
                    </a:srgbClr>
                  </a:outerShdw>
                </a:effectLst>
                <a:latin typeface="Arial Black" panose="020B0A04020102020204" pitchFamily="34" charset="0"/>
              </a:rPr>
              <a:t>Lokale</a:t>
            </a:r>
          </a:p>
          <a:p>
            <a:pPr marL="0" lvl="0" indent="0" algn="ctr" defTabSz="622300">
              <a:lnSpc>
                <a:spcPct val="90000"/>
              </a:lnSpc>
              <a:spcBef>
                <a:spcPct val="0"/>
              </a:spcBef>
              <a:spcAft>
                <a:spcPct val="35000"/>
              </a:spcAft>
              <a:buNone/>
            </a:pPr>
            <a:r>
              <a:rPr lang="de-DE" sz="1400" kern="1200" dirty="0">
                <a:solidFill>
                  <a:srgbClr val="FFC000"/>
                </a:solidFill>
                <a:effectLst>
                  <a:outerShdw blurRad="38100" dist="38100" dir="2700000" algn="tl">
                    <a:srgbClr val="000000">
                      <a:alpha val="43137"/>
                    </a:srgbClr>
                  </a:outerShdw>
                </a:effectLst>
                <a:latin typeface="Arial Black" panose="020B0A04020102020204" pitchFamily="34" charset="0"/>
              </a:rPr>
              <a:t>Therapie</a:t>
            </a: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22300">
              <a:lnSpc>
                <a:spcPct val="90000"/>
              </a:lnSpc>
              <a:spcBef>
                <a:spcPct val="0"/>
              </a:spcBef>
              <a:spcAft>
                <a:spcPct val="35000"/>
              </a:spcAft>
              <a:buNone/>
            </a:pP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22300">
              <a:lnSpc>
                <a:spcPct val="90000"/>
              </a:lnSpc>
              <a:spcBef>
                <a:spcPct val="0"/>
              </a:spcBef>
              <a:spcAft>
                <a:spcPct val="35000"/>
              </a:spcAft>
              <a:buNone/>
            </a:pPr>
            <a:r>
              <a:rPr lang="de-DE" sz="14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Zytoreduktive radikale Prostatektomie</a:t>
            </a:r>
          </a:p>
        </p:txBody>
      </p:sp>
      <p:grpSp>
        <p:nvGrpSpPr>
          <p:cNvPr id="69" name="Gruppieren 68">
            <a:extLst>
              <a:ext uri="{FF2B5EF4-FFF2-40B4-BE49-F238E27FC236}">
                <a16:creationId xmlns:a16="http://schemas.microsoft.com/office/drawing/2014/main" id="{DC05AF63-1139-D161-3C29-97E72CBB9E52}"/>
              </a:ext>
            </a:extLst>
          </p:cNvPr>
          <p:cNvGrpSpPr/>
          <p:nvPr/>
        </p:nvGrpSpPr>
        <p:grpSpPr>
          <a:xfrm>
            <a:off x="2684203" y="1076341"/>
            <a:ext cx="2340004" cy="2340004"/>
            <a:chOff x="5618518" y="3791732"/>
            <a:chExt cx="2340004" cy="2340004"/>
          </a:xfrm>
        </p:grpSpPr>
        <p:sp>
          <p:nvSpPr>
            <p:cNvPr id="70" name="Ellipse 69">
              <a:extLst>
                <a:ext uri="{FF2B5EF4-FFF2-40B4-BE49-F238E27FC236}">
                  <a16:creationId xmlns:a16="http://schemas.microsoft.com/office/drawing/2014/main" id="{0E7AC6CF-5C78-9C4C-C08F-34568C977088}"/>
                </a:ext>
              </a:extLst>
            </p:cNvPr>
            <p:cNvSpPr/>
            <p:nvPr/>
          </p:nvSpPr>
          <p:spPr>
            <a:xfrm>
              <a:off x="5618518" y="3791732"/>
              <a:ext cx="2340004" cy="2340004"/>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de-DE"/>
            </a:p>
          </p:txBody>
        </p:sp>
        <p:sp>
          <p:nvSpPr>
            <p:cNvPr id="71" name="Ellipse 16">
              <a:extLst>
                <a:ext uri="{FF2B5EF4-FFF2-40B4-BE49-F238E27FC236}">
                  <a16:creationId xmlns:a16="http://schemas.microsoft.com/office/drawing/2014/main" id="{0242982F-FEF0-C6AF-6223-68EEA3B4682F}"/>
                </a:ext>
              </a:extLst>
            </p:cNvPr>
            <p:cNvSpPr txBox="1"/>
            <p:nvPr/>
          </p:nvSpPr>
          <p:spPr>
            <a:xfrm>
              <a:off x="5913077" y="4209480"/>
              <a:ext cx="1654632" cy="1654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de-DE" sz="1600" kern="1200" dirty="0">
                  <a:solidFill>
                    <a:srgbClr val="FFC000"/>
                  </a:solidFill>
                  <a:effectLst>
                    <a:outerShdw blurRad="38100" dist="38100" dir="2700000" algn="tl">
                      <a:srgbClr val="000000">
                        <a:alpha val="43137"/>
                      </a:srgbClr>
                    </a:outerShdw>
                  </a:effectLst>
                  <a:latin typeface="Arial Black" panose="020B0A04020102020204" pitchFamily="34" charset="0"/>
                </a:rPr>
                <a:t>Therapie-intensivierung</a:t>
              </a: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711200">
                <a:lnSpc>
                  <a:spcPct val="100000"/>
                </a:lnSpc>
                <a:spcBef>
                  <a:spcPct val="0"/>
                </a:spcBef>
                <a:spcAft>
                  <a:spcPct val="35000"/>
                </a:spcAft>
                <a:buNone/>
              </a:pPr>
              <a:endParaRPr lang="de-DE" sz="6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711200">
                <a:spcBef>
                  <a:spcPct val="0"/>
                </a:spcBef>
                <a:buNone/>
              </a:pPr>
              <a:r>
                <a:rPr lang="de-DE" sz="14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Neue</a:t>
              </a:r>
            </a:p>
            <a:p>
              <a:pPr marL="0" lvl="0" indent="0" algn="ctr" defTabSz="711200">
                <a:spcBef>
                  <a:spcPct val="0"/>
                </a:spcBef>
                <a:buNone/>
              </a:pPr>
              <a:r>
                <a:rPr lang="de-DE" sz="14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rPr>
                <a:t>moderne Kombinations-therapien</a:t>
              </a:r>
            </a:p>
          </p:txBody>
        </p:sp>
      </p:grpSp>
      <p:grpSp>
        <p:nvGrpSpPr>
          <p:cNvPr id="3" name="Gruppieren 2">
            <a:extLst>
              <a:ext uri="{FF2B5EF4-FFF2-40B4-BE49-F238E27FC236}">
                <a16:creationId xmlns:a16="http://schemas.microsoft.com/office/drawing/2014/main" id="{56233E81-DC3E-BD30-185F-31D5E0938F48}"/>
              </a:ext>
            </a:extLst>
          </p:cNvPr>
          <p:cNvGrpSpPr/>
          <p:nvPr/>
        </p:nvGrpSpPr>
        <p:grpSpPr>
          <a:xfrm>
            <a:off x="4888417" y="4472557"/>
            <a:ext cx="2340004" cy="2340004"/>
            <a:chOff x="6375269" y="1477132"/>
            <a:chExt cx="2340004" cy="2340004"/>
          </a:xfrm>
        </p:grpSpPr>
        <p:sp>
          <p:nvSpPr>
            <p:cNvPr id="4" name="Ellipse 3">
              <a:extLst>
                <a:ext uri="{FF2B5EF4-FFF2-40B4-BE49-F238E27FC236}">
                  <a16:creationId xmlns:a16="http://schemas.microsoft.com/office/drawing/2014/main" id="{A61C8122-D82B-A848-C8F8-1E926634F9AA}"/>
                </a:ext>
              </a:extLst>
            </p:cNvPr>
            <p:cNvSpPr/>
            <p:nvPr/>
          </p:nvSpPr>
          <p:spPr>
            <a:xfrm>
              <a:off x="6375269" y="1477132"/>
              <a:ext cx="2340004" cy="2340004"/>
            </a:xfrm>
            <a:prstGeom prst="ellipse">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de-DE"/>
            </a:p>
          </p:txBody>
        </p:sp>
        <p:sp>
          <p:nvSpPr>
            <p:cNvPr id="7" name="Ellipse 12">
              <a:extLst>
                <a:ext uri="{FF2B5EF4-FFF2-40B4-BE49-F238E27FC236}">
                  <a16:creationId xmlns:a16="http://schemas.microsoft.com/office/drawing/2014/main" id="{8A1956D0-7E93-4548-08BA-87790772E2BD}"/>
                </a:ext>
              </a:extLst>
            </p:cNvPr>
            <p:cNvSpPr txBox="1"/>
            <p:nvPr/>
          </p:nvSpPr>
          <p:spPr>
            <a:xfrm>
              <a:off x="6793111" y="1819818"/>
              <a:ext cx="1654632" cy="16546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marL="0" lvl="0" indent="0" algn="ctr" defTabSz="666750">
                <a:lnSpc>
                  <a:spcPct val="100000"/>
                </a:lnSpc>
                <a:spcBef>
                  <a:spcPct val="0"/>
                </a:spcBef>
                <a:spcAft>
                  <a:spcPts val="0"/>
                </a:spcAft>
                <a:buNone/>
              </a:pPr>
              <a:endParaRPr lang="de-DE" sz="15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66750">
                <a:lnSpc>
                  <a:spcPct val="100000"/>
                </a:lnSpc>
                <a:spcBef>
                  <a:spcPct val="0"/>
                </a:spcBef>
                <a:spcAft>
                  <a:spcPts val="0"/>
                </a:spcAft>
                <a:buNone/>
              </a:pPr>
              <a:endParaRPr lang="de-DE" sz="15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66750">
                <a:lnSpc>
                  <a:spcPct val="100000"/>
                </a:lnSpc>
                <a:spcBef>
                  <a:spcPct val="0"/>
                </a:spcBef>
                <a:spcAft>
                  <a:spcPts val="0"/>
                </a:spcAft>
                <a:buNone/>
              </a:pPr>
              <a:r>
                <a:rPr lang="de-DE" sz="1500" kern="1200" dirty="0">
                  <a:solidFill>
                    <a:srgbClr val="FFC000"/>
                  </a:solidFill>
                  <a:effectLst>
                    <a:outerShdw blurRad="38100" dist="38100" dir="2700000" algn="tl">
                      <a:srgbClr val="000000">
                        <a:alpha val="43137"/>
                      </a:srgbClr>
                    </a:outerShdw>
                  </a:effectLst>
                  <a:latin typeface="Arial Black" panose="020B0A04020102020204" pitchFamily="34" charset="0"/>
                </a:rPr>
                <a:t>ADT mono</a:t>
              </a:r>
            </a:p>
            <a:p>
              <a:pPr marL="0" lvl="0" indent="0" algn="ctr" defTabSz="666750">
                <a:lnSpc>
                  <a:spcPct val="100000"/>
                </a:lnSpc>
                <a:spcBef>
                  <a:spcPct val="0"/>
                </a:spcBef>
                <a:spcAft>
                  <a:spcPts val="0"/>
                </a:spcAft>
                <a:buNone/>
              </a:pPr>
              <a:r>
                <a:rPr lang="de-DE" sz="1500" kern="1200" dirty="0">
                  <a:solidFill>
                    <a:srgbClr val="FFC000"/>
                  </a:solidFill>
                  <a:effectLst>
                    <a:outerShdw blurRad="38100" dist="38100" dir="2700000" algn="tl">
                      <a:srgbClr val="000000">
                        <a:alpha val="43137"/>
                      </a:srgbClr>
                    </a:outerShdw>
                  </a:effectLst>
                  <a:latin typeface="Arial Black" panose="020B0A04020102020204" pitchFamily="34" charset="0"/>
                </a:rPr>
                <a:t>ist keine Option mehr</a:t>
              </a:r>
            </a:p>
            <a:p>
              <a:pPr marL="0" lvl="0" indent="0" algn="ctr" defTabSz="666750">
                <a:lnSpc>
                  <a:spcPct val="100000"/>
                </a:lnSpc>
                <a:spcBef>
                  <a:spcPct val="0"/>
                </a:spcBef>
                <a:spcAft>
                  <a:spcPts val="0"/>
                </a:spcAft>
                <a:buNone/>
              </a:pPr>
              <a:endParaRPr lang="de-DE" sz="15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66750">
                <a:lnSpc>
                  <a:spcPct val="100000"/>
                </a:lnSpc>
                <a:spcBef>
                  <a:spcPct val="0"/>
                </a:spcBef>
                <a:spcAft>
                  <a:spcPts val="0"/>
                </a:spcAft>
                <a:buNone/>
              </a:pPr>
              <a:endParaRPr lang="de-DE" sz="1500" kern="12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66750">
                <a:lnSpc>
                  <a:spcPct val="100000"/>
                </a:lnSpc>
                <a:spcBef>
                  <a:spcPct val="0"/>
                </a:spcBef>
                <a:spcAft>
                  <a:spcPts val="0"/>
                </a:spcAft>
                <a:buNone/>
              </a:pPr>
              <a:endParaRPr lang="de-DE" sz="1500" dirty="0">
                <a:solidFill>
                  <a:srgbClr val="FFC000"/>
                </a:solidFill>
                <a:effectLst>
                  <a:outerShdw blurRad="38100" dist="38100" dir="2700000" algn="tl">
                    <a:srgbClr val="000000">
                      <a:alpha val="43137"/>
                    </a:srgbClr>
                  </a:outerShdw>
                </a:effectLst>
                <a:latin typeface="Arial Black" panose="020B0A04020102020204" pitchFamily="34" charset="0"/>
              </a:endParaRPr>
            </a:p>
            <a:p>
              <a:pPr marL="0" lvl="0" indent="0" algn="ctr" defTabSz="666750">
                <a:lnSpc>
                  <a:spcPct val="100000"/>
                </a:lnSpc>
                <a:spcBef>
                  <a:spcPct val="0"/>
                </a:spcBef>
                <a:spcAft>
                  <a:spcPts val="0"/>
                </a:spcAft>
                <a:buNone/>
              </a:pPr>
              <a:endParaRPr lang="de-DE" sz="1300" kern="1200" dirty="0">
                <a:solidFill>
                  <a:schemeClr val="accent1">
                    <a:lumMod val="40000"/>
                    <a:lumOff val="60000"/>
                  </a:schemeClr>
                </a:solidFill>
                <a:effectLst>
                  <a:outerShdw blurRad="38100" dist="38100" dir="2700000" algn="tl">
                    <a:srgbClr val="000000">
                      <a:alpha val="43137"/>
                    </a:srgbClr>
                  </a:outerShdw>
                </a:effectLst>
                <a:latin typeface="Arial Black" panose="020B0A04020102020204" pitchFamily="34" charset="0"/>
              </a:endParaRPr>
            </a:p>
          </p:txBody>
        </p:sp>
      </p:grpSp>
    </p:spTree>
    <p:extLst>
      <p:ext uri="{BB962C8B-B14F-4D97-AF65-F5344CB8AC3E}">
        <p14:creationId xmlns:p14="http://schemas.microsoft.com/office/powerpoint/2010/main" val="369852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2000"/>
                                        <p:tgtEl>
                                          <p:spTgt spid="58"/>
                                        </p:tgtEl>
                                      </p:cBhvr>
                                    </p:animEffect>
                                    <p:anim calcmode="lin" valueType="num">
                                      <p:cBhvr>
                                        <p:cTn id="14" dur="2000" fill="hold"/>
                                        <p:tgtEl>
                                          <p:spTgt spid="58"/>
                                        </p:tgtEl>
                                        <p:attrNameLst>
                                          <p:attrName>ppt_w</p:attrName>
                                        </p:attrNameLst>
                                      </p:cBhvr>
                                      <p:tavLst>
                                        <p:tav tm="0" fmla="#ppt_w*sin(2.5*pi*$)">
                                          <p:val>
                                            <p:fltVal val="0"/>
                                          </p:val>
                                        </p:tav>
                                        <p:tav tm="100000">
                                          <p:val>
                                            <p:fltVal val="1"/>
                                          </p:val>
                                        </p:tav>
                                      </p:tavLst>
                                    </p:anim>
                                    <p:anim calcmode="lin" valueType="num">
                                      <p:cBhvr>
                                        <p:cTn id="15" dur="2000" fill="hold"/>
                                        <p:tgtEl>
                                          <p:spTgt spid="58"/>
                                        </p:tgtEl>
                                        <p:attrNameLst>
                                          <p:attrName>ppt_h</p:attrName>
                                        </p:attrNameLst>
                                      </p:cBhvr>
                                      <p:tavLst>
                                        <p:tav tm="0">
                                          <p:val>
                                            <p:strVal val="#ppt_h"/>
                                          </p:val>
                                        </p:tav>
                                        <p:tav tm="100000">
                                          <p:val>
                                            <p:strVal val="#ppt_h"/>
                                          </p:val>
                                        </p:tav>
                                      </p:tavLst>
                                    </p:anim>
                                  </p:childTnLst>
                                </p:cTn>
                              </p:par>
                              <p:par>
                                <p:cTn id="16" presetID="45"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2000"/>
                                        <p:tgtEl>
                                          <p:spTgt spid="34"/>
                                        </p:tgtEl>
                                      </p:cBhvr>
                                    </p:animEffect>
                                    <p:anim calcmode="lin" valueType="num">
                                      <p:cBhvr>
                                        <p:cTn id="19" dur="2000" fill="hold"/>
                                        <p:tgtEl>
                                          <p:spTgt spid="34"/>
                                        </p:tgtEl>
                                        <p:attrNameLst>
                                          <p:attrName>ppt_w</p:attrName>
                                        </p:attrNameLst>
                                      </p:cBhvr>
                                      <p:tavLst>
                                        <p:tav tm="0" fmla="#ppt_w*sin(2.5*pi*$)">
                                          <p:val>
                                            <p:fltVal val="0"/>
                                          </p:val>
                                        </p:tav>
                                        <p:tav tm="100000">
                                          <p:val>
                                            <p:fltVal val="1"/>
                                          </p:val>
                                        </p:tav>
                                      </p:tavLst>
                                    </p:anim>
                                    <p:anim calcmode="lin" valueType="num">
                                      <p:cBhvr>
                                        <p:cTn id="20" dur="2000" fill="hold"/>
                                        <p:tgtEl>
                                          <p:spTgt spid="34"/>
                                        </p:tgtEl>
                                        <p:attrNameLst>
                                          <p:attrName>ppt_h</p:attrName>
                                        </p:attrNameLst>
                                      </p:cBhvr>
                                      <p:tavLst>
                                        <p:tav tm="0">
                                          <p:val>
                                            <p:strVal val="#ppt_h"/>
                                          </p:val>
                                        </p:tav>
                                        <p:tav tm="100000">
                                          <p:val>
                                            <p:strVal val="#ppt_h"/>
                                          </p:val>
                                        </p:tav>
                                      </p:tavLst>
                                    </p:anim>
                                  </p:childTnLst>
                                </p:cTn>
                              </p:par>
                              <p:par>
                                <p:cTn id="21" presetID="45" presetClass="entr" presetSubtype="0" fill="hold"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2000"/>
                                        <p:tgtEl>
                                          <p:spTgt spid="59"/>
                                        </p:tgtEl>
                                      </p:cBhvr>
                                    </p:animEffect>
                                    <p:anim calcmode="lin" valueType="num">
                                      <p:cBhvr>
                                        <p:cTn id="24" dur="2000" fill="hold"/>
                                        <p:tgtEl>
                                          <p:spTgt spid="59"/>
                                        </p:tgtEl>
                                        <p:attrNameLst>
                                          <p:attrName>ppt_w</p:attrName>
                                        </p:attrNameLst>
                                      </p:cBhvr>
                                      <p:tavLst>
                                        <p:tav tm="0" fmla="#ppt_w*sin(2.5*pi*$)">
                                          <p:val>
                                            <p:fltVal val="0"/>
                                          </p:val>
                                        </p:tav>
                                        <p:tav tm="100000">
                                          <p:val>
                                            <p:fltVal val="1"/>
                                          </p:val>
                                        </p:tav>
                                      </p:tavLst>
                                    </p:anim>
                                    <p:anim calcmode="lin" valueType="num">
                                      <p:cBhvr>
                                        <p:cTn id="25" dur="2000" fill="hold"/>
                                        <p:tgtEl>
                                          <p:spTgt spid="59"/>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2000"/>
                                        <p:tgtEl>
                                          <p:spTgt spid="62"/>
                                        </p:tgtEl>
                                      </p:cBhvr>
                                    </p:animEffect>
                                    <p:anim calcmode="lin" valueType="num">
                                      <p:cBhvr>
                                        <p:cTn id="29" dur="2000" fill="hold"/>
                                        <p:tgtEl>
                                          <p:spTgt spid="62"/>
                                        </p:tgtEl>
                                        <p:attrNameLst>
                                          <p:attrName>ppt_w</p:attrName>
                                        </p:attrNameLst>
                                      </p:cBhvr>
                                      <p:tavLst>
                                        <p:tav tm="0" fmla="#ppt_w*sin(2.5*pi*$)">
                                          <p:val>
                                            <p:fltVal val="0"/>
                                          </p:val>
                                        </p:tav>
                                        <p:tav tm="100000">
                                          <p:val>
                                            <p:fltVal val="1"/>
                                          </p:val>
                                        </p:tav>
                                      </p:tavLst>
                                    </p:anim>
                                    <p:anim calcmode="lin" valueType="num">
                                      <p:cBhvr>
                                        <p:cTn id="30" dur="2000" fill="hold"/>
                                        <p:tgtEl>
                                          <p:spTgt spid="62"/>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2000"/>
                                        <p:tgtEl>
                                          <p:spTgt spid="66"/>
                                        </p:tgtEl>
                                      </p:cBhvr>
                                    </p:animEffect>
                                    <p:anim calcmode="lin" valueType="num">
                                      <p:cBhvr>
                                        <p:cTn id="34" dur="2000" fill="hold"/>
                                        <p:tgtEl>
                                          <p:spTgt spid="66"/>
                                        </p:tgtEl>
                                        <p:attrNameLst>
                                          <p:attrName>ppt_w</p:attrName>
                                        </p:attrNameLst>
                                      </p:cBhvr>
                                      <p:tavLst>
                                        <p:tav tm="0" fmla="#ppt_w*sin(2.5*pi*$)">
                                          <p:val>
                                            <p:fltVal val="0"/>
                                          </p:val>
                                        </p:tav>
                                        <p:tav tm="100000">
                                          <p:val>
                                            <p:fltVal val="1"/>
                                          </p:val>
                                        </p:tav>
                                      </p:tavLst>
                                    </p:anim>
                                    <p:anim calcmode="lin" valueType="num">
                                      <p:cBhvr>
                                        <p:cTn id="35" dur="2000" fill="hold"/>
                                        <p:tgtEl>
                                          <p:spTgt spid="66"/>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2000"/>
                                        <p:tgtEl>
                                          <p:spTgt spid="69"/>
                                        </p:tgtEl>
                                      </p:cBhvr>
                                    </p:animEffect>
                                    <p:anim calcmode="lin" valueType="num">
                                      <p:cBhvr>
                                        <p:cTn id="39" dur="2000" fill="hold"/>
                                        <p:tgtEl>
                                          <p:spTgt spid="69"/>
                                        </p:tgtEl>
                                        <p:attrNameLst>
                                          <p:attrName>ppt_w</p:attrName>
                                        </p:attrNameLst>
                                      </p:cBhvr>
                                      <p:tavLst>
                                        <p:tav tm="0" fmla="#ppt_w*sin(2.5*pi*$)">
                                          <p:val>
                                            <p:fltVal val="0"/>
                                          </p:val>
                                        </p:tav>
                                        <p:tav tm="100000">
                                          <p:val>
                                            <p:fltVal val="1"/>
                                          </p:val>
                                        </p:tav>
                                      </p:tavLst>
                                    </p:anim>
                                    <p:anim calcmode="lin" valueType="num">
                                      <p:cBhvr>
                                        <p:cTn id="40" dur="2000" fill="hold"/>
                                        <p:tgtEl>
                                          <p:spTgt spid="69"/>
                                        </p:tgtEl>
                                        <p:attrNameLst>
                                          <p:attrName>ppt_h</p:attrName>
                                        </p:attrNameLst>
                                      </p:cBhvr>
                                      <p:tavLst>
                                        <p:tav tm="0">
                                          <p:val>
                                            <p:strVal val="#ppt_h"/>
                                          </p:val>
                                        </p:tav>
                                        <p:tav tm="100000">
                                          <p:val>
                                            <p:strVal val="#ppt_h"/>
                                          </p:val>
                                        </p:tav>
                                      </p:tavLst>
                                    </p:anim>
                                  </p:childTnLst>
                                </p:cTn>
                              </p:par>
                            </p:childTnLst>
                          </p:cTn>
                        </p:par>
                        <p:par>
                          <p:cTn id="41" fill="hold">
                            <p:stCondLst>
                              <p:cond delay="2500"/>
                            </p:stCondLst>
                            <p:childTnLst>
                              <p:par>
                                <p:cTn id="42" presetID="45" presetClass="entr" presetSubtype="0" fill="hold" grpId="0"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2000"/>
                                        <p:tgtEl>
                                          <p:spTgt spid="65"/>
                                        </p:tgtEl>
                                      </p:cBhvr>
                                    </p:animEffect>
                                    <p:anim calcmode="lin" valueType="num">
                                      <p:cBhvr>
                                        <p:cTn id="45" dur="2000" fill="hold"/>
                                        <p:tgtEl>
                                          <p:spTgt spid="65"/>
                                        </p:tgtEl>
                                        <p:attrNameLst>
                                          <p:attrName>ppt_w</p:attrName>
                                        </p:attrNameLst>
                                      </p:cBhvr>
                                      <p:tavLst>
                                        <p:tav tm="0" fmla="#ppt_w*sin(2.5*pi*$)">
                                          <p:val>
                                            <p:fltVal val="0"/>
                                          </p:val>
                                        </p:tav>
                                        <p:tav tm="100000">
                                          <p:val>
                                            <p:fltVal val="1"/>
                                          </p:val>
                                        </p:tav>
                                      </p:tavLst>
                                    </p:anim>
                                    <p:anim calcmode="lin" valueType="num">
                                      <p:cBhvr>
                                        <p:cTn id="46" dur="2000" fill="hold"/>
                                        <p:tgtEl>
                                          <p:spTgt spid="65"/>
                                        </p:tgtEl>
                                        <p:attrNameLst>
                                          <p:attrName>ppt_h</p:attrName>
                                        </p:attrNameLst>
                                      </p:cBhvr>
                                      <p:tavLst>
                                        <p:tav tm="0">
                                          <p:val>
                                            <p:strVal val="#ppt_h"/>
                                          </p:val>
                                        </p:tav>
                                        <p:tav tm="100000">
                                          <p:val>
                                            <p:strVal val="#ppt_h"/>
                                          </p:val>
                                        </p:tav>
                                      </p:tavLst>
                                    </p:anim>
                                  </p:childTnLst>
                                </p:cTn>
                              </p:par>
                              <p:par>
                                <p:cTn id="47" presetID="45"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2000"/>
                                        <p:tgtEl>
                                          <p:spTgt spid="3"/>
                                        </p:tgtEl>
                                      </p:cBhvr>
                                    </p:animEffect>
                                    <p:anim calcmode="lin" valueType="num">
                                      <p:cBhvr>
                                        <p:cTn id="50" dur="2000" fill="hold"/>
                                        <p:tgtEl>
                                          <p:spTgt spid="3"/>
                                        </p:tgtEl>
                                        <p:attrNameLst>
                                          <p:attrName>ppt_w</p:attrName>
                                        </p:attrNameLst>
                                      </p:cBhvr>
                                      <p:tavLst>
                                        <p:tav tm="0" fmla="#ppt_w*sin(2.5*pi*$)">
                                          <p:val>
                                            <p:fltVal val="0"/>
                                          </p:val>
                                        </p:tav>
                                        <p:tav tm="100000">
                                          <p:val>
                                            <p:fltVal val="1"/>
                                          </p:val>
                                        </p:tav>
                                      </p:tavLst>
                                    </p:anim>
                                    <p:anim calcmode="lin" valueType="num">
                                      <p:cBhvr>
                                        <p:cTn id="5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4"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9217565F-4B54-081C-36B0-09B1CE763586}"/>
              </a:ext>
            </a:extLst>
          </p:cNvPr>
          <p:cNvSpPr/>
          <p:nvPr/>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9" name="Diagramm 8">
            <a:extLst>
              <a:ext uri="{FF2B5EF4-FFF2-40B4-BE49-F238E27FC236}">
                <a16:creationId xmlns:a16="http://schemas.microsoft.com/office/drawing/2014/main" id="{F02C74D1-28D6-C02D-EE1A-DAAB2E8AE3FA}"/>
              </a:ext>
            </a:extLst>
          </p:cNvPr>
          <p:cNvGraphicFramePr/>
          <p:nvPr>
            <p:extLst>
              <p:ext uri="{D42A27DB-BD31-4B8C-83A1-F6EECF244321}">
                <p14:modId xmlns:p14="http://schemas.microsoft.com/office/powerpoint/2010/main" val="356183309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95532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hteck 54">
            <a:extLst>
              <a:ext uri="{FF2B5EF4-FFF2-40B4-BE49-F238E27FC236}">
                <a16:creationId xmlns:a16="http://schemas.microsoft.com/office/drawing/2014/main" id="{2557631D-4423-4BED-B061-0B23A6F5BE7A}"/>
              </a:ext>
            </a:extLst>
          </p:cNvPr>
          <p:cNvSpPr/>
          <p:nvPr/>
        </p:nvSpPr>
        <p:spPr>
          <a:xfrm>
            <a:off x="11463045" y="1263099"/>
            <a:ext cx="938505" cy="569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Rechteck 23">
            <a:extLst>
              <a:ext uri="{FF2B5EF4-FFF2-40B4-BE49-F238E27FC236}">
                <a16:creationId xmlns:a16="http://schemas.microsoft.com/office/drawing/2014/main" id="{5D08007C-FF90-78F4-A9B1-485C5EEEA19E}"/>
              </a:ext>
            </a:extLst>
          </p:cNvPr>
          <p:cNvSpPr/>
          <p:nvPr/>
        </p:nvSpPr>
        <p:spPr>
          <a:xfrm>
            <a:off x="6176524" y="548312"/>
            <a:ext cx="6015475" cy="6309687"/>
          </a:xfrm>
          <a:prstGeom prst="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rIns="0" rtlCol="0" anchor="t" anchorCtr="0"/>
          <a:lstStyle/>
          <a:p>
            <a:pPr algn="ctr"/>
            <a:endParaRPr lang="de-DE" sz="600" b="1" dirty="0"/>
          </a:p>
          <a:p>
            <a:pPr algn="ctr"/>
            <a:r>
              <a:rPr lang="de-DE" sz="1600" b="1" dirty="0">
                <a:latin typeface="Arial Black" panose="020B0A04020102020204" pitchFamily="34" charset="0"/>
              </a:rPr>
              <a:t>mCRPC</a:t>
            </a:r>
          </a:p>
          <a:p>
            <a:pPr algn="ctr"/>
            <a:endParaRPr lang="de-DE" sz="600" b="1" dirty="0"/>
          </a:p>
          <a:p>
            <a:pPr algn="ctr"/>
            <a:r>
              <a:rPr lang="de-DE" sz="1200" b="1" dirty="0"/>
              <a:t>Metastasiertes, kastrationsresistentes Prostatakarzinom</a:t>
            </a:r>
          </a:p>
          <a:p>
            <a:pPr algn="ctr"/>
            <a:endParaRPr lang="de-DE" sz="1200" dirty="0"/>
          </a:p>
        </p:txBody>
      </p:sp>
      <p:sp>
        <p:nvSpPr>
          <p:cNvPr id="13" name="Rechteck 12">
            <a:extLst>
              <a:ext uri="{FF2B5EF4-FFF2-40B4-BE49-F238E27FC236}">
                <a16:creationId xmlns:a16="http://schemas.microsoft.com/office/drawing/2014/main" id="{F7D0FDA0-93C8-3B79-F417-05DACB46EADA}"/>
              </a:ext>
            </a:extLst>
          </p:cNvPr>
          <p:cNvSpPr/>
          <p:nvPr/>
        </p:nvSpPr>
        <p:spPr>
          <a:xfrm>
            <a:off x="10209206" y="1334171"/>
            <a:ext cx="1944000" cy="5400000"/>
          </a:xfrm>
          <a:prstGeom prst="rect">
            <a:avLst/>
          </a:prstGeom>
          <a:solidFill>
            <a:srgbClr val="C0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2" name="Rechteck 1">
            <a:hlinkClick r:id="rId3"/>
            <a:extLst>
              <a:ext uri="{FF2B5EF4-FFF2-40B4-BE49-F238E27FC236}">
                <a16:creationId xmlns:a16="http://schemas.microsoft.com/office/drawing/2014/main" id="{D865770E-7F48-121B-DB11-D2D9CE9E2216}"/>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dirty="0">
                <a:solidFill>
                  <a:srgbClr val="FFFFFF"/>
                </a:solidFill>
                <a:latin typeface="Arial Black" panose="020B0A04020102020204" pitchFamily="34" charset="0"/>
                <a:ea typeface="Calibri" panose="020F0502020204030204" pitchFamily="34" charset="0"/>
                <a:cs typeface="Arial" panose="020B0604020202020204" pitchFamily="34" charset="0"/>
              </a:rPr>
              <a:t>Therapiesequenz - Sequenzierung verfügbarer Therapien</a:t>
            </a:r>
          </a:p>
          <a:p>
            <a:r>
              <a:rPr lang="de-DE" sz="900" dirty="0">
                <a:solidFill>
                  <a:srgbClr val="FFFFFF"/>
                </a:solidFill>
                <a:latin typeface="Arial" panose="020B0604020202020204" pitchFamily="34" charset="0"/>
                <a:ea typeface="Calibri" panose="020F0502020204030204" pitchFamily="34" charset="0"/>
                <a:cs typeface="Arial" panose="020B0604020202020204" pitchFamily="34" charset="0"/>
              </a:rPr>
              <a:t>              (Achtung: Es handelt sich um eine unvollständige und vereinfachte Darstellung und nicht jede Therapie ist für jeden Patienten geeignet bzw. zugelassen.)</a:t>
            </a:r>
            <a:endParaRPr lang="de-DE" sz="900" dirty="0">
              <a:latin typeface="Arial" panose="020B0604020202020204" pitchFamily="34" charset="0"/>
              <a:cs typeface="Arial" panose="020B0604020202020204" pitchFamily="34" charset="0"/>
            </a:endParaRPr>
          </a:p>
        </p:txBody>
      </p:sp>
      <p:sp>
        <p:nvSpPr>
          <p:cNvPr id="25" name="Rechteck 24">
            <a:extLst>
              <a:ext uri="{FF2B5EF4-FFF2-40B4-BE49-F238E27FC236}">
                <a16:creationId xmlns:a16="http://schemas.microsoft.com/office/drawing/2014/main" id="{CA25D9B8-F780-69C8-F05C-A78C9D7DA59D}"/>
              </a:ext>
            </a:extLst>
          </p:cNvPr>
          <p:cNvSpPr/>
          <p:nvPr/>
        </p:nvSpPr>
        <p:spPr>
          <a:xfrm>
            <a:off x="8223832" y="1334171"/>
            <a:ext cx="1944000" cy="5400000"/>
          </a:xfrm>
          <a:prstGeom prst="rect">
            <a:avLst/>
          </a:prstGeom>
          <a:solidFill>
            <a:srgbClr val="C0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26" name="Rechteck 25">
            <a:extLst>
              <a:ext uri="{FF2B5EF4-FFF2-40B4-BE49-F238E27FC236}">
                <a16:creationId xmlns:a16="http://schemas.microsoft.com/office/drawing/2014/main" id="{4CD0C6B8-ABB8-FCE8-C6C8-6EBCB9D1A52B}"/>
              </a:ext>
            </a:extLst>
          </p:cNvPr>
          <p:cNvSpPr/>
          <p:nvPr/>
        </p:nvSpPr>
        <p:spPr>
          <a:xfrm>
            <a:off x="6226704" y="1323012"/>
            <a:ext cx="1944000" cy="5400000"/>
          </a:xfrm>
          <a:prstGeom prst="rect">
            <a:avLst/>
          </a:prstGeom>
          <a:solidFill>
            <a:srgbClr val="C000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dirty="0"/>
          </a:p>
        </p:txBody>
      </p:sp>
      <p:sp>
        <p:nvSpPr>
          <p:cNvPr id="27" name="Rechteck 26">
            <a:extLst>
              <a:ext uri="{FF2B5EF4-FFF2-40B4-BE49-F238E27FC236}">
                <a16:creationId xmlns:a16="http://schemas.microsoft.com/office/drawing/2014/main" id="{D494B76A-F0A0-2AE6-BC71-69932C58B3D3}"/>
              </a:ext>
            </a:extLst>
          </p:cNvPr>
          <p:cNvSpPr/>
          <p:nvPr/>
        </p:nvSpPr>
        <p:spPr>
          <a:xfrm>
            <a:off x="2252228" y="548312"/>
            <a:ext cx="1944000" cy="6309687"/>
          </a:xfrm>
          <a:prstGeom prst="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rIns="0" rtlCol="0" anchor="t" anchorCtr="0"/>
          <a:lstStyle/>
          <a:p>
            <a:pPr algn="ctr"/>
            <a:endParaRPr lang="de-DE" sz="600" b="1" dirty="0"/>
          </a:p>
          <a:p>
            <a:pPr algn="ctr"/>
            <a:r>
              <a:rPr lang="de-DE" sz="1600" b="1" dirty="0">
                <a:latin typeface="Arial Black" panose="020B0A04020102020204" pitchFamily="34" charset="0"/>
              </a:rPr>
              <a:t>mHSPC</a:t>
            </a:r>
          </a:p>
          <a:p>
            <a:pPr algn="ctr"/>
            <a:endParaRPr lang="de-DE" sz="600" b="1" dirty="0"/>
          </a:p>
          <a:p>
            <a:pPr algn="ctr"/>
            <a:r>
              <a:rPr lang="de-DE" sz="1200" b="1" dirty="0"/>
              <a:t>Metastasiertes,</a:t>
            </a:r>
          </a:p>
          <a:p>
            <a:pPr algn="ctr"/>
            <a:r>
              <a:rPr lang="de-DE" sz="1200" b="1" dirty="0"/>
              <a:t>hormonsensitives </a:t>
            </a:r>
          </a:p>
          <a:p>
            <a:pPr algn="ctr"/>
            <a:r>
              <a:rPr lang="de-DE" sz="1200" b="1" dirty="0"/>
              <a:t>Prostatakarzinom</a:t>
            </a:r>
            <a:endParaRPr lang="de-DE" sz="1200" dirty="0"/>
          </a:p>
        </p:txBody>
      </p:sp>
      <p:sp>
        <p:nvSpPr>
          <p:cNvPr id="28" name="Rechteck 27">
            <a:extLst>
              <a:ext uri="{FF2B5EF4-FFF2-40B4-BE49-F238E27FC236}">
                <a16:creationId xmlns:a16="http://schemas.microsoft.com/office/drawing/2014/main" id="{73491719-55A3-566B-06F5-D536D4E5C2FD}"/>
              </a:ext>
            </a:extLst>
          </p:cNvPr>
          <p:cNvSpPr/>
          <p:nvPr/>
        </p:nvSpPr>
        <p:spPr>
          <a:xfrm>
            <a:off x="4212482" y="548312"/>
            <a:ext cx="1944000" cy="6309687"/>
          </a:xfrm>
          <a:prstGeom prst="rect">
            <a:avLst/>
          </a:prstGeom>
          <a:solidFill>
            <a:srgbClr val="F29400"/>
          </a:solidFill>
          <a:ln>
            <a:noFill/>
          </a:ln>
        </p:spPr>
        <p:style>
          <a:lnRef idx="2">
            <a:schemeClr val="accent4">
              <a:shade val="50000"/>
            </a:schemeClr>
          </a:lnRef>
          <a:fillRef idx="1">
            <a:schemeClr val="accent4"/>
          </a:fillRef>
          <a:effectRef idx="0">
            <a:schemeClr val="accent4"/>
          </a:effectRef>
          <a:fontRef idx="minor">
            <a:schemeClr val="lt1"/>
          </a:fontRef>
        </p:style>
        <p:txBody>
          <a:bodyPr lIns="0" rIns="0" rtlCol="0" anchor="t" anchorCtr="0"/>
          <a:lstStyle/>
          <a:p>
            <a:pPr algn="ctr"/>
            <a:endParaRPr lang="de-DE" sz="600" b="1" dirty="0"/>
          </a:p>
          <a:p>
            <a:pPr algn="ctr"/>
            <a:r>
              <a:rPr lang="de-DE" sz="1600" b="1" dirty="0">
                <a:latin typeface="Arial Black" panose="020B0A04020102020204" pitchFamily="34" charset="0"/>
              </a:rPr>
              <a:t>nmCRPC</a:t>
            </a:r>
          </a:p>
          <a:p>
            <a:pPr algn="ctr"/>
            <a:endParaRPr lang="de-DE" sz="600" dirty="0"/>
          </a:p>
          <a:p>
            <a:pPr algn="ctr"/>
            <a:r>
              <a:rPr lang="de-DE" sz="1200" b="1" dirty="0"/>
              <a:t>Nicht-metastasiertes,</a:t>
            </a:r>
          </a:p>
          <a:p>
            <a:pPr algn="ctr"/>
            <a:r>
              <a:rPr lang="de-DE" sz="1200" b="1" dirty="0"/>
              <a:t>kastrationsresistentes</a:t>
            </a:r>
          </a:p>
          <a:p>
            <a:pPr algn="ctr"/>
            <a:r>
              <a:rPr lang="de-DE" sz="1200" b="1" dirty="0"/>
              <a:t>Prostatakarzinom</a:t>
            </a:r>
          </a:p>
        </p:txBody>
      </p:sp>
      <p:sp>
        <p:nvSpPr>
          <p:cNvPr id="29" name="Rechteck: abgerundete Ecken 28">
            <a:extLst>
              <a:ext uri="{FF2B5EF4-FFF2-40B4-BE49-F238E27FC236}">
                <a16:creationId xmlns:a16="http://schemas.microsoft.com/office/drawing/2014/main" id="{058DB207-941B-2B00-4E07-31D8D8837608}"/>
              </a:ext>
            </a:extLst>
          </p:cNvPr>
          <p:cNvSpPr/>
          <p:nvPr/>
        </p:nvSpPr>
        <p:spPr>
          <a:xfrm>
            <a:off x="2342092" y="4383921"/>
            <a:ext cx="1800000" cy="648000"/>
          </a:xfrm>
          <a:prstGeom prst="roundRect">
            <a:avLst/>
          </a:prstGeom>
          <a:solidFill>
            <a:srgbClr val="FF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dirty="0"/>
              <a:t>Kombinationstherapie</a:t>
            </a:r>
          </a:p>
          <a:p>
            <a:pPr algn="ctr"/>
            <a:r>
              <a:rPr lang="de-DE" sz="1200" dirty="0"/>
              <a:t>Darolutamid (Nubeqa®)</a:t>
            </a:r>
          </a:p>
          <a:p>
            <a:pPr algn="ctr"/>
            <a:r>
              <a:rPr lang="de-DE" sz="1200" dirty="0"/>
              <a:t>Docetaxel (Taxotere®) </a:t>
            </a:r>
          </a:p>
          <a:p>
            <a:pPr algn="ctr"/>
            <a:r>
              <a:rPr lang="de-DE" sz="900" dirty="0"/>
              <a:t>+ ADT</a:t>
            </a:r>
          </a:p>
        </p:txBody>
      </p:sp>
      <p:sp>
        <p:nvSpPr>
          <p:cNvPr id="30" name="Rechteck: abgerundete Ecken 29">
            <a:extLst>
              <a:ext uri="{FF2B5EF4-FFF2-40B4-BE49-F238E27FC236}">
                <a16:creationId xmlns:a16="http://schemas.microsoft.com/office/drawing/2014/main" id="{B0F1E151-0EC1-FA77-AF04-CB02315A96A4}"/>
              </a:ext>
            </a:extLst>
          </p:cNvPr>
          <p:cNvSpPr/>
          <p:nvPr/>
        </p:nvSpPr>
        <p:spPr>
          <a:xfrm>
            <a:off x="2323408" y="1636055"/>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r"/>
            <a:r>
              <a:rPr lang="de-DE" sz="1200" dirty="0"/>
              <a:t>Erweiterte Hormontherapie</a:t>
            </a:r>
          </a:p>
          <a:p>
            <a:pPr algn="ctr"/>
            <a:r>
              <a:rPr lang="de-DE" sz="1200" dirty="0"/>
              <a:t>Abirateron </a:t>
            </a:r>
            <a:r>
              <a:rPr lang="de-DE" sz="900" dirty="0"/>
              <a:t>(Zytiga® / Generika)</a:t>
            </a:r>
          </a:p>
          <a:p>
            <a:pPr algn="ctr"/>
            <a:r>
              <a:rPr lang="de-DE" sz="900" dirty="0">
                <a:solidFill>
                  <a:schemeClr val="bg1"/>
                </a:solidFill>
                <a:hlinkClick r:id="rId4">
                  <a:extLst>
                    <a:ext uri="{A12FA001-AC4F-418D-AE19-62706E023703}">
                      <ahyp:hlinkClr xmlns:ahyp="http://schemas.microsoft.com/office/drawing/2018/hyperlinkcolor" val="tx"/>
                    </a:ext>
                  </a:extLst>
                </a:hlinkClick>
              </a:rPr>
              <a:t>(bei «high-risk» nach LATITUDE)</a:t>
            </a:r>
            <a:endParaRPr lang="de-DE" sz="900" dirty="0">
              <a:solidFill>
                <a:schemeClr val="bg1"/>
              </a:solidFill>
            </a:endParaRPr>
          </a:p>
        </p:txBody>
      </p:sp>
      <p:sp>
        <p:nvSpPr>
          <p:cNvPr id="31" name="Rechteck: abgerundete Ecken 30">
            <a:extLst>
              <a:ext uri="{FF2B5EF4-FFF2-40B4-BE49-F238E27FC236}">
                <a16:creationId xmlns:a16="http://schemas.microsoft.com/office/drawing/2014/main" id="{C1DBFEB4-996C-3C78-A6FE-9D1582F94D7A}"/>
              </a:ext>
            </a:extLst>
          </p:cNvPr>
          <p:cNvSpPr/>
          <p:nvPr/>
        </p:nvSpPr>
        <p:spPr>
          <a:xfrm>
            <a:off x="2323408" y="3374593"/>
            <a:ext cx="1800000" cy="504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200" dirty="0">
                <a:solidFill>
                  <a:schemeClr val="bg1"/>
                </a:solidFill>
              </a:rPr>
              <a:t>Chemotherapie</a:t>
            </a:r>
          </a:p>
          <a:p>
            <a:pPr algn="ctr"/>
            <a:r>
              <a:rPr lang="de-DE" sz="1200" dirty="0">
                <a:solidFill>
                  <a:schemeClr val="bg1"/>
                </a:solidFill>
              </a:rPr>
              <a:t>Docetaxel (Taxotere®)</a:t>
            </a:r>
          </a:p>
          <a:p>
            <a:pPr algn="ctr"/>
            <a:r>
              <a:rPr lang="de-DE" sz="900" dirty="0">
                <a:solidFill>
                  <a:schemeClr val="bg1"/>
                </a:solidFill>
              </a:rPr>
              <a:t>(</a:t>
            </a:r>
            <a:r>
              <a:rPr lang="de-DE" sz="900" dirty="0">
                <a:solidFill>
                  <a:schemeClr val="bg1"/>
                </a:solidFill>
                <a:hlinkClick r:id="rId4">
                  <a:extLst>
                    <a:ext uri="{A12FA001-AC4F-418D-AE19-62706E023703}">
                      <ahyp:hlinkClr xmlns:ahyp="http://schemas.microsoft.com/office/drawing/2018/hyperlinkcolor" val="tx"/>
                    </a:ext>
                  </a:extLst>
                </a:hlinkClick>
              </a:rPr>
              <a:t>bei «high-volume» nach CHAARTED</a:t>
            </a:r>
            <a:r>
              <a:rPr lang="de-DE" sz="900" dirty="0">
                <a:solidFill>
                  <a:schemeClr val="bg1"/>
                </a:solidFill>
              </a:rPr>
              <a:t>)</a:t>
            </a:r>
          </a:p>
        </p:txBody>
      </p:sp>
      <p:sp>
        <p:nvSpPr>
          <p:cNvPr id="32" name="Rechteck: abgerundete Ecken 31">
            <a:extLst>
              <a:ext uri="{FF2B5EF4-FFF2-40B4-BE49-F238E27FC236}">
                <a16:creationId xmlns:a16="http://schemas.microsoft.com/office/drawing/2014/main" id="{17A56BF8-6B6C-621D-B1F7-39E41CD063C7}"/>
              </a:ext>
            </a:extLst>
          </p:cNvPr>
          <p:cNvSpPr/>
          <p:nvPr/>
        </p:nvSpPr>
        <p:spPr>
          <a:xfrm>
            <a:off x="2323408" y="2216872"/>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dirty="0"/>
              <a:t>Erweiterte Hormontherapie</a:t>
            </a:r>
          </a:p>
          <a:p>
            <a:pPr algn="ctr"/>
            <a:r>
              <a:rPr lang="de-DE" sz="1200" dirty="0"/>
              <a:t>Apalutamid (Erleada®)</a:t>
            </a:r>
          </a:p>
        </p:txBody>
      </p:sp>
      <p:sp>
        <p:nvSpPr>
          <p:cNvPr id="33" name="Rechteck: abgerundete Ecken 32">
            <a:extLst>
              <a:ext uri="{FF2B5EF4-FFF2-40B4-BE49-F238E27FC236}">
                <a16:creationId xmlns:a16="http://schemas.microsoft.com/office/drawing/2014/main" id="{1F41BF86-793B-C78F-D32F-0A8871C013BF}"/>
              </a:ext>
            </a:extLst>
          </p:cNvPr>
          <p:cNvSpPr/>
          <p:nvPr/>
        </p:nvSpPr>
        <p:spPr>
          <a:xfrm>
            <a:off x="4305728" y="1636055"/>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r"/>
            <a:r>
              <a:rPr lang="de-DE" sz="1200" dirty="0"/>
              <a:t>Erweiterte Hormontherapie</a:t>
            </a:r>
          </a:p>
          <a:p>
            <a:pPr algn="ctr"/>
            <a:r>
              <a:rPr lang="de-DE" sz="1200" dirty="0"/>
              <a:t>Darolutamid (Nubeqa®)</a:t>
            </a:r>
          </a:p>
        </p:txBody>
      </p:sp>
      <p:sp>
        <p:nvSpPr>
          <p:cNvPr id="34" name="Rechteck: abgerundete Ecken 33">
            <a:extLst>
              <a:ext uri="{FF2B5EF4-FFF2-40B4-BE49-F238E27FC236}">
                <a16:creationId xmlns:a16="http://schemas.microsoft.com/office/drawing/2014/main" id="{8CC5878F-F566-FA02-FBF6-0718C3E7E9E0}"/>
              </a:ext>
            </a:extLst>
          </p:cNvPr>
          <p:cNvSpPr/>
          <p:nvPr/>
        </p:nvSpPr>
        <p:spPr>
          <a:xfrm>
            <a:off x="4282496" y="2787642"/>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r"/>
            <a:r>
              <a:rPr lang="de-DE" sz="1200" dirty="0"/>
              <a:t>Erweiterte Hormontherapie</a:t>
            </a:r>
          </a:p>
          <a:p>
            <a:pPr algn="ctr"/>
            <a:r>
              <a:rPr lang="de-DE" sz="1200" dirty="0"/>
              <a:t>Apalutamid (Erleada®)</a:t>
            </a:r>
          </a:p>
        </p:txBody>
      </p:sp>
      <p:sp>
        <p:nvSpPr>
          <p:cNvPr id="35" name="Rechteck: abgerundete Ecken 34">
            <a:extLst>
              <a:ext uri="{FF2B5EF4-FFF2-40B4-BE49-F238E27FC236}">
                <a16:creationId xmlns:a16="http://schemas.microsoft.com/office/drawing/2014/main" id="{29A9D96E-075E-4013-5D6A-41B4AC305EDC}"/>
              </a:ext>
            </a:extLst>
          </p:cNvPr>
          <p:cNvSpPr/>
          <p:nvPr/>
        </p:nvSpPr>
        <p:spPr>
          <a:xfrm>
            <a:off x="4282496" y="2216872"/>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r"/>
            <a:r>
              <a:rPr lang="de-DE" sz="1200" dirty="0"/>
              <a:t>Erweiterte Hormontherapie</a:t>
            </a:r>
          </a:p>
          <a:p>
            <a:pPr algn="ctr"/>
            <a:r>
              <a:rPr lang="de-DE" sz="1200" dirty="0"/>
              <a:t>Enzalutamid (Xtandi®)</a:t>
            </a:r>
          </a:p>
        </p:txBody>
      </p:sp>
      <p:sp>
        <p:nvSpPr>
          <p:cNvPr id="36" name="Rechteck: abgerundete Ecken 35">
            <a:extLst>
              <a:ext uri="{FF2B5EF4-FFF2-40B4-BE49-F238E27FC236}">
                <a16:creationId xmlns:a16="http://schemas.microsoft.com/office/drawing/2014/main" id="{43D87298-8163-BECE-78B6-537498EA10C3}"/>
              </a:ext>
            </a:extLst>
          </p:cNvPr>
          <p:cNvSpPr/>
          <p:nvPr/>
        </p:nvSpPr>
        <p:spPr>
          <a:xfrm>
            <a:off x="6317754" y="3945717"/>
            <a:ext cx="1800000" cy="504000"/>
          </a:xfrm>
          <a:prstGeom prst="roundRect">
            <a:avLst/>
          </a:prstGeom>
          <a:solidFill>
            <a:schemeClr val="accent4">
              <a:lumMod val="50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dirty="0"/>
              <a:t>PARP-Inhibitor</a:t>
            </a:r>
          </a:p>
          <a:p>
            <a:pPr algn="ctr"/>
            <a:r>
              <a:rPr lang="de-DE" sz="1200" dirty="0"/>
              <a:t>​Olaparib​ (Lynparza®)</a:t>
            </a:r>
          </a:p>
          <a:p>
            <a:pPr algn="ctr"/>
            <a:r>
              <a:rPr lang="de-DE" sz="900" dirty="0"/>
              <a:t>(bei BRCA1/2-Mutationen)</a:t>
            </a:r>
          </a:p>
        </p:txBody>
      </p:sp>
      <p:sp>
        <p:nvSpPr>
          <p:cNvPr id="37" name="Rechteck: abgerundete Ecken 36">
            <a:extLst>
              <a:ext uri="{FF2B5EF4-FFF2-40B4-BE49-F238E27FC236}">
                <a16:creationId xmlns:a16="http://schemas.microsoft.com/office/drawing/2014/main" id="{9DB28AAD-56CC-7A70-F701-F5A3EAD3A344}"/>
              </a:ext>
            </a:extLst>
          </p:cNvPr>
          <p:cNvSpPr/>
          <p:nvPr/>
        </p:nvSpPr>
        <p:spPr>
          <a:xfrm>
            <a:off x="6317754" y="2216872"/>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r"/>
            <a:r>
              <a:rPr lang="de-DE" sz="1200" dirty="0"/>
              <a:t>Erweiterte Hormontherapie</a:t>
            </a:r>
          </a:p>
          <a:p>
            <a:pPr algn="ctr"/>
            <a:r>
              <a:rPr lang="de-DE" sz="1200" dirty="0"/>
              <a:t>Enzalutamid (Xtandi®)</a:t>
            </a:r>
          </a:p>
        </p:txBody>
      </p:sp>
      <p:sp>
        <p:nvSpPr>
          <p:cNvPr id="38" name="Rechteck: abgerundete Ecken 37">
            <a:extLst>
              <a:ext uri="{FF2B5EF4-FFF2-40B4-BE49-F238E27FC236}">
                <a16:creationId xmlns:a16="http://schemas.microsoft.com/office/drawing/2014/main" id="{AC48D4D0-7FE3-0106-76BD-8D41B4B147DB}"/>
              </a:ext>
            </a:extLst>
          </p:cNvPr>
          <p:cNvSpPr/>
          <p:nvPr/>
        </p:nvSpPr>
        <p:spPr>
          <a:xfrm>
            <a:off x="6317754" y="2787642"/>
            <a:ext cx="1800000" cy="504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200" dirty="0"/>
              <a:t>Chemotherapie</a:t>
            </a:r>
          </a:p>
          <a:p>
            <a:pPr algn="ctr"/>
            <a:r>
              <a:rPr lang="de-DE" sz="1200" dirty="0"/>
              <a:t>Docetaxel (Taxotere®)</a:t>
            </a:r>
          </a:p>
        </p:txBody>
      </p:sp>
      <p:sp>
        <p:nvSpPr>
          <p:cNvPr id="39" name="Rechteck: abgerundete Ecken 38">
            <a:extLst>
              <a:ext uri="{FF2B5EF4-FFF2-40B4-BE49-F238E27FC236}">
                <a16:creationId xmlns:a16="http://schemas.microsoft.com/office/drawing/2014/main" id="{51A42286-E666-62CA-F610-B34D03F3B15F}"/>
              </a:ext>
            </a:extLst>
          </p:cNvPr>
          <p:cNvSpPr/>
          <p:nvPr/>
        </p:nvSpPr>
        <p:spPr>
          <a:xfrm>
            <a:off x="6317754" y="1636055"/>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r"/>
            <a:r>
              <a:rPr lang="de-DE" sz="1200" dirty="0"/>
              <a:t>Erweiterte Hormontherapie</a:t>
            </a:r>
          </a:p>
          <a:p>
            <a:pPr algn="ctr"/>
            <a:r>
              <a:rPr lang="de-DE" sz="1200" dirty="0"/>
              <a:t>Abirateron </a:t>
            </a:r>
            <a:r>
              <a:rPr lang="de-DE" sz="900" dirty="0"/>
              <a:t>(Zytiga® / Generika)</a:t>
            </a:r>
          </a:p>
        </p:txBody>
      </p:sp>
      <p:sp>
        <p:nvSpPr>
          <p:cNvPr id="40" name="Rechteck: abgerundete Ecken 39">
            <a:hlinkClick r:id="rId5"/>
            <a:extLst>
              <a:ext uri="{FF2B5EF4-FFF2-40B4-BE49-F238E27FC236}">
                <a16:creationId xmlns:a16="http://schemas.microsoft.com/office/drawing/2014/main" id="{68CA13C1-1CF5-E9DA-1D50-36363996BC60}"/>
              </a:ext>
            </a:extLst>
          </p:cNvPr>
          <p:cNvSpPr/>
          <p:nvPr/>
        </p:nvSpPr>
        <p:spPr>
          <a:xfrm>
            <a:off x="6317754" y="3374593"/>
            <a:ext cx="1800000" cy="504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200" dirty="0"/>
              <a:t>Chemotherapie</a:t>
            </a:r>
          </a:p>
          <a:p>
            <a:pPr algn="ctr"/>
            <a:r>
              <a:rPr lang="de-DE" sz="1200" dirty="0"/>
              <a:t>Cabazitaxel​ (Jevtana®)</a:t>
            </a:r>
          </a:p>
          <a:p>
            <a:pPr algn="ctr"/>
            <a:r>
              <a:rPr lang="de-DE" sz="900" dirty="0"/>
              <a:t>(nach Docetaxel)</a:t>
            </a:r>
            <a:endParaRPr lang="de-DE" sz="1200" dirty="0"/>
          </a:p>
        </p:txBody>
      </p:sp>
      <p:sp>
        <p:nvSpPr>
          <p:cNvPr id="41" name="Rechteck: abgerundete Ecken 40">
            <a:extLst>
              <a:ext uri="{FF2B5EF4-FFF2-40B4-BE49-F238E27FC236}">
                <a16:creationId xmlns:a16="http://schemas.microsoft.com/office/drawing/2014/main" id="{AA5FF7E1-C4E1-3146-DE14-EEDFF5102BAD}"/>
              </a:ext>
            </a:extLst>
          </p:cNvPr>
          <p:cNvSpPr/>
          <p:nvPr/>
        </p:nvSpPr>
        <p:spPr>
          <a:xfrm>
            <a:off x="2323408" y="2787642"/>
            <a:ext cx="1800000" cy="504000"/>
          </a:xfrm>
          <a:prstGeom prst="round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r"/>
            <a:r>
              <a:rPr lang="de-DE" sz="1200" dirty="0"/>
              <a:t>Erweiterte Hormontherapie</a:t>
            </a:r>
          </a:p>
          <a:p>
            <a:pPr algn="ctr"/>
            <a:r>
              <a:rPr lang="de-DE" sz="1200" dirty="0"/>
              <a:t>Enzalutamid (Xtandi®)</a:t>
            </a:r>
          </a:p>
        </p:txBody>
      </p:sp>
      <p:sp>
        <p:nvSpPr>
          <p:cNvPr id="42" name="Rechteck: abgerundete Ecken 41">
            <a:hlinkClick r:id="rId6"/>
            <a:extLst>
              <a:ext uri="{FF2B5EF4-FFF2-40B4-BE49-F238E27FC236}">
                <a16:creationId xmlns:a16="http://schemas.microsoft.com/office/drawing/2014/main" id="{6DD18F30-F952-A752-8F05-8B77FB92548A}"/>
              </a:ext>
            </a:extLst>
          </p:cNvPr>
          <p:cNvSpPr/>
          <p:nvPr/>
        </p:nvSpPr>
        <p:spPr>
          <a:xfrm>
            <a:off x="8295832" y="1636055"/>
            <a:ext cx="1800000" cy="504000"/>
          </a:xfrm>
          <a:prstGeom prst="roundRect">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de-DE" sz="1200" dirty="0"/>
              <a:t>Radionuklidtherapie Radium-223 (Xofigo®)</a:t>
            </a:r>
          </a:p>
          <a:p>
            <a:pPr algn="ctr"/>
            <a:r>
              <a:rPr lang="el-GR" sz="900" dirty="0"/>
              <a:t>α (</a:t>
            </a:r>
            <a:r>
              <a:rPr lang="de-DE" sz="900" dirty="0"/>
              <a:t>Alpha) –Strahler</a:t>
            </a:r>
          </a:p>
        </p:txBody>
      </p:sp>
      <p:sp>
        <p:nvSpPr>
          <p:cNvPr id="43" name="Rechteck: abgerundete Ecken 42">
            <a:extLst>
              <a:ext uri="{FF2B5EF4-FFF2-40B4-BE49-F238E27FC236}">
                <a16:creationId xmlns:a16="http://schemas.microsoft.com/office/drawing/2014/main" id="{4BA77C01-B74D-11AF-FF1C-5E1D96B8B235}"/>
              </a:ext>
            </a:extLst>
          </p:cNvPr>
          <p:cNvSpPr/>
          <p:nvPr/>
        </p:nvSpPr>
        <p:spPr>
          <a:xfrm>
            <a:off x="8321066" y="3945717"/>
            <a:ext cx="1800000" cy="504000"/>
          </a:xfrm>
          <a:prstGeom prst="roundRect">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200" dirty="0"/>
              <a:t>PARP-Inhibitor</a:t>
            </a:r>
          </a:p>
          <a:p>
            <a:pPr algn="ctr"/>
            <a:r>
              <a:rPr lang="de-DE" sz="1200" dirty="0"/>
              <a:t>​Olaparib​ (Lynparza®)</a:t>
            </a:r>
          </a:p>
          <a:p>
            <a:pPr algn="ctr"/>
            <a:r>
              <a:rPr lang="de-DE" sz="900" dirty="0"/>
              <a:t>(bei BRCA1/2-Mutationen)</a:t>
            </a:r>
          </a:p>
        </p:txBody>
      </p:sp>
      <p:sp>
        <p:nvSpPr>
          <p:cNvPr id="44" name="Rechteck: abgerundete Ecken 43">
            <a:extLst>
              <a:ext uri="{FF2B5EF4-FFF2-40B4-BE49-F238E27FC236}">
                <a16:creationId xmlns:a16="http://schemas.microsoft.com/office/drawing/2014/main" id="{613AECD2-A2C6-6B1C-BCEC-5AAD7835D56C}"/>
              </a:ext>
            </a:extLst>
          </p:cNvPr>
          <p:cNvSpPr/>
          <p:nvPr/>
        </p:nvSpPr>
        <p:spPr>
          <a:xfrm>
            <a:off x="8295832" y="2216872"/>
            <a:ext cx="1800000" cy="504000"/>
          </a:xfrm>
          <a:prstGeom prst="roundRect">
            <a:avLst/>
          </a:prstGeom>
          <a:solidFill>
            <a:srgbClr val="F2940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de-DE" sz="1200" dirty="0"/>
              <a:t>Radionuklidtherapie </a:t>
            </a:r>
          </a:p>
          <a:p>
            <a:pPr algn="ctr"/>
            <a:r>
              <a:rPr lang="de-DE" sz="1200" dirty="0"/>
              <a:t>Lutetium-</a:t>
            </a:r>
            <a:r>
              <a:rPr lang="de-DE" sz="1200" dirty="0" err="1"/>
              <a:t>Terapie</a:t>
            </a:r>
            <a:r>
              <a:rPr lang="de-DE" sz="1200" dirty="0"/>
              <a:t>(Pluvicto®)</a:t>
            </a:r>
          </a:p>
          <a:p>
            <a:pPr algn="ctr"/>
            <a:r>
              <a:rPr lang="de-DE" sz="900" dirty="0"/>
              <a:t>ß (Beta) -Strahler</a:t>
            </a:r>
          </a:p>
        </p:txBody>
      </p:sp>
      <p:sp>
        <p:nvSpPr>
          <p:cNvPr id="45" name="Rechteck: abgerundete Ecken 44">
            <a:hlinkClick r:id="rId5"/>
            <a:extLst>
              <a:ext uri="{FF2B5EF4-FFF2-40B4-BE49-F238E27FC236}">
                <a16:creationId xmlns:a16="http://schemas.microsoft.com/office/drawing/2014/main" id="{05B3FD4F-1762-FB14-2144-AF1EC0FA036C}"/>
              </a:ext>
            </a:extLst>
          </p:cNvPr>
          <p:cNvSpPr/>
          <p:nvPr/>
        </p:nvSpPr>
        <p:spPr>
          <a:xfrm>
            <a:off x="8295832" y="2794216"/>
            <a:ext cx="1800000" cy="504000"/>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200" dirty="0"/>
              <a:t>Chemotherapie</a:t>
            </a:r>
          </a:p>
          <a:p>
            <a:pPr algn="ctr"/>
            <a:r>
              <a:rPr lang="de-DE" sz="1200" dirty="0"/>
              <a:t>Cabazitaxel​ (Jevtana®)</a:t>
            </a:r>
          </a:p>
          <a:p>
            <a:pPr algn="ctr"/>
            <a:r>
              <a:rPr lang="de-DE" sz="900" dirty="0"/>
              <a:t>(nach Docetaxel)</a:t>
            </a:r>
          </a:p>
        </p:txBody>
      </p:sp>
      <p:sp>
        <p:nvSpPr>
          <p:cNvPr id="46" name="Rechteck: abgerundete Ecken 45">
            <a:extLst>
              <a:ext uri="{FF2B5EF4-FFF2-40B4-BE49-F238E27FC236}">
                <a16:creationId xmlns:a16="http://schemas.microsoft.com/office/drawing/2014/main" id="{D7DFD9F3-4EAE-1694-98E0-BCBBF9CE6055}"/>
              </a:ext>
            </a:extLst>
          </p:cNvPr>
          <p:cNvSpPr/>
          <p:nvPr/>
        </p:nvSpPr>
        <p:spPr>
          <a:xfrm>
            <a:off x="10289776" y="1636055"/>
            <a:ext cx="1800000" cy="504000"/>
          </a:xfrm>
          <a:prstGeom prst="roundRect">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algn="ctr"/>
            <a:r>
              <a:rPr lang="de-DE" sz="1200" dirty="0"/>
              <a:t>Radionuklidtherapie </a:t>
            </a:r>
          </a:p>
          <a:p>
            <a:pPr algn="ctr"/>
            <a:r>
              <a:rPr lang="de-DE" sz="1200" dirty="0"/>
              <a:t>Actinium PSMA-Therapie</a:t>
            </a:r>
          </a:p>
          <a:p>
            <a:pPr algn="ctr"/>
            <a:r>
              <a:rPr lang="el-GR" sz="900" dirty="0"/>
              <a:t>α (</a:t>
            </a:r>
            <a:r>
              <a:rPr lang="de-DE" sz="900" dirty="0"/>
              <a:t>Alpha) –Strahler</a:t>
            </a:r>
          </a:p>
        </p:txBody>
      </p:sp>
      <p:sp>
        <p:nvSpPr>
          <p:cNvPr id="50" name="Textfeld 49">
            <a:extLst>
              <a:ext uri="{FF2B5EF4-FFF2-40B4-BE49-F238E27FC236}">
                <a16:creationId xmlns:a16="http://schemas.microsoft.com/office/drawing/2014/main" id="{BBBF9478-649E-56C4-25F8-FC8AD4B10C76}"/>
              </a:ext>
            </a:extLst>
          </p:cNvPr>
          <p:cNvSpPr txBox="1"/>
          <p:nvPr/>
        </p:nvSpPr>
        <p:spPr>
          <a:xfrm>
            <a:off x="8361876" y="1295555"/>
            <a:ext cx="1800001" cy="276999"/>
          </a:xfrm>
          <a:prstGeom prst="rect">
            <a:avLst/>
          </a:prstGeom>
          <a:noFill/>
        </p:spPr>
        <p:txBody>
          <a:bodyPr wrap="square" rtlCol="0">
            <a:spAutoFit/>
          </a:bodyPr>
          <a:lstStyle/>
          <a:p>
            <a:pPr algn="ctr"/>
            <a:r>
              <a:rPr lang="de-DE" sz="1200" dirty="0">
                <a:solidFill>
                  <a:schemeClr val="bg1"/>
                </a:solidFill>
              </a:rPr>
              <a:t>Zweitlinie </a:t>
            </a:r>
          </a:p>
        </p:txBody>
      </p:sp>
      <p:sp>
        <p:nvSpPr>
          <p:cNvPr id="51" name="Textfeld 50">
            <a:extLst>
              <a:ext uri="{FF2B5EF4-FFF2-40B4-BE49-F238E27FC236}">
                <a16:creationId xmlns:a16="http://schemas.microsoft.com/office/drawing/2014/main" id="{0F89AF31-1E5B-C9BF-BA84-ADDFE65E6BCE}"/>
              </a:ext>
            </a:extLst>
          </p:cNvPr>
          <p:cNvSpPr txBox="1"/>
          <p:nvPr/>
        </p:nvSpPr>
        <p:spPr>
          <a:xfrm>
            <a:off x="6339765" y="1295555"/>
            <a:ext cx="1800001" cy="276999"/>
          </a:xfrm>
          <a:prstGeom prst="rect">
            <a:avLst/>
          </a:prstGeom>
          <a:noFill/>
        </p:spPr>
        <p:txBody>
          <a:bodyPr wrap="square" rtlCol="0">
            <a:spAutoFit/>
          </a:bodyPr>
          <a:lstStyle/>
          <a:p>
            <a:pPr algn="ctr"/>
            <a:r>
              <a:rPr lang="de-DE" sz="1200" dirty="0">
                <a:solidFill>
                  <a:schemeClr val="bg1"/>
                </a:solidFill>
              </a:rPr>
              <a:t>Erstlinie</a:t>
            </a:r>
          </a:p>
        </p:txBody>
      </p:sp>
      <p:sp>
        <p:nvSpPr>
          <p:cNvPr id="60" name="Rechteck: abgerundete Ecken 59">
            <a:extLst>
              <a:ext uri="{FF2B5EF4-FFF2-40B4-BE49-F238E27FC236}">
                <a16:creationId xmlns:a16="http://schemas.microsoft.com/office/drawing/2014/main" id="{75DF0586-F7EF-4D72-B396-561DA0A1E4D1}"/>
              </a:ext>
            </a:extLst>
          </p:cNvPr>
          <p:cNvSpPr/>
          <p:nvPr/>
        </p:nvSpPr>
        <p:spPr>
          <a:xfrm>
            <a:off x="6317755" y="5264977"/>
            <a:ext cx="5772022" cy="504000"/>
          </a:xfrm>
          <a:prstGeom prst="round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de-DE" sz="1200" dirty="0"/>
              <a:t>Knochenschutztherapie</a:t>
            </a:r>
          </a:p>
          <a:p>
            <a:pPr algn="ctr"/>
            <a:r>
              <a:rPr lang="de-DE" sz="1200" dirty="0"/>
              <a:t>​oder</a:t>
            </a:r>
          </a:p>
          <a:p>
            <a:pPr algn="ctr"/>
            <a:endParaRPr lang="de-DE" sz="1200" dirty="0"/>
          </a:p>
        </p:txBody>
      </p:sp>
      <p:sp>
        <p:nvSpPr>
          <p:cNvPr id="61" name="Rechteck: abgerundete Ecken 60">
            <a:extLst>
              <a:ext uri="{FF2B5EF4-FFF2-40B4-BE49-F238E27FC236}">
                <a16:creationId xmlns:a16="http://schemas.microsoft.com/office/drawing/2014/main" id="{8321307F-0732-0901-9CAD-07824F55E22F}"/>
              </a:ext>
            </a:extLst>
          </p:cNvPr>
          <p:cNvSpPr/>
          <p:nvPr/>
        </p:nvSpPr>
        <p:spPr>
          <a:xfrm>
            <a:off x="7404336" y="5414803"/>
            <a:ext cx="1633096" cy="34757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de-DE" sz="1200" dirty="0"/>
              <a:t>​Bisphosphonat</a:t>
            </a:r>
          </a:p>
          <a:p>
            <a:pPr algn="ctr"/>
            <a:r>
              <a:rPr lang="de-DE" sz="1200" dirty="0"/>
              <a:t>Zoledronsäure (Zometa®)</a:t>
            </a:r>
          </a:p>
        </p:txBody>
      </p:sp>
      <p:sp>
        <p:nvSpPr>
          <p:cNvPr id="62" name="Rechteck: abgerundete Ecken 61">
            <a:extLst>
              <a:ext uri="{FF2B5EF4-FFF2-40B4-BE49-F238E27FC236}">
                <a16:creationId xmlns:a16="http://schemas.microsoft.com/office/drawing/2014/main" id="{548730DD-81F3-5E89-F888-2F2FE36C9DFB}"/>
              </a:ext>
            </a:extLst>
          </p:cNvPr>
          <p:cNvSpPr/>
          <p:nvPr/>
        </p:nvSpPr>
        <p:spPr>
          <a:xfrm>
            <a:off x="9525000" y="5392232"/>
            <a:ext cx="1247775" cy="347574"/>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de-DE" sz="1200" dirty="0"/>
              <a:t>​Denosumab​</a:t>
            </a:r>
          </a:p>
          <a:p>
            <a:pPr algn="ctr"/>
            <a:r>
              <a:rPr lang="de-DE" sz="1200" dirty="0"/>
              <a:t>(Prolia®  |  ​Xgeva®)</a:t>
            </a:r>
          </a:p>
        </p:txBody>
      </p:sp>
      <p:sp>
        <p:nvSpPr>
          <p:cNvPr id="65" name="Rechteck: abgerundete Ecken 64">
            <a:extLst>
              <a:ext uri="{FF2B5EF4-FFF2-40B4-BE49-F238E27FC236}">
                <a16:creationId xmlns:a16="http://schemas.microsoft.com/office/drawing/2014/main" id="{F2CD2847-E3F4-74FD-D811-0754F2175C56}"/>
              </a:ext>
            </a:extLst>
          </p:cNvPr>
          <p:cNvSpPr/>
          <p:nvPr/>
        </p:nvSpPr>
        <p:spPr>
          <a:xfrm>
            <a:off x="6317754" y="4523061"/>
            <a:ext cx="1800000" cy="648000"/>
          </a:xfrm>
          <a:prstGeom prst="roundRect">
            <a:avLst/>
          </a:prstGeom>
          <a:solidFill>
            <a:srgbClr val="FF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dirty="0"/>
              <a:t>Kombinationstherapie</a:t>
            </a:r>
          </a:p>
          <a:p>
            <a:pPr algn="ctr"/>
            <a:r>
              <a:rPr lang="de-DE" sz="1200" dirty="0"/>
              <a:t>​Olaparib​ (Lynparza®)</a:t>
            </a:r>
          </a:p>
          <a:p>
            <a:pPr algn="ctr"/>
            <a:r>
              <a:rPr lang="de-DE" sz="1200" dirty="0"/>
              <a:t>Abirateron </a:t>
            </a:r>
          </a:p>
          <a:p>
            <a:pPr algn="ctr"/>
            <a:r>
              <a:rPr lang="de-DE" sz="800" dirty="0"/>
              <a:t>(wenn Chemo nicht indiziert)</a:t>
            </a:r>
          </a:p>
        </p:txBody>
      </p:sp>
      <p:sp>
        <p:nvSpPr>
          <p:cNvPr id="66" name="Rechteck: abgerundete Ecken 65">
            <a:extLst>
              <a:ext uri="{FF2B5EF4-FFF2-40B4-BE49-F238E27FC236}">
                <a16:creationId xmlns:a16="http://schemas.microsoft.com/office/drawing/2014/main" id="{173210B4-711B-7EE1-D47A-F8311CFAEA32}"/>
              </a:ext>
            </a:extLst>
          </p:cNvPr>
          <p:cNvSpPr/>
          <p:nvPr/>
        </p:nvSpPr>
        <p:spPr>
          <a:xfrm>
            <a:off x="8310100" y="4523061"/>
            <a:ext cx="1800000" cy="64800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de-DE" sz="1200" dirty="0"/>
              <a:t>Kombinationstherapie</a:t>
            </a:r>
          </a:p>
          <a:p>
            <a:pPr algn="ctr"/>
            <a:r>
              <a:rPr lang="de-DE" sz="1200" dirty="0"/>
              <a:t>​Olaparib​ (Lynparza®)</a:t>
            </a:r>
          </a:p>
          <a:p>
            <a:pPr algn="ctr"/>
            <a:r>
              <a:rPr lang="de-DE" sz="1200" dirty="0"/>
              <a:t>Abirateron</a:t>
            </a:r>
            <a:endParaRPr lang="de-DE" sz="800" dirty="0"/>
          </a:p>
          <a:p>
            <a:pPr algn="ctr"/>
            <a:r>
              <a:rPr lang="de-DE" sz="800" dirty="0"/>
              <a:t>(nach Chemo)​</a:t>
            </a:r>
          </a:p>
        </p:txBody>
      </p:sp>
      <p:sp>
        <p:nvSpPr>
          <p:cNvPr id="12" name="Textfeld 11">
            <a:extLst>
              <a:ext uri="{FF2B5EF4-FFF2-40B4-BE49-F238E27FC236}">
                <a16:creationId xmlns:a16="http://schemas.microsoft.com/office/drawing/2014/main" id="{71F6DE06-21C3-5059-707E-78A7E8050E43}"/>
              </a:ext>
            </a:extLst>
          </p:cNvPr>
          <p:cNvSpPr txBox="1"/>
          <p:nvPr/>
        </p:nvSpPr>
        <p:spPr>
          <a:xfrm>
            <a:off x="10209206" y="1311213"/>
            <a:ext cx="1954218" cy="276999"/>
          </a:xfrm>
          <a:prstGeom prst="rect">
            <a:avLst/>
          </a:prstGeom>
          <a:noFill/>
        </p:spPr>
        <p:txBody>
          <a:bodyPr wrap="square" rtlCol="0">
            <a:spAutoFit/>
          </a:bodyPr>
          <a:lstStyle/>
          <a:p>
            <a:pPr algn="ctr"/>
            <a:r>
              <a:rPr lang="de-DE" sz="1200" dirty="0">
                <a:solidFill>
                  <a:schemeClr val="bg1"/>
                </a:solidFill>
              </a:rPr>
              <a:t>Individuelle Heilmaßnahme </a:t>
            </a:r>
          </a:p>
        </p:txBody>
      </p:sp>
      <p:sp>
        <p:nvSpPr>
          <p:cNvPr id="3" name="Rechteck 2">
            <a:extLst>
              <a:ext uri="{FF2B5EF4-FFF2-40B4-BE49-F238E27FC236}">
                <a16:creationId xmlns:a16="http://schemas.microsoft.com/office/drawing/2014/main" id="{A49E3EB3-8230-6859-B63A-92F116D64100}"/>
              </a:ext>
            </a:extLst>
          </p:cNvPr>
          <p:cNvSpPr/>
          <p:nvPr/>
        </p:nvSpPr>
        <p:spPr>
          <a:xfrm>
            <a:off x="290080" y="548312"/>
            <a:ext cx="1944000" cy="6309687"/>
          </a:xfrm>
          <a:prstGeom prst="rect">
            <a:avLst/>
          </a:prstGeom>
          <a:solidFill>
            <a:schemeClr val="accent1">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rIns="0" rtlCol="0" anchor="t" anchorCtr="0"/>
          <a:lstStyle/>
          <a:p>
            <a:pPr algn="ctr"/>
            <a:endParaRPr lang="de-DE" sz="600" b="1" dirty="0"/>
          </a:p>
          <a:p>
            <a:pPr algn="ctr"/>
            <a:r>
              <a:rPr lang="de-DE" sz="1600" b="1" dirty="0">
                <a:latin typeface="Arial Black" panose="020B0A04020102020204" pitchFamily="34" charset="0"/>
              </a:rPr>
              <a:t>omPC</a:t>
            </a:r>
          </a:p>
          <a:p>
            <a:pPr algn="ctr"/>
            <a:endParaRPr lang="de-DE" sz="600" dirty="0"/>
          </a:p>
          <a:p>
            <a:pPr algn="ctr"/>
            <a:r>
              <a:rPr lang="de-DE" sz="1200" b="1" dirty="0"/>
              <a:t>Oligometastasiertes</a:t>
            </a:r>
            <a:br>
              <a:rPr lang="de-DE" sz="1200" b="1" dirty="0"/>
            </a:br>
            <a:r>
              <a:rPr lang="de-DE" sz="1200" b="1" dirty="0"/>
              <a:t>Prostatakarzinom</a:t>
            </a:r>
          </a:p>
          <a:p>
            <a:pPr algn="ctr"/>
            <a:r>
              <a:rPr lang="de-DE" sz="1200" b="1" dirty="0"/>
              <a:t> </a:t>
            </a:r>
          </a:p>
          <a:p>
            <a:pPr algn="ctr"/>
            <a:r>
              <a:rPr lang="de-DE" sz="1200" b="1" dirty="0"/>
              <a:t> </a:t>
            </a:r>
          </a:p>
        </p:txBody>
      </p:sp>
      <p:sp>
        <p:nvSpPr>
          <p:cNvPr id="64" name="Rechteck: abgerundete Ecken 63">
            <a:extLst>
              <a:ext uri="{FF2B5EF4-FFF2-40B4-BE49-F238E27FC236}">
                <a16:creationId xmlns:a16="http://schemas.microsoft.com/office/drawing/2014/main" id="{665860A5-2F1D-2A4A-5D2E-10370C89143C}"/>
              </a:ext>
            </a:extLst>
          </p:cNvPr>
          <p:cNvSpPr/>
          <p:nvPr/>
        </p:nvSpPr>
        <p:spPr>
          <a:xfrm>
            <a:off x="390526" y="5868998"/>
            <a:ext cx="11699250" cy="761971"/>
          </a:xfrm>
          <a:prstGeom prst="roundRect">
            <a:avLst/>
          </a:prstGeom>
          <a:solidFill>
            <a:schemeClr val="accent6">
              <a:lumMod val="75000"/>
            </a:schemeClr>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b="1" dirty="0"/>
              <a:t>Kontinuierliche Androgendeprivationstherapie ADT (Einfache Hormontherapie) mit einen GnRH-Analoga</a:t>
            </a:r>
          </a:p>
          <a:p>
            <a:pPr algn="ctr"/>
            <a:r>
              <a:rPr lang="de-DE" sz="1200" dirty="0"/>
              <a:t>GnRH-Agonisten Buserelin (Suprefact®) oder Goserelin (Zoladex®) oder Leuprorelin (Eligard®) oder Triptorelin (Pamorelin®)</a:t>
            </a:r>
          </a:p>
          <a:p>
            <a:pPr algn="ctr"/>
            <a:r>
              <a:rPr lang="de-DE" sz="1200" dirty="0"/>
              <a:t>oder ein GnRH-Antagonisten Degarelix  (Firmagon®) oder Abarelix (Plenaxis®) oder der neue GnRH-Rezeptorantagonist Relugolix (Orgovyx®)</a:t>
            </a:r>
          </a:p>
          <a:p>
            <a:pPr algn="ctr"/>
            <a:r>
              <a:rPr lang="de-DE" sz="1200" dirty="0"/>
              <a:t>oder die nur noch selten angewendete Chirurgische Kastration bzw. die operative Hodenentfernung (Orchiektomie)</a:t>
            </a:r>
          </a:p>
        </p:txBody>
      </p:sp>
      <p:sp>
        <p:nvSpPr>
          <p:cNvPr id="4" name="Rechteck: abgerundete Ecken 3">
            <a:extLst>
              <a:ext uri="{FF2B5EF4-FFF2-40B4-BE49-F238E27FC236}">
                <a16:creationId xmlns:a16="http://schemas.microsoft.com/office/drawing/2014/main" id="{32C23554-8D01-FB87-40F2-5BAA6A176CD0}"/>
              </a:ext>
            </a:extLst>
          </p:cNvPr>
          <p:cNvSpPr/>
          <p:nvPr/>
        </p:nvSpPr>
        <p:spPr>
          <a:xfrm>
            <a:off x="362080" y="1636055"/>
            <a:ext cx="1800000" cy="936000"/>
          </a:xfrm>
          <a:prstGeom prst="roundRect">
            <a:avLst/>
          </a:prstGeom>
          <a:solidFill>
            <a:srgbClr val="C0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b="1" dirty="0">
                <a:solidFill>
                  <a:srgbClr val="FFFF00"/>
                </a:solidFill>
                <a:ea typeface="Calibri" panose="020F0502020204030204" pitchFamily="34" charset="0"/>
                <a:cs typeface="Times New Roman" panose="02020603050405020304" pitchFamily="18" charset="0"/>
              </a:rPr>
              <a:t>Lokale, </a:t>
            </a:r>
          </a:p>
          <a:p>
            <a:pPr algn="ctr"/>
            <a:r>
              <a:rPr lang="de-DE" sz="1200" b="1" dirty="0">
                <a:solidFill>
                  <a:srgbClr val="FFFF00"/>
                </a:solidFill>
                <a:ea typeface="Calibri" panose="020F0502020204030204" pitchFamily="34" charset="0"/>
                <a:cs typeface="Times New Roman" panose="02020603050405020304" pitchFamily="18" charset="0"/>
              </a:rPr>
              <a:t>zytoreduktive Therapie</a:t>
            </a:r>
          </a:p>
          <a:p>
            <a:pPr algn="ctr"/>
            <a:r>
              <a:rPr lang="de-DE" sz="1200" b="1" dirty="0">
                <a:solidFill>
                  <a:srgbClr val="FFFF00"/>
                </a:solidFill>
                <a:ea typeface="Calibri" panose="020F0502020204030204" pitchFamily="34" charset="0"/>
                <a:cs typeface="Times New Roman" panose="02020603050405020304" pitchFamily="18" charset="0"/>
              </a:rPr>
              <a:t>der Prostata</a:t>
            </a:r>
            <a:endParaRPr lang="de-DE" sz="1200" b="1" dirty="0">
              <a:solidFill>
                <a:srgbClr val="FFFF00"/>
              </a:solidFill>
            </a:endParaRPr>
          </a:p>
        </p:txBody>
      </p:sp>
      <p:sp>
        <p:nvSpPr>
          <p:cNvPr id="5" name="Rechteck: abgerundete Ecken 4">
            <a:extLst>
              <a:ext uri="{FF2B5EF4-FFF2-40B4-BE49-F238E27FC236}">
                <a16:creationId xmlns:a16="http://schemas.microsoft.com/office/drawing/2014/main" id="{C677A0D5-4394-04FA-B86B-7D1323A9C199}"/>
              </a:ext>
            </a:extLst>
          </p:cNvPr>
          <p:cNvSpPr/>
          <p:nvPr/>
        </p:nvSpPr>
        <p:spPr>
          <a:xfrm>
            <a:off x="362080" y="2700049"/>
            <a:ext cx="1800000" cy="936000"/>
          </a:xfrm>
          <a:prstGeom prst="roundRect">
            <a:avLst/>
          </a:prstGeom>
          <a:solidFill>
            <a:srgbClr val="C0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b="1" dirty="0">
                <a:solidFill>
                  <a:srgbClr val="FFFF00"/>
                </a:solidFill>
                <a:ea typeface="Calibri" panose="020F0502020204030204" pitchFamily="34" charset="0"/>
                <a:cs typeface="Times New Roman" panose="02020603050405020304" pitchFamily="18" charset="0"/>
              </a:rPr>
              <a:t>MDT </a:t>
            </a:r>
            <a:endParaRPr lang="de-DE" sz="600" b="1" dirty="0">
              <a:solidFill>
                <a:srgbClr val="FFFF00"/>
              </a:solidFill>
              <a:ea typeface="Calibri" panose="020F0502020204030204" pitchFamily="34" charset="0"/>
              <a:cs typeface="Times New Roman" panose="02020603050405020304" pitchFamily="18" charset="0"/>
            </a:endParaRPr>
          </a:p>
          <a:p>
            <a:pPr algn="ctr"/>
            <a:endParaRPr lang="de-DE" sz="600" b="1" dirty="0">
              <a:solidFill>
                <a:srgbClr val="FFFF00"/>
              </a:solidFill>
              <a:ea typeface="Calibri" panose="020F0502020204030204" pitchFamily="34" charset="0"/>
              <a:cs typeface="Times New Roman" panose="02020603050405020304" pitchFamily="18" charset="0"/>
            </a:endParaRPr>
          </a:p>
          <a:p>
            <a:pPr algn="ctr"/>
            <a:r>
              <a:rPr lang="de-DE" sz="1200" b="1" dirty="0">
                <a:solidFill>
                  <a:srgbClr val="FFFF00"/>
                </a:solidFill>
                <a:ea typeface="Calibri" panose="020F0502020204030204" pitchFamily="34" charset="0"/>
                <a:cs typeface="Times New Roman" panose="02020603050405020304" pitchFamily="18" charset="0"/>
              </a:rPr>
              <a:t>Metastasen-gerichtete Therapie</a:t>
            </a:r>
            <a:endParaRPr lang="de-DE" sz="1200" b="1" dirty="0">
              <a:solidFill>
                <a:srgbClr val="FFFF00"/>
              </a:solidFill>
            </a:endParaRPr>
          </a:p>
        </p:txBody>
      </p:sp>
      <p:sp>
        <p:nvSpPr>
          <p:cNvPr id="6" name="Rechteck: abgerundete Ecken 5">
            <a:extLst>
              <a:ext uri="{FF2B5EF4-FFF2-40B4-BE49-F238E27FC236}">
                <a16:creationId xmlns:a16="http://schemas.microsoft.com/office/drawing/2014/main" id="{8192AC83-46C0-6600-23A4-87A08330328C}"/>
              </a:ext>
            </a:extLst>
          </p:cNvPr>
          <p:cNvSpPr/>
          <p:nvPr/>
        </p:nvSpPr>
        <p:spPr>
          <a:xfrm>
            <a:off x="362080" y="3764043"/>
            <a:ext cx="1800000" cy="936000"/>
          </a:xfrm>
          <a:prstGeom prst="roundRect">
            <a:avLst/>
          </a:prstGeom>
          <a:solidFill>
            <a:srgbClr val="C0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b="1" dirty="0">
                <a:solidFill>
                  <a:srgbClr val="FFFF00"/>
                </a:solidFill>
                <a:ea typeface="Calibri" panose="020F0502020204030204" pitchFamily="34" charset="0"/>
                <a:cs typeface="Times New Roman" panose="02020603050405020304" pitchFamily="18" charset="0"/>
              </a:rPr>
              <a:t>Therapieintensivierung</a:t>
            </a:r>
            <a:endParaRPr lang="de-DE" sz="600" b="1" dirty="0">
              <a:solidFill>
                <a:srgbClr val="FFFF00"/>
              </a:solidFill>
              <a:ea typeface="Calibri" panose="020F0502020204030204" pitchFamily="34" charset="0"/>
              <a:cs typeface="Times New Roman" panose="02020603050405020304" pitchFamily="18" charset="0"/>
            </a:endParaRPr>
          </a:p>
          <a:p>
            <a:pPr algn="ctr"/>
            <a:endParaRPr lang="de-DE" sz="600" b="1" dirty="0">
              <a:solidFill>
                <a:srgbClr val="FFFF00"/>
              </a:solidFill>
              <a:ea typeface="Calibri" panose="020F0502020204030204" pitchFamily="34" charset="0"/>
              <a:cs typeface="Times New Roman" panose="02020603050405020304" pitchFamily="18" charset="0"/>
            </a:endParaRPr>
          </a:p>
          <a:p>
            <a:pPr algn="ctr"/>
            <a:r>
              <a:rPr lang="de-DE" sz="1200" b="1" dirty="0">
                <a:solidFill>
                  <a:srgbClr val="FFFF00"/>
                </a:solidFill>
                <a:ea typeface="Calibri" panose="020F0502020204030204" pitchFamily="34" charset="0"/>
                <a:cs typeface="Times New Roman" panose="02020603050405020304" pitchFamily="18" charset="0"/>
              </a:rPr>
              <a:t>mit neuen </a:t>
            </a:r>
          </a:p>
          <a:p>
            <a:pPr algn="ctr"/>
            <a:r>
              <a:rPr lang="de-DE" sz="1200" b="1" dirty="0">
                <a:solidFill>
                  <a:srgbClr val="FFFF00"/>
                </a:solidFill>
              </a:rPr>
              <a:t>Kombinationstherapien</a:t>
            </a:r>
            <a:r>
              <a:rPr lang="de-DE" sz="1200" b="1" dirty="0">
                <a:solidFill>
                  <a:srgbClr val="FFFF00"/>
                </a:solidFill>
                <a:ea typeface="Calibri" panose="020F0502020204030204" pitchFamily="34" charset="0"/>
                <a:cs typeface="Times New Roman" panose="02020603050405020304" pitchFamily="18" charset="0"/>
              </a:rPr>
              <a:t> </a:t>
            </a:r>
          </a:p>
        </p:txBody>
      </p:sp>
      <p:sp>
        <p:nvSpPr>
          <p:cNvPr id="7" name="Textfeld 6">
            <a:extLst>
              <a:ext uri="{FF2B5EF4-FFF2-40B4-BE49-F238E27FC236}">
                <a16:creationId xmlns:a16="http://schemas.microsoft.com/office/drawing/2014/main" id="{B126D9E1-C4D7-F09A-1DAB-97C414614A4E}"/>
              </a:ext>
            </a:extLst>
          </p:cNvPr>
          <p:cNvSpPr txBox="1"/>
          <p:nvPr/>
        </p:nvSpPr>
        <p:spPr>
          <a:xfrm rot="21136488">
            <a:off x="2435429" y="3609108"/>
            <a:ext cx="1611476" cy="577081"/>
          </a:xfrm>
          <a:prstGeom prst="rect">
            <a:avLst/>
          </a:prstGeom>
          <a:solidFill>
            <a:srgbClr val="FFFF00">
              <a:alpha val="74902"/>
            </a:srgbClr>
          </a:solidFill>
        </p:spPr>
        <p:txBody>
          <a:bodyPr wrap="square" rtlCol="0">
            <a:spAutoFit/>
          </a:bodyPr>
          <a:lstStyle/>
          <a:p>
            <a:pPr algn="ctr"/>
            <a:r>
              <a:rPr lang="de-DE" sz="1050" dirty="0">
                <a:solidFill>
                  <a:srgbClr val="FF0000"/>
                </a:solidFill>
              </a:rPr>
              <a:t>Docetaxel sollte nicht mehr primär beim mHSPC zum Einsatz kommen</a:t>
            </a:r>
          </a:p>
        </p:txBody>
      </p:sp>
      <p:sp>
        <p:nvSpPr>
          <p:cNvPr id="8" name="Rechteck: abgerundete Ecken 7">
            <a:extLst>
              <a:ext uri="{FF2B5EF4-FFF2-40B4-BE49-F238E27FC236}">
                <a16:creationId xmlns:a16="http://schemas.microsoft.com/office/drawing/2014/main" id="{CFDD0D8F-E1A7-360D-FF1F-E88CFEF8329D}"/>
              </a:ext>
            </a:extLst>
          </p:cNvPr>
          <p:cNvSpPr/>
          <p:nvPr/>
        </p:nvSpPr>
        <p:spPr>
          <a:xfrm>
            <a:off x="2341167" y="5123762"/>
            <a:ext cx="1800000" cy="648000"/>
          </a:xfrm>
          <a:prstGeom prst="roundRect">
            <a:avLst/>
          </a:prstGeom>
          <a:solidFill>
            <a:srgbClr val="FF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dirty="0"/>
              <a:t>Kombinationstherapie</a:t>
            </a:r>
          </a:p>
          <a:p>
            <a:pPr algn="ctr"/>
            <a:r>
              <a:rPr lang="de-DE" sz="1200" dirty="0" err="1"/>
              <a:t>Niraparib</a:t>
            </a:r>
            <a:r>
              <a:rPr lang="de-DE" sz="1200" dirty="0"/>
              <a:t> (</a:t>
            </a:r>
            <a:r>
              <a:rPr lang="de-DE" sz="1200" dirty="0" err="1"/>
              <a:t>Zejula</a:t>
            </a:r>
            <a:r>
              <a:rPr lang="de-DE" sz="1200" dirty="0"/>
              <a:t>®)</a:t>
            </a:r>
          </a:p>
          <a:p>
            <a:pPr algn="ctr"/>
            <a:r>
              <a:rPr lang="de-DE" sz="1200" dirty="0"/>
              <a:t>Abirateron </a:t>
            </a:r>
            <a:r>
              <a:rPr lang="de-DE" sz="900" dirty="0"/>
              <a:t>(Zytiga® / Generika)</a:t>
            </a:r>
          </a:p>
        </p:txBody>
      </p:sp>
      <p:sp>
        <p:nvSpPr>
          <p:cNvPr id="9" name="Textfeld 8">
            <a:extLst>
              <a:ext uri="{FF2B5EF4-FFF2-40B4-BE49-F238E27FC236}">
                <a16:creationId xmlns:a16="http://schemas.microsoft.com/office/drawing/2014/main" id="{7811A795-5280-7E50-0AB7-FA060A263BD8}"/>
              </a:ext>
            </a:extLst>
          </p:cNvPr>
          <p:cNvSpPr txBox="1"/>
          <p:nvPr/>
        </p:nvSpPr>
        <p:spPr>
          <a:xfrm rot="21136488">
            <a:off x="3081107" y="5226635"/>
            <a:ext cx="1166730" cy="461665"/>
          </a:xfrm>
          <a:prstGeom prst="rect">
            <a:avLst/>
          </a:prstGeom>
          <a:solidFill>
            <a:srgbClr val="FFFF00">
              <a:alpha val="74902"/>
            </a:srgbClr>
          </a:solidFill>
        </p:spPr>
        <p:txBody>
          <a:bodyPr wrap="square" rtlCol="0">
            <a:spAutoFit/>
          </a:bodyPr>
          <a:lstStyle/>
          <a:p>
            <a:pPr algn="ctr"/>
            <a:r>
              <a:rPr lang="de-DE" sz="1200" dirty="0">
                <a:solidFill>
                  <a:srgbClr val="FF0000"/>
                </a:solidFill>
              </a:rPr>
              <a:t>Kurz vor der </a:t>
            </a:r>
          </a:p>
          <a:p>
            <a:pPr algn="ctr"/>
            <a:r>
              <a:rPr lang="de-DE" sz="1200" dirty="0">
                <a:solidFill>
                  <a:srgbClr val="FF0000"/>
                </a:solidFill>
              </a:rPr>
              <a:t>EU-Zulassung </a:t>
            </a:r>
          </a:p>
        </p:txBody>
      </p:sp>
      <p:sp>
        <p:nvSpPr>
          <p:cNvPr id="10" name="Rechteck: abgerundete Ecken 9">
            <a:extLst>
              <a:ext uri="{FF2B5EF4-FFF2-40B4-BE49-F238E27FC236}">
                <a16:creationId xmlns:a16="http://schemas.microsoft.com/office/drawing/2014/main" id="{BCE357B4-9D4A-01BA-FC06-CF866116A567}"/>
              </a:ext>
            </a:extLst>
          </p:cNvPr>
          <p:cNvSpPr/>
          <p:nvPr/>
        </p:nvSpPr>
        <p:spPr>
          <a:xfrm>
            <a:off x="362080" y="4828037"/>
            <a:ext cx="1800000" cy="936000"/>
          </a:xfrm>
          <a:prstGeom prst="roundRect">
            <a:avLst/>
          </a:prstGeom>
          <a:solidFill>
            <a:srgbClr val="C0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de-DE" sz="1200" b="1" dirty="0">
                <a:solidFill>
                  <a:srgbClr val="FFFF00"/>
                </a:solidFill>
                <a:ea typeface="Calibri" panose="020F0502020204030204" pitchFamily="34" charset="0"/>
                <a:cs typeface="Times New Roman" panose="02020603050405020304" pitchFamily="18" charset="0"/>
              </a:rPr>
              <a:t>No Docetaxel alone first</a:t>
            </a:r>
            <a:endParaRPr lang="de-DE" sz="600" b="1" dirty="0">
              <a:solidFill>
                <a:srgbClr val="FFFF00"/>
              </a:solidFill>
              <a:ea typeface="Calibri" panose="020F0502020204030204" pitchFamily="34" charset="0"/>
              <a:cs typeface="Times New Roman" panose="02020603050405020304" pitchFamily="18" charset="0"/>
            </a:endParaRPr>
          </a:p>
          <a:p>
            <a:pPr algn="ctr"/>
            <a:endParaRPr lang="de-DE" sz="600" b="1" dirty="0">
              <a:solidFill>
                <a:srgbClr val="FFFF00"/>
              </a:solidFill>
              <a:ea typeface="Calibri" panose="020F0502020204030204" pitchFamily="34" charset="0"/>
              <a:cs typeface="Times New Roman" panose="02020603050405020304" pitchFamily="18" charset="0"/>
            </a:endParaRPr>
          </a:p>
          <a:p>
            <a:pPr algn="ctr"/>
            <a:r>
              <a:rPr lang="de-DE" sz="1200" b="1" dirty="0">
                <a:solidFill>
                  <a:srgbClr val="FFFF00"/>
                </a:solidFill>
                <a:ea typeface="Calibri" panose="020F0502020204030204" pitchFamily="34" charset="0"/>
                <a:cs typeface="Times New Roman" panose="02020603050405020304" pitchFamily="18" charset="0"/>
              </a:rPr>
              <a:t>Docetaxel sollte nicht mehr primär beim mHSPC zum Einsatz kommen</a:t>
            </a:r>
          </a:p>
        </p:txBody>
      </p:sp>
    </p:spTree>
    <p:extLst>
      <p:ext uri="{BB962C8B-B14F-4D97-AF65-F5344CB8AC3E}">
        <p14:creationId xmlns:p14="http://schemas.microsoft.com/office/powerpoint/2010/main" val="55455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ppt_x"/>
                                          </p:val>
                                        </p:tav>
                                        <p:tav tm="100000">
                                          <p:val>
                                            <p:strVal val="#ppt_x"/>
                                          </p:val>
                                        </p:tav>
                                      </p:tavLst>
                                    </p:anim>
                                    <p:anim calcmode="lin" valueType="num">
                                      <p:cBhvr additive="base">
                                        <p:cTn id="29" dur="500" fill="hold"/>
                                        <p:tgtEl>
                                          <p:spTgt spid="2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fill="hold"/>
                                        <p:tgtEl>
                                          <p:spTgt spid="30"/>
                                        </p:tgtEl>
                                        <p:attrNameLst>
                                          <p:attrName>ppt_x</p:attrName>
                                        </p:attrNameLst>
                                      </p:cBhvr>
                                      <p:tavLst>
                                        <p:tav tm="0">
                                          <p:val>
                                            <p:strVal val="#ppt_x"/>
                                          </p:val>
                                        </p:tav>
                                        <p:tav tm="100000">
                                          <p:val>
                                            <p:strVal val="#ppt_x"/>
                                          </p:val>
                                        </p:tav>
                                      </p:tavLst>
                                    </p:anim>
                                    <p:anim calcmode="lin" valueType="num">
                                      <p:cBhvr additive="base">
                                        <p:cTn id="33" dur="500" fill="hold"/>
                                        <p:tgtEl>
                                          <p:spTgt spid="3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ppt_x"/>
                                          </p:val>
                                        </p:tav>
                                        <p:tav tm="100000">
                                          <p:val>
                                            <p:strVal val="#ppt_x"/>
                                          </p:val>
                                        </p:tav>
                                      </p:tavLst>
                                    </p:anim>
                                    <p:anim calcmode="lin" valueType="num">
                                      <p:cBhvr additive="base">
                                        <p:cTn id="41" dur="500" fill="hold"/>
                                        <p:tgtEl>
                                          <p:spTgt spid="4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additive="base">
                                        <p:cTn id="52" dur="500" fill="hold"/>
                                        <p:tgtEl>
                                          <p:spTgt spid="9"/>
                                        </p:tgtEl>
                                        <p:attrNameLst>
                                          <p:attrName>ppt_x</p:attrName>
                                        </p:attrNameLst>
                                      </p:cBhvr>
                                      <p:tavLst>
                                        <p:tav tm="0">
                                          <p:val>
                                            <p:strVal val="#ppt_x"/>
                                          </p:val>
                                        </p:tav>
                                        <p:tav tm="100000">
                                          <p:val>
                                            <p:strVal val="#ppt_x"/>
                                          </p:val>
                                        </p:tav>
                                      </p:tavLst>
                                    </p:anim>
                                    <p:anim calcmode="lin" valueType="num">
                                      <p:cBhvr additive="base">
                                        <p:cTn id="53" dur="500" fill="hold"/>
                                        <p:tgtEl>
                                          <p:spTgt spid="9"/>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ppt_x"/>
                                          </p:val>
                                        </p:tav>
                                        <p:tav tm="100000">
                                          <p:val>
                                            <p:strVal val="#ppt_x"/>
                                          </p:val>
                                        </p:tav>
                                      </p:tavLst>
                                    </p:anim>
                                    <p:anim calcmode="lin" valueType="num">
                                      <p:cBhvr additive="base">
                                        <p:cTn id="61" dur="500" fill="hold"/>
                                        <p:tgtEl>
                                          <p:spTgt spid="29"/>
                                        </p:tgtEl>
                                        <p:attrNameLst>
                                          <p:attrName>ppt_y</p:attrName>
                                        </p:attrNameLst>
                                      </p:cBhvr>
                                      <p:tavLst>
                                        <p:tav tm="0">
                                          <p:val>
                                            <p:strVal val="1+#ppt_h/2"/>
                                          </p:val>
                                        </p:tav>
                                        <p:tav tm="100000">
                                          <p:val>
                                            <p:strVal val="#ppt_y"/>
                                          </p:val>
                                        </p:tav>
                                      </p:tavLst>
                                    </p:anim>
                                  </p:childTnLst>
                                </p:cTn>
                              </p:par>
                            </p:childTnLst>
                          </p:cTn>
                        </p:par>
                        <p:par>
                          <p:cTn id="62" fill="hold">
                            <p:stCondLst>
                              <p:cond delay="1000"/>
                            </p:stCondLst>
                            <p:childTnLst>
                              <p:par>
                                <p:cTn id="63" presetID="2" presetClass="entr" presetSubtype="4"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additive="base">
                                        <p:cTn id="77" dur="500" fill="hold"/>
                                        <p:tgtEl>
                                          <p:spTgt spid="34"/>
                                        </p:tgtEl>
                                        <p:attrNameLst>
                                          <p:attrName>ppt_x</p:attrName>
                                        </p:attrNameLst>
                                      </p:cBhvr>
                                      <p:tavLst>
                                        <p:tav tm="0">
                                          <p:val>
                                            <p:strVal val="#ppt_x"/>
                                          </p:val>
                                        </p:tav>
                                        <p:tav tm="100000">
                                          <p:val>
                                            <p:strVal val="#ppt_x"/>
                                          </p:val>
                                        </p:tav>
                                      </p:tavLst>
                                    </p:anim>
                                    <p:anim calcmode="lin" valueType="num">
                                      <p:cBhvr additive="base">
                                        <p:cTn id="78" dur="500" fill="hold"/>
                                        <p:tgtEl>
                                          <p:spTgt spid="34"/>
                                        </p:tgtEl>
                                        <p:attrNameLst>
                                          <p:attrName>ppt_y</p:attrName>
                                        </p:attrNameLst>
                                      </p:cBhvr>
                                      <p:tavLst>
                                        <p:tav tm="0">
                                          <p:val>
                                            <p:strVal val="1+#ppt_h/2"/>
                                          </p:val>
                                        </p:tav>
                                        <p:tav tm="100000">
                                          <p:val>
                                            <p:strVal val="#ppt_y"/>
                                          </p:val>
                                        </p:tav>
                                      </p:tavLst>
                                    </p:anim>
                                  </p:childTnLst>
                                </p:cTn>
                              </p:par>
                            </p:childTnLst>
                          </p:cTn>
                        </p:par>
                        <p:par>
                          <p:cTn id="79" fill="hold">
                            <p:stCondLst>
                              <p:cond delay="1500"/>
                            </p:stCondLst>
                            <p:childTnLst>
                              <p:par>
                                <p:cTn id="80" presetID="2" presetClass="entr" presetSubtype="4"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 calcmode="lin" valueType="num">
                                      <p:cBhvr additive="base">
                                        <p:cTn id="86" dur="500" fill="hold"/>
                                        <p:tgtEl>
                                          <p:spTgt spid="13"/>
                                        </p:tgtEl>
                                        <p:attrNameLst>
                                          <p:attrName>ppt_x</p:attrName>
                                        </p:attrNameLst>
                                      </p:cBhvr>
                                      <p:tavLst>
                                        <p:tav tm="0">
                                          <p:val>
                                            <p:strVal val="#ppt_x"/>
                                          </p:val>
                                        </p:tav>
                                        <p:tav tm="100000">
                                          <p:val>
                                            <p:strVal val="#ppt_x"/>
                                          </p:val>
                                        </p:tav>
                                      </p:tavLst>
                                    </p:anim>
                                    <p:anim calcmode="lin" valueType="num">
                                      <p:cBhvr additive="base">
                                        <p:cTn id="87" dur="500" fill="hold"/>
                                        <p:tgtEl>
                                          <p:spTgt spid="13"/>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25"/>
                                        </p:tgtEl>
                                        <p:attrNameLst>
                                          <p:attrName>style.visibility</p:attrName>
                                        </p:attrNameLst>
                                      </p:cBhvr>
                                      <p:to>
                                        <p:strVal val="visible"/>
                                      </p:to>
                                    </p:set>
                                    <p:anim calcmode="lin" valueType="num">
                                      <p:cBhvr additive="base">
                                        <p:cTn id="90" dur="500" fill="hold"/>
                                        <p:tgtEl>
                                          <p:spTgt spid="25"/>
                                        </p:tgtEl>
                                        <p:attrNameLst>
                                          <p:attrName>ppt_x</p:attrName>
                                        </p:attrNameLst>
                                      </p:cBhvr>
                                      <p:tavLst>
                                        <p:tav tm="0">
                                          <p:val>
                                            <p:strVal val="#ppt_x"/>
                                          </p:val>
                                        </p:tav>
                                        <p:tav tm="100000">
                                          <p:val>
                                            <p:strVal val="#ppt_x"/>
                                          </p:val>
                                        </p:tav>
                                      </p:tavLst>
                                    </p:anim>
                                    <p:anim calcmode="lin" valueType="num">
                                      <p:cBhvr additive="base">
                                        <p:cTn id="91" dur="500" fill="hold"/>
                                        <p:tgtEl>
                                          <p:spTgt spid="25"/>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additive="base">
                                        <p:cTn id="94" dur="500" fill="hold"/>
                                        <p:tgtEl>
                                          <p:spTgt spid="26"/>
                                        </p:tgtEl>
                                        <p:attrNameLst>
                                          <p:attrName>ppt_x</p:attrName>
                                        </p:attrNameLst>
                                      </p:cBhvr>
                                      <p:tavLst>
                                        <p:tav tm="0">
                                          <p:val>
                                            <p:strVal val="#ppt_x"/>
                                          </p:val>
                                        </p:tav>
                                        <p:tav tm="100000">
                                          <p:val>
                                            <p:strVal val="#ppt_x"/>
                                          </p:val>
                                        </p:tav>
                                      </p:tavLst>
                                    </p:anim>
                                    <p:anim calcmode="lin" valueType="num">
                                      <p:cBhvr additive="base">
                                        <p:cTn id="95" dur="500" fill="hold"/>
                                        <p:tgtEl>
                                          <p:spTgt spid="26"/>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 calcmode="lin" valueType="num">
                                      <p:cBhvr additive="base">
                                        <p:cTn id="98" dur="500" fill="hold"/>
                                        <p:tgtEl>
                                          <p:spTgt spid="36"/>
                                        </p:tgtEl>
                                        <p:attrNameLst>
                                          <p:attrName>ppt_x</p:attrName>
                                        </p:attrNameLst>
                                      </p:cBhvr>
                                      <p:tavLst>
                                        <p:tav tm="0">
                                          <p:val>
                                            <p:strVal val="#ppt_x"/>
                                          </p:val>
                                        </p:tav>
                                        <p:tav tm="100000">
                                          <p:val>
                                            <p:strVal val="#ppt_x"/>
                                          </p:val>
                                        </p:tav>
                                      </p:tavLst>
                                    </p:anim>
                                    <p:anim calcmode="lin" valueType="num">
                                      <p:cBhvr additive="base">
                                        <p:cTn id="99" dur="500" fill="hold"/>
                                        <p:tgtEl>
                                          <p:spTgt spid="36"/>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37"/>
                                        </p:tgtEl>
                                        <p:attrNameLst>
                                          <p:attrName>style.visibility</p:attrName>
                                        </p:attrNameLst>
                                      </p:cBhvr>
                                      <p:to>
                                        <p:strVal val="visible"/>
                                      </p:to>
                                    </p:set>
                                    <p:anim calcmode="lin" valueType="num">
                                      <p:cBhvr additive="base">
                                        <p:cTn id="102" dur="500" fill="hold"/>
                                        <p:tgtEl>
                                          <p:spTgt spid="37"/>
                                        </p:tgtEl>
                                        <p:attrNameLst>
                                          <p:attrName>ppt_x</p:attrName>
                                        </p:attrNameLst>
                                      </p:cBhvr>
                                      <p:tavLst>
                                        <p:tav tm="0">
                                          <p:val>
                                            <p:strVal val="#ppt_x"/>
                                          </p:val>
                                        </p:tav>
                                        <p:tav tm="100000">
                                          <p:val>
                                            <p:strVal val="#ppt_x"/>
                                          </p:val>
                                        </p:tav>
                                      </p:tavLst>
                                    </p:anim>
                                    <p:anim calcmode="lin" valueType="num">
                                      <p:cBhvr additive="base">
                                        <p:cTn id="103" dur="500" fill="hold"/>
                                        <p:tgtEl>
                                          <p:spTgt spid="37"/>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additive="base">
                                        <p:cTn id="106" dur="500" fill="hold"/>
                                        <p:tgtEl>
                                          <p:spTgt spid="38"/>
                                        </p:tgtEl>
                                        <p:attrNameLst>
                                          <p:attrName>ppt_x</p:attrName>
                                        </p:attrNameLst>
                                      </p:cBhvr>
                                      <p:tavLst>
                                        <p:tav tm="0">
                                          <p:val>
                                            <p:strVal val="#ppt_x"/>
                                          </p:val>
                                        </p:tav>
                                        <p:tav tm="100000">
                                          <p:val>
                                            <p:strVal val="#ppt_x"/>
                                          </p:val>
                                        </p:tav>
                                      </p:tavLst>
                                    </p:anim>
                                    <p:anim calcmode="lin" valueType="num">
                                      <p:cBhvr additive="base">
                                        <p:cTn id="107" dur="500" fill="hold"/>
                                        <p:tgtEl>
                                          <p:spTgt spid="38"/>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39"/>
                                        </p:tgtEl>
                                        <p:attrNameLst>
                                          <p:attrName>style.visibility</p:attrName>
                                        </p:attrNameLst>
                                      </p:cBhvr>
                                      <p:to>
                                        <p:strVal val="visible"/>
                                      </p:to>
                                    </p:set>
                                    <p:anim calcmode="lin" valueType="num">
                                      <p:cBhvr additive="base">
                                        <p:cTn id="110" dur="500" fill="hold"/>
                                        <p:tgtEl>
                                          <p:spTgt spid="39"/>
                                        </p:tgtEl>
                                        <p:attrNameLst>
                                          <p:attrName>ppt_x</p:attrName>
                                        </p:attrNameLst>
                                      </p:cBhvr>
                                      <p:tavLst>
                                        <p:tav tm="0">
                                          <p:val>
                                            <p:strVal val="#ppt_x"/>
                                          </p:val>
                                        </p:tav>
                                        <p:tav tm="100000">
                                          <p:val>
                                            <p:strVal val="#ppt_x"/>
                                          </p:val>
                                        </p:tav>
                                      </p:tavLst>
                                    </p:anim>
                                    <p:anim calcmode="lin" valueType="num">
                                      <p:cBhvr additive="base">
                                        <p:cTn id="111" dur="500" fill="hold"/>
                                        <p:tgtEl>
                                          <p:spTgt spid="3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40"/>
                                        </p:tgtEl>
                                        <p:attrNameLst>
                                          <p:attrName>style.visibility</p:attrName>
                                        </p:attrNameLst>
                                      </p:cBhvr>
                                      <p:to>
                                        <p:strVal val="visible"/>
                                      </p:to>
                                    </p:set>
                                    <p:anim calcmode="lin" valueType="num">
                                      <p:cBhvr additive="base">
                                        <p:cTn id="114" dur="500" fill="hold"/>
                                        <p:tgtEl>
                                          <p:spTgt spid="40"/>
                                        </p:tgtEl>
                                        <p:attrNameLst>
                                          <p:attrName>ppt_x</p:attrName>
                                        </p:attrNameLst>
                                      </p:cBhvr>
                                      <p:tavLst>
                                        <p:tav tm="0">
                                          <p:val>
                                            <p:strVal val="#ppt_x"/>
                                          </p:val>
                                        </p:tav>
                                        <p:tav tm="100000">
                                          <p:val>
                                            <p:strVal val="#ppt_x"/>
                                          </p:val>
                                        </p:tav>
                                      </p:tavLst>
                                    </p:anim>
                                    <p:anim calcmode="lin" valueType="num">
                                      <p:cBhvr additive="base">
                                        <p:cTn id="115" dur="500" fill="hold"/>
                                        <p:tgtEl>
                                          <p:spTgt spid="40"/>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42"/>
                                        </p:tgtEl>
                                        <p:attrNameLst>
                                          <p:attrName>style.visibility</p:attrName>
                                        </p:attrNameLst>
                                      </p:cBhvr>
                                      <p:to>
                                        <p:strVal val="visible"/>
                                      </p:to>
                                    </p:set>
                                    <p:anim calcmode="lin" valueType="num">
                                      <p:cBhvr additive="base">
                                        <p:cTn id="118" dur="500" fill="hold"/>
                                        <p:tgtEl>
                                          <p:spTgt spid="42"/>
                                        </p:tgtEl>
                                        <p:attrNameLst>
                                          <p:attrName>ppt_x</p:attrName>
                                        </p:attrNameLst>
                                      </p:cBhvr>
                                      <p:tavLst>
                                        <p:tav tm="0">
                                          <p:val>
                                            <p:strVal val="#ppt_x"/>
                                          </p:val>
                                        </p:tav>
                                        <p:tav tm="100000">
                                          <p:val>
                                            <p:strVal val="#ppt_x"/>
                                          </p:val>
                                        </p:tav>
                                      </p:tavLst>
                                    </p:anim>
                                    <p:anim calcmode="lin" valueType="num">
                                      <p:cBhvr additive="base">
                                        <p:cTn id="119" dur="500" fill="hold"/>
                                        <p:tgtEl>
                                          <p:spTgt spid="42"/>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43"/>
                                        </p:tgtEl>
                                        <p:attrNameLst>
                                          <p:attrName>style.visibility</p:attrName>
                                        </p:attrNameLst>
                                      </p:cBhvr>
                                      <p:to>
                                        <p:strVal val="visible"/>
                                      </p:to>
                                    </p:set>
                                    <p:anim calcmode="lin" valueType="num">
                                      <p:cBhvr additive="base">
                                        <p:cTn id="122" dur="500" fill="hold"/>
                                        <p:tgtEl>
                                          <p:spTgt spid="43"/>
                                        </p:tgtEl>
                                        <p:attrNameLst>
                                          <p:attrName>ppt_x</p:attrName>
                                        </p:attrNameLst>
                                      </p:cBhvr>
                                      <p:tavLst>
                                        <p:tav tm="0">
                                          <p:val>
                                            <p:strVal val="#ppt_x"/>
                                          </p:val>
                                        </p:tav>
                                        <p:tav tm="100000">
                                          <p:val>
                                            <p:strVal val="#ppt_x"/>
                                          </p:val>
                                        </p:tav>
                                      </p:tavLst>
                                    </p:anim>
                                    <p:anim calcmode="lin" valueType="num">
                                      <p:cBhvr additive="base">
                                        <p:cTn id="123" dur="500" fill="hold"/>
                                        <p:tgtEl>
                                          <p:spTgt spid="43"/>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44"/>
                                        </p:tgtEl>
                                        <p:attrNameLst>
                                          <p:attrName>style.visibility</p:attrName>
                                        </p:attrNameLst>
                                      </p:cBhvr>
                                      <p:to>
                                        <p:strVal val="visible"/>
                                      </p:to>
                                    </p:set>
                                    <p:anim calcmode="lin" valueType="num">
                                      <p:cBhvr additive="base">
                                        <p:cTn id="126" dur="500" fill="hold"/>
                                        <p:tgtEl>
                                          <p:spTgt spid="44"/>
                                        </p:tgtEl>
                                        <p:attrNameLst>
                                          <p:attrName>ppt_x</p:attrName>
                                        </p:attrNameLst>
                                      </p:cBhvr>
                                      <p:tavLst>
                                        <p:tav tm="0">
                                          <p:val>
                                            <p:strVal val="#ppt_x"/>
                                          </p:val>
                                        </p:tav>
                                        <p:tav tm="100000">
                                          <p:val>
                                            <p:strVal val="#ppt_x"/>
                                          </p:val>
                                        </p:tav>
                                      </p:tavLst>
                                    </p:anim>
                                    <p:anim calcmode="lin" valueType="num">
                                      <p:cBhvr additive="base">
                                        <p:cTn id="127" dur="500" fill="hold"/>
                                        <p:tgtEl>
                                          <p:spTgt spid="44"/>
                                        </p:tgtEl>
                                        <p:attrNameLst>
                                          <p:attrName>ppt_y</p:attrName>
                                        </p:attrNameLst>
                                      </p:cBhvr>
                                      <p:tavLst>
                                        <p:tav tm="0">
                                          <p:val>
                                            <p:strVal val="1+#ppt_h/2"/>
                                          </p:val>
                                        </p:tav>
                                        <p:tav tm="100000">
                                          <p:val>
                                            <p:strVal val="#ppt_y"/>
                                          </p:val>
                                        </p:tav>
                                      </p:tavLst>
                                    </p:anim>
                                  </p:childTnLst>
                                </p:cTn>
                              </p:par>
                              <p:par>
                                <p:cTn id="128" presetID="2" presetClass="entr" presetSubtype="4" fill="hold" grpId="0" nodeType="withEffect">
                                  <p:stCondLst>
                                    <p:cond delay="0"/>
                                  </p:stCondLst>
                                  <p:childTnLst>
                                    <p:set>
                                      <p:cBhvr>
                                        <p:cTn id="129" dur="1" fill="hold">
                                          <p:stCondLst>
                                            <p:cond delay="0"/>
                                          </p:stCondLst>
                                        </p:cTn>
                                        <p:tgtEl>
                                          <p:spTgt spid="45"/>
                                        </p:tgtEl>
                                        <p:attrNameLst>
                                          <p:attrName>style.visibility</p:attrName>
                                        </p:attrNameLst>
                                      </p:cBhvr>
                                      <p:to>
                                        <p:strVal val="visible"/>
                                      </p:to>
                                    </p:set>
                                    <p:anim calcmode="lin" valueType="num">
                                      <p:cBhvr additive="base">
                                        <p:cTn id="130" dur="500" fill="hold"/>
                                        <p:tgtEl>
                                          <p:spTgt spid="45"/>
                                        </p:tgtEl>
                                        <p:attrNameLst>
                                          <p:attrName>ppt_x</p:attrName>
                                        </p:attrNameLst>
                                      </p:cBhvr>
                                      <p:tavLst>
                                        <p:tav tm="0">
                                          <p:val>
                                            <p:strVal val="#ppt_x"/>
                                          </p:val>
                                        </p:tav>
                                        <p:tav tm="100000">
                                          <p:val>
                                            <p:strVal val="#ppt_x"/>
                                          </p:val>
                                        </p:tav>
                                      </p:tavLst>
                                    </p:anim>
                                    <p:anim calcmode="lin" valueType="num">
                                      <p:cBhvr additive="base">
                                        <p:cTn id="131" dur="500" fill="hold"/>
                                        <p:tgtEl>
                                          <p:spTgt spid="45"/>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 calcmode="lin" valueType="num">
                                      <p:cBhvr additive="base">
                                        <p:cTn id="134" dur="500" fill="hold"/>
                                        <p:tgtEl>
                                          <p:spTgt spid="46"/>
                                        </p:tgtEl>
                                        <p:attrNameLst>
                                          <p:attrName>ppt_x</p:attrName>
                                        </p:attrNameLst>
                                      </p:cBhvr>
                                      <p:tavLst>
                                        <p:tav tm="0">
                                          <p:val>
                                            <p:strVal val="#ppt_x"/>
                                          </p:val>
                                        </p:tav>
                                        <p:tav tm="100000">
                                          <p:val>
                                            <p:strVal val="#ppt_x"/>
                                          </p:val>
                                        </p:tav>
                                      </p:tavLst>
                                    </p:anim>
                                    <p:anim calcmode="lin" valueType="num">
                                      <p:cBhvr additive="base">
                                        <p:cTn id="135" dur="500" fill="hold"/>
                                        <p:tgtEl>
                                          <p:spTgt spid="46"/>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50"/>
                                        </p:tgtEl>
                                        <p:attrNameLst>
                                          <p:attrName>style.visibility</p:attrName>
                                        </p:attrNameLst>
                                      </p:cBhvr>
                                      <p:to>
                                        <p:strVal val="visible"/>
                                      </p:to>
                                    </p:set>
                                    <p:anim calcmode="lin" valueType="num">
                                      <p:cBhvr additive="base">
                                        <p:cTn id="138" dur="500" fill="hold"/>
                                        <p:tgtEl>
                                          <p:spTgt spid="50"/>
                                        </p:tgtEl>
                                        <p:attrNameLst>
                                          <p:attrName>ppt_x</p:attrName>
                                        </p:attrNameLst>
                                      </p:cBhvr>
                                      <p:tavLst>
                                        <p:tav tm="0">
                                          <p:val>
                                            <p:strVal val="#ppt_x"/>
                                          </p:val>
                                        </p:tav>
                                        <p:tav tm="100000">
                                          <p:val>
                                            <p:strVal val="#ppt_x"/>
                                          </p:val>
                                        </p:tav>
                                      </p:tavLst>
                                    </p:anim>
                                    <p:anim calcmode="lin" valueType="num">
                                      <p:cBhvr additive="base">
                                        <p:cTn id="139" dur="500" fill="hold"/>
                                        <p:tgtEl>
                                          <p:spTgt spid="50"/>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 calcmode="lin" valueType="num">
                                      <p:cBhvr additive="base">
                                        <p:cTn id="142" dur="500" fill="hold"/>
                                        <p:tgtEl>
                                          <p:spTgt spid="51"/>
                                        </p:tgtEl>
                                        <p:attrNameLst>
                                          <p:attrName>ppt_x</p:attrName>
                                        </p:attrNameLst>
                                      </p:cBhvr>
                                      <p:tavLst>
                                        <p:tav tm="0">
                                          <p:val>
                                            <p:strVal val="#ppt_x"/>
                                          </p:val>
                                        </p:tav>
                                        <p:tav tm="100000">
                                          <p:val>
                                            <p:strVal val="#ppt_x"/>
                                          </p:val>
                                        </p:tav>
                                      </p:tavLst>
                                    </p:anim>
                                    <p:anim calcmode="lin" valueType="num">
                                      <p:cBhvr additive="base">
                                        <p:cTn id="143" dur="500" fill="hold"/>
                                        <p:tgtEl>
                                          <p:spTgt spid="51"/>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60"/>
                                        </p:tgtEl>
                                        <p:attrNameLst>
                                          <p:attrName>style.visibility</p:attrName>
                                        </p:attrNameLst>
                                      </p:cBhvr>
                                      <p:to>
                                        <p:strVal val="visible"/>
                                      </p:to>
                                    </p:set>
                                    <p:anim calcmode="lin" valueType="num">
                                      <p:cBhvr additive="base">
                                        <p:cTn id="146" dur="500" fill="hold"/>
                                        <p:tgtEl>
                                          <p:spTgt spid="60"/>
                                        </p:tgtEl>
                                        <p:attrNameLst>
                                          <p:attrName>ppt_x</p:attrName>
                                        </p:attrNameLst>
                                      </p:cBhvr>
                                      <p:tavLst>
                                        <p:tav tm="0">
                                          <p:val>
                                            <p:strVal val="#ppt_x"/>
                                          </p:val>
                                        </p:tav>
                                        <p:tav tm="100000">
                                          <p:val>
                                            <p:strVal val="#ppt_x"/>
                                          </p:val>
                                        </p:tav>
                                      </p:tavLst>
                                    </p:anim>
                                    <p:anim calcmode="lin" valueType="num">
                                      <p:cBhvr additive="base">
                                        <p:cTn id="147" dur="500" fill="hold"/>
                                        <p:tgtEl>
                                          <p:spTgt spid="60"/>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61"/>
                                        </p:tgtEl>
                                        <p:attrNameLst>
                                          <p:attrName>style.visibility</p:attrName>
                                        </p:attrNameLst>
                                      </p:cBhvr>
                                      <p:to>
                                        <p:strVal val="visible"/>
                                      </p:to>
                                    </p:set>
                                    <p:anim calcmode="lin" valueType="num">
                                      <p:cBhvr additive="base">
                                        <p:cTn id="150" dur="500" fill="hold"/>
                                        <p:tgtEl>
                                          <p:spTgt spid="61"/>
                                        </p:tgtEl>
                                        <p:attrNameLst>
                                          <p:attrName>ppt_x</p:attrName>
                                        </p:attrNameLst>
                                      </p:cBhvr>
                                      <p:tavLst>
                                        <p:tav tm="0">
                                          <p:val>
                                            <p:strVal val="#ppt_x"/>
                                          </p:val>
                                        </p:tav>
                                        <p:tav tm="100000">
                                          <p:val>
                                            <p:strVal val="#ppt_x"/>
                                          </p:val>
                                        </p:tav>
                                      </p:tavLst>
                                    </p:anim>
                                    <p:anim calcmode="lin" valueType="num">
                                      <p:cBhvr additive="base">
                                        <p:cTn id="151" dur="500" fill="hold"/>
                                        <p:tgtEl>
                                          <p:spTgt spid="61"/>
                                        </p:tgtEl>
                                        <p:attrNameLst>
                                          <p:attrName>ppt_y</p:attrName>
                                        </p:attrNameLst>
                                      </p:cBhvr>
                                      <p:tavLst>
                                        <p:tav tm="0">
                                          <p:val>
                                            <p:strVal val="1+#ppt_h/2"/>
                                          </p:val>
                                        </p:tav>
                                        <p:tav tm="100000">
                                          <p:val>
                                            <p:strVal val="#ppt_y"/>
                                          </p:val>
                                        </p:tav>
                                      </p:tavLst>
                                    </p:anim>
                                  </p:childTnLst>
                                </p:cTn>
                              </p:par>
                              <p:par>
                                <p:cTn id="152" presetID="2" presetClass="entr" presetSubtype="4" fill="hold" grpId="0" nodeType="withEffect">
                                  <p:stCondLst>
                                    <p:cond delay="0"/>
                                  </p:stCondLst>
                                  <p:childTnLst>
                                    <p:set>
                                      <p:cBhvr>
                                        <p:cTn id="153" dur="1" fill="hold">
                                          <p:stCondLst>
                                            <p:cond delay="0"/>
                                          </p:stCondLst>
                                        </p:cTn>
                                        <p:tgtEl>
                                          <p:spTgt spid="62"/>
                                        </p:tgtEl>
                                        <p:attrNameLst>
                                          <p:attrName>style.visibility</p:attrName>
                                        </p:attrNameLst>
                                      </p:cBhvr>
                                      <p:to>
                                        <p:strVal val="visible"/>
                                      </p:to>
                                    </p:set>
                                    <p:anim calcmode="lin" valueType="num">
                                      <p:cBhvr additive="base">
                                        <p:cTn id="154" dur="500" fill="hold"/>
                                        <p:tgtEl>
                                          <p:spTgt spid="62"/>
                                        </p:tgtEl>
                                        <p:attrNameLst>
                                          <p:attrName>ppt_x</p:attrName>
                                        </p:attrNameLst>
                                      </p:cBhvr>
                                      <p:tavLst>
                                        <p:tav tm="0">
                                          <p:val>
                                            <p:strVal val="#ppt_x"/>
                                          </p:val>
                                        </p:tav>
                                        <p:tav tm="100000">
                                          <p:val>
                                            <p:strVal val="#ppt_x"/>
                                          </p:val>
                                        </p:tav>
                                      </p:tavLst>
                                    </p:anim>
                                    <p:anim calcmode="lin" valueType="num">
                                      <p:cBhvr additive="base">
                                        <p:cTn id="155" dur="500" fill="hold"/>
                                        <p:tgtEl>
                                          <p:spTgt spid="62"/>
                                        </p:tgtEl>
                                        <p:attrNameLst>
                                          <p:attrName>ppt_y</p:attrName>
                                        </p:attrNameLst>
                                      </p:cBhvr>
                                      <p:tavLst>
                                        <p:tav tm="0">
                                          <p:val>
                                            <p:strVal val="1+#ppt_h/2"/>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65"/>
                                        </p:tgtEl>
                                        <p:attrNameLst>
                                          <p:attrName>style.visibility</p:attrName>
                                        </p:attrNameLst>
                                      </p:cBhvr>
                                      <p:to>
                                        <p:strVal val="visible"/>
                                      </p:to>
                                    </p:set>
                                    <p:anim calcmode="lin" valueType="num">
                                      <p:cBhvr additive="base">
                                        <p:cTn id="158" dur="500" fill="hold"/>
                                        <p:tgtEl>
                                          <p:spTgt spid="65"/>
                                        </p:tgtEl>
                                        <p:attrNameLst>
                                          <p:attrName>ppt_x</p:attrName>
                                        </p:attrNameLst>
                                      </p:cBhvr>
                                      <p:tavLst>
                                        <p:tav tm="0">
                                          <p:val>
                                            <p:strVal val="#ppt_x"/>
                                          </p:val>
                                        </p:tav>
                                        <p:tav tm="100000">
                                          <p:val>
                                            <p:strVal val="#ppt_x"/>
                                          </p:val>
                                        </p:tav>
                                      </p:tavLst>
                                    </p:anim>
                                    <p:anim calcmode="lin" valueType="num">
                                      <p:cBhvr additive="base">
                                        <p:cTn id="159" dur="500" fill="hold"/>
                                        <p:tgtEl>
                                          <p:spTgt spid="65"/>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66"/>
                                        </p:tgtEl>
                                        <p:attrNameLst>
                                          <p:attrName>style.visibility</p:attrName>
                                        </p:attrNameLst>
                                      </p:cBhvr>
                                      <p:to>
                                        <p:strVal val="visible"/>
                                      </p:to>
                                    </p:set>
                                    <p:anim calcmode="lin" valueType="num">
                                      <p:cBhvr additive="base">
                                        <p:cTn id="162" dur="500" fill="hold"/>
                                        <p:tgtEl>
                                          <p:spTgt spid="66"/>
                                        </p:tgtEl>
                                        <p:attrNameLst>
                                          <p:attrName>ppt_x</p:attrName>
                                        </p:attrNameLst>
                                      </p:cBhvr>
                                      <p:tavLst>
                                        <p:tav tm="0">
                                          <p:val>
                                            <p:strVal val="#ppt_x"/>
                                          </p:val>
                                        </p:tav>
                                        <p:tav tm="100000">
                                          <p:val>
                                            <p:strVal val="#ppt_x"/>
                                          </p:val>
                                        </p:tav>
                                      </p:tavLst>
                                    </p:anim>
                                    <p:anim calcmode="lin" valueType="num">
                                      <p:cBhvr additive="base">
                                        <p:cTn id="163" dur="500" fill="hold"/>
                                        <p:tgtEl>
                                          <p:spTgt spid="66"/>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12"/>
                                        </p:tgtEl>
                                        <p:attrNameLst>
                                          <p:attrName>style.visibility</p:attrName>
                                        </p:attrNameLst>
                                      </p:cBhvr>
                                      <p:to>
                                        <p:strVal val="visible"/>
                                      </p:to>
                                    </p:set>
                                    <p:anim calcmode="lin" valueType="num">
                                      <p:cBhvr additive="base">
                                        <p:cTn id="166" dur="500" fill="hold"/>
                                        <p:tgtEl>
                                          <p:spTgt spid="12"/>
                                        </p:tgtEl>
                                        <p:attrNameLst>
                                          <p:attrName>ppt_x</p:attrName>
                                        </p:attrNameLst>
                                      </p:cBhvr>
                                      <p:tavLst>
                                        <p:tav tm="0">
                                          <p:val>
                                            <p:strVal val="#ppt_x"/>
                                          </p:val>
                                        </p:tav>
                                        <p:tav tm="100000">
                                          <p:val>
                                            <p:strVal val="#ppt_x"/>
                                          </p:val>
                                        </p:tav>
                                      </p:tavLst>
                                    </p:anim>
                                    <p:anim calcmode="lin" valueType="num">
                                      <p:cBhvr additive="base">
                                        <p:cTn id="167" dur="500" fill="hold"/>
                                        <p:tgtEl>
                                          <p:spTgt spid="12"/>
                                        </p:tgtEl>
                                        <p:attrNameLst>
                                          <p:attrName>ppt_y</p:attrName>
                                        </p:attrNameLst>
                                      </p:cBhvr>
                                      <p:tavLst>
                                        <p:tav tm="0">
                                          <p:val>
                                            <p:strVal val="1+#ppt_h/2"/>
                                          </p:val>
                                        </p:tav>
                                        <p:tav tm="100000">
                                          <p:val>
                                            <p:strVal val="#ppt_y"/>
                                          </p:val>
                                        </p:tav>
                                      </p:tavLst>
                                    </p:anim>
                                  </p:childTnLst>
                                </p:cTn>
                              </p:par>
                            </p:childTnLst>
                          </p:cTn>
                        </p:par>
                        <p:par>
                          <p:cTn id="168" fill="hold">
                            <p:stCondLst>
                              <p:cond delay="2000"/>
                            </p:stCondLst>
                            <p:childTnLst>
                              <p:par>
                                <p:cTn id="169" presetID="2" presetClass="entr" presetSubtype="4" fill="hold" grpId="0" nodeType="afterEffect">
                                  <p:stCondLst>
                                    <p:cond delay="0"/>
                                  </p:stCondLst>
                                  <p:childTnLst>
                                    <p:set>
                                      <p:cBhvr>
                                        <p:cTn id="170" dur="1" fill="hold">
                                          <p:stCondLst>
                                            <p:cond delay="0"/>
                                          </p:stCondLst>
                                        </p:cTn>
                                        <p:tgtEl>
                                          <p:spTgt spid="64"/>
                                        </p:tgtEl>
                                        <p:attrNameLst>
                                          <p:attrName>style.visibility</p:attrName>
                                        </p:attrNameLst>
                                      </p:cBhvr>
                                      <p:to>
                                        <p:strVal val="visible"/>
                                      </p:to>
                                    </p:set>
                                    <p:anim calcmode="lin" valueType="num">
                                      <p:cBhvr additive="base">
                                        <p:cTn id="171" dur="500" fill="hold"/>
                                        <p:tgtEl>
                                          <p:spTgt spid="64"/>
                                        </p:tgtEl>
                                        <p:attrNameLst>
                                          <p:attrName>ppt_x</p:attrName>
                                        </p:attrNameLst>
                                      </p:cBhvr>
                                      <p:tavLst>
                                        <p:tav tm="0">
                                          <p:val>
                                            <p:strVal val="#ppt_x"/>
                                          </p:val>
                                        </p:tav>
                                        <p:tav tm="100000">
                                          <p:val>
                                            <p:strVal val="#ppt_x"/>
                                          </p:val>
                                        </p:tav>
                                      </p:tavLst>
                                    </p:anim>
                                    <p:anim calcmode="lin" valueType="num">
                                      <p:cBhvr additive="base">
                                        <p:cTn id="17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50" grpId="0"/>
      <p:bldP spid="51" grpId="0"/>
      <p:bldP spid="60" grpId="0" animBg="1"/>
      <p:bldP spid="61" grpId="0" animBg="1"/>
      <p:bldP spid="62" grpId="0" animBg="1"/>
      <p:bldP spid="65" grpId="0" animBg="1"/>
      <p:bldP spid="66" grpId="0" animBg="1"/>
      <p:bldP spid="12" grpId="0"/>
      <p:bldP spid="3" grpId="0" animBg="1"/>
      <p:bldP spid="64" grpId="0" animBg="1"/>
      <p:bldP spid="4" grpId="0" animBg="1"/>
      <p:bldP spid="5" grpId="0" animBg="1"/>
      <p:bldP spid="6" grpId="0" animBg="1"/>
      <p:bldP spid="7"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86FADE1-A48C-0D74-79F7-33C31E614777}"/>
              </a:ext>
            </a:extLst>
          </p:cNvPr>
          <p:cNvSpPr txBox="1"/>
          <p:nvPr/>
        </p:nvSpPr>
        <p:spPr>
          <a:xfrm>
            <a:off x="0" y="4277379"/>
            <a:ext cx="12192000" cy="461665"/>
          </a:xfrm>
          <a:prstGeom prst="rect">
            <a:avLst/>
          </a:prstGeom>
          <a:noFill/>
        </p:spPr>
        <p:txBody>
          <a:bodyPr wrap="square">
            <a:spAutoFit/>
          </a:bodyPr>
          <a:lstStyle/>
          <a:p>
            <a:pPr algn="ctr"/>
            <a:r>
              <a:rPr lang="de-DE" sz="2400" b="1" dirty="0">
                <a:solidFill>
                  <a:srgbClr val="C00000"/>
                </a:solidFill>
                <a:effectLst>
                  <a:outerShdw blurRad="38100" dist="38100" dir="2700000" algn="tl">
                    <a:srgbClr val="000000">
                      <a:alpha val="43137"/>
                    </a:srgbClr>
                  </a:outerShdw>
                </a:effectLst>
              </a:rPr>
              <a:t>Prof. Dr. med. Thorsten </a:t>
            </a:r>
            <a:r>
              <a:rPr lang="de-DE" sz="2400" b="1" dirty="0" err="1">
                <a:solidFill>
                  <a:srgbClr val="C00000"/>
                </a:solidFill>
                <a:effectLst>
                  <a:outerShdw blurRad="38100" dist="38100" dir="2700000" algn="tl">
                    <a:srgbClr val="000000">
                      <a:alpha val="43137"/>
                    </a:srgbClr>
                  </a:outerShdw>
                </a:effectLst>
              </a:rPr>
              <a:t>Schlomm</a:t>
            </a:r>
            <a:r>
              <a:rPr lang="de-DE" sz="2400" b="1" dirty="0">
                <a:solidFill>
                  <a:srgbClr val="C00000"/>
                </a:solidFill>
                <a:effectLst>
                  <a:outerShdw blurRad="38100" dist="38100" dir="2700000" algn="tl">
                    <a:srgbClr val="000000">
                      <a:alpha val="43137"/>
                    </a:srgbClr>
                  </a:outerShdw>
                </a:effectLst>
              </a:rPr>
              <a:t> - Klinik für Urologie - Charité </a:t>
            </a:r>
            <a:endParaRPr lang="de-DE" dirty="0">
              <a:solidFill>
                <a:srgbClr val="C00000"/>
              </a:solidFill>
            </a:endParaRPr>
          </a:p>
        </p:txBody>
      </p:sp>
      <p:sp>
        <p:nvSpPr>
          <p:cNvPr id="4" name="Textfeld 3">
            <a:extLst>
              <a:ext uri="{FF2B5EF4-FFF2-40B4-BE49-F238E27FC236}">
                <a16:creationId xmlns:a16="http://schemas.microsoft.com/office/drawing/2014/main" id="{100FAD20-43E7-BDD1-7FF4-15E90B0BF5F2}"/>
              </a:ext>
            </a:extLst>
          </p:cNvPr>
          <p:cNvSpPr txBox="1"/>
          <p:nvPr/>
        </p:nvSpPr>
        <p:spPr>
          <a:xfrm>
            <a:off x="0" y="2376042"/>
            <a:ext cx="12192000" cy="1846659"/>
          </a:xfrm>
          <a:prstGeom prst="rect">
            <a:avLst/>
          </a:prstGeom>
          <a:noFill/>
        </p:spPr>
        <p:txBody>
          <a:bodyPr wrap="square">
            <a:spAutoFit/>
          </a:bodyPr>
          <a:lstStyle/>
          <a:p>
            <a:pPr algn="ctr"/>
            <a:br>
              <a:rPr lang="de-DE" dirty="0">
                <a:effectLst/>
                <a:latin typeface="arial black" panose="020B0A04020102020204" pitchFamily="34" charset="0"/>
              </a:rPr>
            </a:br>
            <a:r>
              <a:rPr lang="de-DE" sz="4800" dirty="0">
                <a:solidFill>
                  <a:srgbClr val="C00000"/>
                </a:solidFill>
                <a:effectLst>
                  <a:outerShdw blurRad="38100" dist="38100" dir="2700000" algn="tl">
                    <a:srgbClr val="000000">
                      <a:alpha val="43137"/>
                    </a:srgbClr>
                  </a:outerShdw>
                </a:effectLst>
                <a:latin typeface="Arial Black" panose="020B0A04020102020204" pitchFamily="34" charset="0"/>
              </a:rPr>
              <a:t>Hit </a:t>
            </a:r>
            <a:r>
              <a:rPr lang="de-DE" sz="4800" dirty="0" err="1">
                <a:solidFill>
                  <a:srgbClr val="C00000"/>
                </a:solidFill>
                <a:effectLst>
                  <a:outerShdw blurRad="38100" dist="38100" dir="2700000" algn="tl">
                    <a:srgbClr val="000000">
                      <a:alpha val="43137"/>
                    </a:srgbClr>
                  </a:outerShdw>
                </a:effectLst>
                <a:latin typeface="Arial Black" panose="020B0A04020102020204" pitchFamily="34" charset="0"/>
              </a:rPr>
              <a:t>hard</a:t>
            </a:r>
            <a:r>
              <a:rPr lang="de-DE" sz="4800" dirty="0">
                <a:solidFill>
                  <a:srgbClr val="C00000"/>
                </a:solidFill>
                <a:effectLst>
                  <a:outerShdw blurRad="38100" dist="38100" dir="2700000" algn="tl">
                    <a:srgbClr val="000000">
                      <a:alpha val="43137"/>
                    </a:srgbClr>
                  </a:outerShdw>
                </a:effectLst>
                <a:latin typeface="Arial Black" panose="020B0A04020102020204" pitchFamily="34" charset="0"/>
              </a:rPr>
              <a:t> and </a:t>
            </a:r>
            <a:r>
              <a:rPr lang="de-DE" sz="4800" dirty="0" err="1">
                <a:solidFill>
                  <a:srgbClr val="C00000"/>
                </a:solidFill>
                <a:effectLst>
                  <a:outerShdw blurRad="38100" dist="38100" dir="2700000" algn="tl">
                    <a:srgbClr val="000000">
                      <a:alpha val="43137"/>
                    </a:srgbClr>
                  </a:outerShdw>
                </a:effectLst>
                <a:latin typeface="Arial Black" panose="020B0A04020102020204" pitchFamily="34" charset="0"/>
              </a:rPr>
              <a:t>early</a:t>
            </a:r>
            <a:r>
              <a:rPr lang="de-DE" sz="4800" dirty="0">
                <a:solidFill>
                  <a:srgbClr val="C00000"/>
                </a:solidFill>
                <a:effectLst>
                  <a:outerShdw blurRad="38100" dist="38100" dir="2700000" algn="tl">
                    <a:srgbClr val="000000">
                      <a:alpha val="43137"/>
                    </a:srgbClr>
                  </a:outerShdw>
                </a:effectLst>
                <a:latin typeface="Arial Black" panose="020B0A04020102020204" pitchFamily="34" charset="0"/>
              </a:rPr>
              <a:t>!</a:t>
            </a:r>
            <a:br>
              <a:rPr lang="de-DE" sz="4800" dirty="0">
                <a:solidFill>
                  <a:srgbClr val="C00000"/>
                </a:solidFill>
                <a:effectLst>
                  <a:outerShdw blurRad="38100" dist="38100" dir="2700000" algn="tl">
                    <a:srgbClr val="000000">
                      <a:alpha val="43137"/>
                    </a:srgbClr>
                  </a:outerShdw>
                </a:effectLst>
                <a:latin typeface="Arial Black" panose="020B0A04020102020204" pitchFamily="34" charset="0"/>
              </a:rPr>
            </a:br>
            <a:r>
              <a:rPr lang="de-DE" sz="4800" dirty="0">
                <a:solidFill>
                  <a:srgbClr val="C00000"/>
                </a:solidFill>
                <a:effectLst>
                  <a:outerShdw blurRad="38100" dist="38100" dir="2700000" algn="tl">
                    <a:srgbClr val="000000">
                      <a:alpha val="43137"/>
                    </a:srgbClr>
                  </a:outerShdw>
                </a:effectLst>
                <a:latin typeface="Arial Black" panose="020B0A04020102020204" pitchFamily="34" charset="0"/>
              </a:rPr>
              <a:t>Hart und früh zuschlagen!</a:t>
            </a:r>
          </a:p>
        </p:txBody>
      </p:sp>
      <p:sp>
        <p:nvSpPr>
          <p:cNvPr id="2" name="Textfeld 1">
            <a:extLst>
              <a:ext uri="{FF2B5EF4-FFF2-40B4-BE49-F238E27FC236}">
                <a16:creationId xmlns:a16="http://schemas.microsoft.com/office/drawing/2014/main" id="{456A6810-A121-DEF5-A9D7-51E2FFD230AE}"/>
              </a:ext>
            </a:extLst>
          </p:cNvPr>
          <p:cNvSpPr txBox="1"/>
          <p:nvPr/>
        </p:nvSpPr>
        <p:spPr>
          <a:xfrm>
            <a:off x="0" y="1044091"/>
            <a:ext cx="12192000" cy="1277273"/>
          </a:xfrm>
          <a:prstGeom prst="rect">
            <a:avLst/>
          </a:prstGeom>
          <a:noFill/>
        </p:spPr>
        <p:txBody>
          <a:bodyPr wrap="square">
            <a:spAutoFit/>
          </a:bodyPr>
          <a:lstStyle/>
          <a:p>
            <a:pPr algn="ctr"/>
            <a:r>
              <a:rPr lang="de-DE" sz="1200" dirty="0">
                <a:solidFill>
                  <a:srgbClr val="C00000"/>
                </a:solidFill>
              </a:rPr>
              <a:t>25.10.2022 - SpringerLink</a:t>
            </a:r>
          </a:p>
          <a:p>
            <a:pPr algn="ctr"/>
            <a:r>
              <a:rPr lang="de-DE" sz="2800" dirty="0">
                <a:solidFill>
                  <a:srgbClr val="C00000"/>
                </a:solidFill>
                <a:effectLst/>
                <a:latin typeface="Arial Black" panose="020B0A04020102020204" pitchFamily="34" charset="0"/>
              </a:rPr>
              <a:t>"</a:t>
            </a:r>
            <a:r>
              <a:rPr lang="de-DE" sz="2800" b="1" dirty="0">
                <a:solidFill>
                  <a:srgbClr val="C00000"/>
                </a:solidFill>
                <a:effectLst>
                  <a:outerShdw blurRad="38100" dist="38100" dir="2700000" algn="tl">
                    <a:srgbClr val="000000">
                      <a:alpha val="43137"/>
                    </a:srgbClr>
                  </a:outerShdw>
                </a:effectLst>
                <a:latin typeface="Arial Black" panose="020B0A04020102020204" pitchFamily="34" charset="0"/>
              </a:rPr>
              <a:t>Sinnvolles Therapiemanagement</a:t>
            </a:r>
          </a:p>
          <a:p>
            <a:pPr algn="ctr"/>
            <a:r>
              <a:rPr lang="de-DE" sz="2800" b="1" dirty="0">
                <a:solidFill>
                  <a:srgbClr val="C00000"/>
                </a:solidFill>
                <a:effectLst>
                  <a:outerShdw blurRad="38100" dist="38100" dir="2700000" algn="tl">
                    <a:srgbClr val="000000">
                      <a:alpha val="43137"/>
                    </a:srgbClr>
                  </a:outerShdw>
                </a:effectLst>
                <a:latin typeface="Arial Black" panose="020B0A04020102020204" pitchFamily="34" charset="0"/>
              </a:rPr>
              <a:t>von mHSPC-Patienten“</a:t>
            </a:r>
            <a:endParaRPr lang="de-DE" sz="2800" dirty="0">
              <a:solidFill>
                <a:srgbClr val="C00000"/>
              </a:solidFill>
              <a:effectLst/>
              <a:latin typeface="Arial Black" panose="020B0A04020102020204" pitchFamily="34" charset="0"/>
            </a:endParaRPr>
          </a:p>
          <a:p>
            <a:pPr algn="ctr"/>
            <a:r>
              <a:rPr lang="de-DE" sz="900" dirty="0">
                <a:solidFill>
                  <a:srgbClr val="C000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https://link.springer.com/article/10.1007/s15015-022-2957-5</a:t>
            </a:r>
            <a:endParaRPr lang="de-DE" sz="900" b="1" dirty="0">
              <a:solidFill>
                <a:srgbClr val="C00000"/>
              </a:solidFill>
            </a:endParaRPr>
          </a:p>
        </p:txBody>
      </p:sp>
    </p:spTree>
    <p:extLst>
      <p:ext uri="{BB962C8B-B14F-4D97-AF65-F5344CB8AC3E}">
        <p14:creationId xmlns:p14="http://schemas.microsoft.com/office/powerpoint/2010/main" val="38299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D4F640A-0595-8870-B7FA-DF8E73516585}"/>
              </a:ext>
            </a:extLst>
          </p:cNvPr>
          <p:cNvSpPr txBox="1"/>
          <p:nvPr/>
        </p:nvSpPr>
        <p:spPr>
          <a:xfrm>
            <a:off x="536706" y="694625"/>
            <a:ext cx="5400000" cy="3416320"/>
          </a:xfrm>
          <a:prstGeom prst="rect">
            <a:avLst/>
          </a:prstGeom>
          <a:noFill/>
        </p:spPr>
        <p:txBody>
          <a:bodyPr wrap="square" rtlCol="0">
            <a:spAutoFit/>
          </a:bodyPr>
          <a:lstStyle/>
          <a:p>
            <a:r>
              <a:rPr lang="de-DE" sz="900" dirty="0">
                <a:solidFill>
                  <a:srgbClr val="F29400"/>
                </a:solidFill>
              </a:rPr>
              <a:t>Juni 2023</a:t>
            </a:r>
          </a:p>
          <a:p>
            <a:r>
              <a:rPr lang="de-DE" sz="1200" dirty="0">
                <a:solidFill>
                  <a:srgbClr val="F29400"/>
                </a:solidFill>
              </a:rPr>
              <a:t>Schweizer Zeitschrift für Onkologie</a:t>
            </a:r>
          </a:p>
          <a:p>
            <a:r>
              <a:rPr lang="de-DE" sz="2400" dirty="0">
                <a:solidFill>
                  <a:srgbClr val="F29400"/>
                </a:solidFill>
                <a:latin typeface="Arial Black" panose="020B0A04020102020204" pitchFamily="34" charset="0"/>
              </a:rPr>
              <a:t>1, 2 oder 3 wieviel Therapie </a:t>
            </a:r>
          </a:p>
          <a:p>
            <a:r>
              <a:rPr lang="de-DE" dirty="0">
                <a:solidFill>
                  <a:srgbClr val="F29400"/>
                </a:solidFill>
                <a:latin typeface="Arial Black" panose="020B0A04020102020204" pitchFamily="34" charset="0"/>
              </a:rPr>
              <a:t>braucht das metastasierte</a:t>
            </a:r>
          </a:p>
          <a:p>
            <a:r>
              <a:rPr lang="de-DE" dirty="0">
                <a:solidFill>
                  <a:srgbClr val="F29400"/>
                </a:solidFill>
                <a:latin typeface="Arial Black" panose="020B0A04020102020204" pitchFamily="34" charset="0"/>
              </a:rPr>
              <a:t>hormonsensitive Prostatakarzinom 2023?</a:t>
            </a:r>
          </a:p>
          <a:p>
            <a:r>
              <a:rPr lang="de-DE" sz="900" dirty="0">
                <a:solidFill>
                  <a:srgbClr val="F29400"/>
                </a:solidFill>
                <a:hlinkClick r:id="rId2">
                  <a:extLst>
                    <a:ext uri="{A12FA001-AC4F-418D-AE19-62706E023703}">
                      <ahyp:hlinkClr xmlns:ahyp="http://schemas.microsoft.com/office/drawing/2018/hyperlinkcolor" val="tx"/>
                    </a:ext>
                  </a:extLst>
                </a:hlinkClick>
              </a:rPr>
              <a:t>https://www.rosenfluh.ch/media/onkologie/2023/02/1-2-oder-3-wieviel-Therapie-braucht-das-metastasierte-hormonsensitive-Prostatakarzinom-2023.pdf</a:t>
            </a:r>
            <a:endParaRPr lang="de-DE" sz="900" dirty="0">
              <a:solidFill>
                <a:srgbClr val="F294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2/2020 Perspektiven der Onkologie</a:t>
            </a:r>
          </a:p>
          <a:p>
            <a:r>
              <a:rPr lang="de-DE" sz="1200" dirty="0">
                <a:solidFill>
                  <a:srgbClr val="C00000"/>
                </a:solidFill>
              </a:rPr>
              <a:t>Deutsches Ärzteblatt - Dtsch Arztebl 2020; 117(33-34): [10]; DOI: 10.3238/PersOnko.2020.08.17.02 SUPPLEMENT: Perspektiven der Onkologie</a:t>
            </a:r>
          </a:p>
          <a:p>
            <a:r>
              <a:rPr lang="de-DE" sz="2400" dirty="0">
                <a:solidFill>
                  <a:srgbClr val="C00000"/>
                </a:solidFill>
                <a:latin typeface="Arial Black" panose="020B0A04020102020204" pitchFamily="34" charset="0"/>
              </a:rPr>
              <a:t>Prostatakarzinom:</a:t>
            </a:r>
          </a:p>
          <a:p>
            <a:r>
              <a:rPr lang="de-DE" sz="2400" dirty="0">
                <a:solidFill>
                  <a:srgbClr val="C00000"/>
                </a:solidFill>
                <a:latin typeface="Arial Black" panose="020B0A04020102020204" pitchFamily="34" charset="0"/>
              </a:rPr>
              <a:t>Kein harmloser Alterskrebs</a:t>
            </a:r>
          </a:p>
          <a:p>
            <a:r>
              <a:rPr lang="de-DE" sz="900" dirty="0">
                <a:solidFill>
                  <a:srgbClr val="C00000"/>
                </a:solidFill>
                <a:hlinkClick r:id="rId3">
                  <a:extLst>
                    <a:ext uri="{A12FA001-AC4F-418D-AE19-62706E023703}">
                      <ahyp:hlinkClr xmlns:ahyp="http://schemas.microsoft.com/office/drawing/2018/hyperlinkcolor" val="tx"/>
                    </a:ext>
                  </a:extLst>
                </a:hlinkClick>
              </a:rPr>
              <a:t>https://www.aerzteblatt.de/pdf.asp?id=214982</a:t>
            </a:r>
            <a:endParaRPr lang="de-DE" sz="900" dirty="0">
              <a:solidFill>
                <a:srgbClr val="C00000"/>
              </a:solidFill>
            </a:endParaRPr>
          </a:p>
        </p:txBody>
      </p:sp>
      <p:sp>
        <p:nvSpPr>
          <p:cNvPr id="8" name="Rechteck 7">
            <a:hlinkClick r:id="rId3"/>
            <a:extLst>
              <a:ext uri="{FF2B5EF4-FFF2-40B4-BE49-F238E27FC236}">
                <a16:creationId xmlns:a16="http://schemas.microsoft.com/office/drawing/2014/main" id="{E59A20B0-8A3E-A731-6464-6216A5E827F0}"/>
              </a:ext>
            </a:extLst>
          </p:cNvPr>
          <p:cNvSpPr/>
          <p:nvPr/>
        </p:nvSpPr>
        <p:spPr>
          <a:xfrm>
            <a:off x="536706" y="4065315"/>
            <a:ext cx="5438268" cy="8308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e-DE" sz="800" dirty="0">
                <a:solidFill>
                  <a:schemeClr val="bg1"/>
                </a:solidFill>
                <a:ea typeface="Calibri" panose="020F0502020204030204" pitchFamily="34" charset="0"/>
                <a:cs typeface="Times New Roman" panose="02020603050405020304" pitchFamily="18" charset="0"/>
              </a:rPr>
              <a:t>Zitat:</a:t>
            </a:r>
            <a:endParaRPr lang="de-DE" sz="800" dirty="0">
              <a:solidFill>
                <a:schemeClr val="bg1"/>
              </a:solidFill>
              <a:effectLst/>
              <a:ea typeface="Calibri" panose="020F0502020204030204" pitchFamily="34" charset="0"/>
              <a:cs typeface="Times New Roman" panose="02020603050405020304" pitchFamily="18" charset="0"/>
            </a:endParaRPr>
          </a:p>
          <a:p>
            <a:r>
              <a:rPr lang="de-DE" sz="1400" dirty="0">
                <a:solidFill>
                  <a:schemeClr val="bg1"/>
                </a:solidFill>
                <a:latin typeface="Arial Black" panose="020B0A04020102020204" pitchFamily="34" charset="0"/>
              </a:rPr>
              <a:t>„Eine kleine Anzahl der Prostatakarzinome </a:t>
            </a:r>
          </a:p>
          <a:p>
            <a:r>
              <a:rPr lang="de-DE" sz="1400" dirty="0">
                <a:solidFill>
                  <a:schemeClr val="bg1"/>
                </a:solidFill>
                <a:latin typeface="Arial Black" panose="020B0A04020102020204" pitchFamily="34" charset="0"/>
              </a:rPr>
              <a:t>ist PSA-negativ“</a:t>
            </a:r>
          </a:p>
          <a:p>
            <a:r>
              <a:rPr lang="de-DE" sz="900" u="sng" dirty="0">
                <a:solidFill>
                  <a:schemeClr val="bg1"/>
                </a:solidFill>
                <a:hlinkClick r:id="rId3">
                  <a:extLst>
                    <a:ext uri="{A12FA001-AC4F-418D-AE19-62706E023703}">
                      <ahyp:hlinkClr xmlns:ahyp="http://schemas.microsoft.com/office/drawing/2018/hyperlinkcolor" val="tx"/>
                    </a:ext>
                  </a:extLst>
                </a:hlinkClick>
              </a:rPr>
              <a:t>https://www.aerzteblatt.de/pdf.asp?id=214982</a:t>
            </a:r>
            <a:endParaRPr lang="de-DE" sz="900" dirty="0">
              <a:solidFill>
                <a:schemeClr val="bg1"/>
              </a:solidFill>
            </a:endParaRPr>
          </a:p>
        </p:txBody>
      </p:sp>
      <p:sp>
        <p:nvSpPr>
          <p:cNvPr id="9" name="Textfeld 8">
            <a:extLst>
              <a:ext uri="{FF2B5EF4-FFF2-40B4-BE49-F238E27FC236}">
                <a16:creationId xmlns:a16="http://schemas.microsoft.com/office/drawing/2014/main" id="{6B029180-FD3F-733E-2211-37506DE3493F}"/>
              </a:ext>
            </a:extLst>
          </p:cNvPr>
          <p:cNvSpPr txBox="1"/>
          <p:nvPr/>
        </p:nvSpPr>
        <p:spPr>
          <a:xfrm>
            <a:off x="6203215" y="694625"/>
            <a:ext cx="5400000" cy="2292935"/>
          </a:xfrm>
          <a:prstGeom prst="rect">
            <a:avLst/>
          </a:prstGeom>
          <a:noFill/>
        </p:spPr>
        <p:txBody>
          <a:bodyPr wrap="square" rtlCol="0">
            <a:spAutoFit/>
          </a:bodyPr>
          <a:lstStyle/>
          <a:p>
            <a:r>
              <a:rPr lang="de-DE" sz="900" dirty="0">
                <a:solidFill>
                  <a:schemeClr val="accent1">
                    <a:lumMod val="50000"/>
                  </a:schemeClr>
                </a:solidFill>
              </a:rPr>
              <a:t>06.12.2021</a:t>
            </a:r>
          </a:p>
          <a:p>
            <a:r>
              <a:rPr lang="de-DE" sz="1200" dirty="0">
                <a:solidFill>
                  <a:schemeClr val="accent1">
                    <a:lumMod val="50000"/>
                  </a:schemeClr>
                </a:solidFill>
              </a:rPr>
              <a:t>SpringerLink</a:t>
            </a:r>
            <a:br>
              <a:rPr lang="de-DE" sz="900" dirty="0">
                <a:solidFill>
                  <a:schemeClr val="accent1">
                    <a:lumMod val="50000"/>
                  </a:schemeClr>
                </a:solidFill>
              </a:rPr>
            </a:br>
            <a:r>
              <a:rPr lang="de-DE" dirty="0">
                <a:solidFill>
                  <a:schemeClr val="accent1">
                    <a:lumMod val="50000"/>
                  </a:schemeClr>
                </a:solidFill>
                <a:latin typeface="Arial Black" panose="020B0A04020102020204" pitchFamily="34" charset="0"/>
              </a:rPr>
              <a:t>Ob ein PCA tödlich ist,</a:t>
            </a:r>
          </a:p>
          <a:p>
            <a:r>
              <a:rPr lang="de-DE" dirty="0">
                <a:solidFill>
                  <a:schemeClr val="accent1">
                    <a:lumMod val="50000"/>
                  </a:schemeClr>
                </a:solidFill>
                <a:latin typeface="Arial Black" panose="020B0A04020102020204" pitchFamily="34" charset="0"/>
              </a:rPr>
              <a:t>hängt von der Tumorlast ab</a:t>
            </a:r>
            <a:br>
              <a:rPr lang="de-DE" sz="900" dirty="0">
                <a:solidFill>
                  <a:schemeClr val="accent1">
                    <a:lumMod val="50000"/>
                  </a:schemeClr>
                </a:solidFill>
              </a:rPr>
            </a:br>
            <a:r>
              <a:rPr lang="de-DE" sz="900" u="sng" dirty="0">
                <a:solidFill>
                  <a:schemeClr val="accent1">
                    <a:lumMod val="50000"/>
                  </a:schemeClr>
                </a:solidFill>
                <a:hlinkClick r:id="rId4">
                  <a:extLst>
                    <a:ext uri="{A12FA001-AC4F-418D-AE19-62706E023703}">
                      <ahyp:hlinkClr xmlns:ahyp="http://schemas.microsoft.com/office/drawing/2018/hyperlinkcolor" val="tx"/>
                    </a:ext>
                  </a:extLst>
                </a:hlinkClick>
              </a:rPr>
              <a:t>link.springer.com/article/10.1007/s00092-021-4748-2</a:t>
            </a:r>
            <a:endParaRPr lang="de-DE" sz="900" dirty="0">
              <a:solidFill>
                <a:schemeClr val="accent1">
                  <a:lumMod val="50000"/>
                </a:schemeClr>
              </a:solidFill>
            </a:endParaRPr>
          </a:p>
          <a:p>
            <a:r>
              <a:rPr lang="de-DE" sz="900" dirty="0"/>
              <a:t>   </a:t>
            </a:r>
          </a:p>
          <a:p>
            <a:endParaRPr lang="de-DE" sz="900" dirty="0"/>
          </a:p>
          <a:p>
            <a:endParaRPr lang="de-DE" sz="900" dirty="0"/>
          </a:p>
          <a:p>
            <a:r>
              <a:rPr lang="de-DE" sz="900" dirty="0">
                <a:solidFill>
                  <a:srgbClr val="C00000"/>
                </a:solidFill>
              </a:rPr>
              <a:t>23.02.2023</a:t>
            </a:r>
          </a:p>
          <a:p>
            <a:r>
              <a:rPr lang="de-DE" sz="1200" dirty="0">
                <a:solidFill>
                  <a:srgbClr val="C00000"/>
                </a:solidFill>
              </a:rPr>
              <a:t>SpringerLink</a:t>
            </a:r>
          </a:p>
          <a:p>
            <a:r>
              <a:rPr lang="de-DE" sz="2000" b="1" dirty="0">
                <a:solidFill>
                  <a:srgbClr val="C00000"/>
                </a:solidFill>
                <a:latin typeface="Arial Black" panose="020B0A04020102020204" pitchFamily="34" charset="0"/>
              </a:rPr>
              <a:t>Einführung zum Thema Metastasen</a:t>
            </a:r>
            <a:endParaRPr lang="de-DE" sz="2000" dirty="0">
              <a:solidFill>
                <a:srgbClr val="C00000"/>
              </a:solidFill>
              <a:latin typeface="Arial Black" panose="020B0A04020102020204" pitchFamily="34" charset="0"/>
            </a:endParaRPr>
          </a:p>
          <a:p>
            <a:r>
              <a:rPr lang="de-DE" sz="900" u="sng" dirty="0">
                <a:solidFill>
                  <a:srgbClr val="C00000"/>
                </a:solidFill>
                <a:hlinkClick r:id="rId5">
                  <a:extLst>
                    <a:ext uri="{A12FA001-AC4F-418D-AE19-62706E023703}">
                      <ahyp:hlinkClr xmlns:ahyp="http://schemas.microsoft.com/office/drawing/2018/hyperlinkcolor" val="tx"/>
                    </a:ext>
                  </a:extLst>
                </a:hlinkClick>
              </a:rPr>
              <a:t>https://link.springer.com/article/10.1007/s00761-023-01300-5</a:t>
            </a:r>
            <a:endParaRPr lang="de-DE" sz="900" dirty="0">
              <a:solidFill>
                <a:srgbClr val="C00000"/>
              </a:solidFill>
            </a:endParaRPr>
          </a:p>
        </p:txBody>
      </p:sp>
      <p:sp>
        <p:nvSpPr>
          <p:cNvPr id="10" name="Rechteck 9">
            <a:hlinkClick r:id="rId5"/>
            <a:extLst>
              <a:ext uri="{FF2B5EF4-FFF2-40B4-BE49-F238E27FC236}">
                <a16:creationId xmlns:a16="http://schemas.microsoft.com/office/drawing/2014/main" id="{C0AC2C0E-2F8A-4A06-2C4A-5992B1A1EEDE}"/>
              </a:ext>
            </a:extLst>
          </p:cNvPr>
          <p:cNvSpPr/>
          <p:nvPr/>
        </p:nvSpPr>
        <p:spPr>
          <a:xfrm>
            <a:off x="6279415" y="2971724"/>
            <a:ext cx="5347919" cy="15333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dirty="0">
                <a:solidFill>
                  <a:schemeClr val="bg1">
                    <a:lumMod val="95000"/>
                  </a:schemeClr>
                </a:solidFill>
                <a:ea typeface="Calibri" panose="020F0502020204030204" pitchFamily="34" charset="0"/>
                <a:cs typeface="Times New Roman" panose="02020603050405020304" pitchFamily="18" charset="0"/>
              </a:rPr>
              <a:t>Zitat:</a:t>
            </a:r>
            <a:endParaRPr lang="de-DE" sz="800" dirty="0">
              <a:solidFill>
                <a:schemeClr val="bg1">
                  <a:lumMod val="95000"/>
                </a:schemeClr>
              </a:solidFill>
              <a:effectLst/>
              <a:ea typeface="Calibri" panose="020F0502020204030204" pitchFamily="34" charset="0"/>
              <a:cs typeface="Times New Roman" panose="02020603050405020304" pitchFamily="18" charset="0"/>
            </a:endParaRPr>
          </a:p>
          <a:p>
            <a:r>
              <a:rPr lang="de-DE" sz="1600" dirty="0">
                <a:latin typeface="Arial Black" panose="020B0A04020102020204" pitchFamily="34" charset="0"/>
              </a:rPr>
              <a:t>„Keinesfalls darf eine Metastasierung</a:t>
            </a:r>
          </a:p>
          <a:p>
            <a:r>
              <a:rPr lang="de-DE" sz="1600" dirty="0">
                <a:latin typeface="Arial Black" panose="020B0A04020102020204" pitchFamily="34" charset="0"/>
              </a:rPr>
              <a:t>ohne weitere Prüfung</a:t>
            </a:r>
          </a:p>
          <a:p>
            <a:r>
              <a:rPr lang="de-DE" sz="1600" dirty="0">
                <a:latin typeface="Arial Black" panose="020B0A04020102020204" pitchFamily="34" charset="0"/>
              </a:rPr>
              <a:t>mit einer palliativen Situation gleichgesetzt werden.“</a:t>
            </a:r>
          </a:p>
          <a:p>
            <a:r>
              <a:rPr lang="de-DE" sz="900" u="sng" dirty="0">
                <a:solidFill>
                  <a:schemeClr val="bg1"/>
                </a:solidFill>
                <a:hlinkClick r:id="rId5">
                  <a:extLst>
                    <a:ext uri="{A12FA001-AC4F-418D-AE19-62706E023703}">
                      <ahyp:hlinkClr xmlns:ahyp="http://schemas.microsoft.com/office/drawing/2018/hyperlinkcolor" val="tx"/>
                    </a:ext>
                  </a:extLst>
                </a:hlinkClick>
              </a:rPr>
              <a:t>https://link.springer.com/article/10.1007/s00761-023-01300-5</a:t>
            </a:r>
            <a:endParaRPr lang="de-DE" sz="900" dirty="0">
              <a:solidFill>
                <a:schemeClr val="bg1"/>
              </a:solidFill>
            </a:endParaRPr>
          </a:p>
        </p:txBody>
      </p:sp>
      <p:sp>
        <p:nvSpPr>
          <p:cNvPr id="11" name="Textfeld 10">
            <a:extLst>
              <a:ext uri="{FF2B5EF4-FFF2-40B4-BE49-F238E27FC236}">
                <a16:creationId xmlns:a16="http://schemas.microsoft.com/office/drawing/2014/main" id="{7E3D2A85-3DD4-7372-6F40-B9E1E6E033EA}"/>
              </a:ext>
            </a:extLst>
          </p:cNvPr>
          <p:cNvSpPr txBox="1"/>
          <p:nvPr/>
        </p:nvSpPr>
        <p:spPr>
          <a:xfrm>
            <a:off x="6279415" y="4933681"/>
            <a:ext cx="5400000" cy="1646605"/>
          </a:xfrm>
          <a:prstGeom prst="rect">
            <a:avLst/>
          </a:prstGeom>
          <a:noFill/>
        </p:spPr>
        <p:txBody>
          <a:bodyPr wrap="square" rtlCol="0">
            <a:spAutoFit/>
          </a:bodyPr>
          <a:lstStyle/>
          <a:p>
            <a:r>
              <a:rPr lang="de-DE" sz="900" dirty="0">
                <a:solidFill>
                  <a:schemeClr val="accent1">
                    <a:lumMod val="75000"/>
                  </a:schemeClr>
                </a:solidFill>
              </a:rPr>
              <a:t>17.09.2021</a:t>
            </a:r>
            <a:br>
              <a:rPr lang="de-DE" sz="900" dirty="0">
                <a:solidFill>
                  <a:schemeClr val="accent1">
                    <a:lumMod val="75000"/>
                  </a:schemeClr>
                </a:solidFill>
              </a:rPr>
            </a:br>
            <a:r>
              <a:rPr lang="de-DE" sz="1200" dirty="0">
                <a:solidFill>
                  <a:schemeClr val="accent1">
                    <a:lumMod val="75000"/>
                  </a:schemeClr>
                </a:solidFill>
              </a:rPr>
              <a:t>Deutsches Ärzteblatt - Dtsch Arztebl 2021; 118(37): A-1645 / B-1366</a:t>
            </a:r>
            <a:br>
              <a:rPr lang="de-DE" sz="1200" dirty="0">
                <a:solidFill>
                  <a:schemeClr val="accent1">
                    <a:lumMod val="75000"/>
                  </a:schemeClr>
                </a:solidFill>
              </a:rPr>
            </a:br>
            <a:r>
              <a:rPr lang="de-DE" sz="1200" dirty="0">
                <a:solidFill>
                  <a:schemeClr val="accent1">
                    <a:lumMod val="75000"/>
                  </a:schemeClr>
                </a:solidFill>
              </a:rPr>
              <a:t>MEDIZINREPORT: Studien im Fokus</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Großteil der Patienten mit Fernmetastasen sterben an ihrer Krebserkrankung</a:t>
            </a:r>
            <a:br>
              <a:rPr lang="de-DE" sz="900" dirty="0">
                <a:solidFill>
                  <a:schemeClr val="accent1">
                    <a:lumMod val="75000"/>
                  </a:schemeClr>
                </a:solidFill>
              </a:rPr>
            </a:br>
            <a:r>
              <a:rPr lang="de-DE" sz="900" u="sng" dirty="0">
                <a:solidFill>
                  <a:schemeClr val="accent1">
                    <a:lumMod val="75000"/>
                  </a:schemeClr>
                </a:solidFill>
                <a:hlinkClick r:id="rId6">
                  <a:extLst>
                    <a:ext uri="{A12FA001-AC4F-418D-AE19-62706E023703}">
                      <ahyp:hlinkClr xmlns:ahyp="http://schemas.microsoft.com/office/drawing/2018/hyperlinkcolor" val="tx"/>
                    </a:ext>
                  </a:extLst>
                </a:hlinkClick>
              </a:rPr>
              <a:t>www.aerzteblatt.de/archiv/221132/Prostatakarzinom-Grossteil-der-Patienten-mit-Fernmetastasen-sterben-an-ihrer-Krebserkrankung</a:t>
            </a:r>
            <a:endParaRPr lang="de-DE" sz="900" dirty="0">
              <a:solidFill>
                <a:schemeClr val="accent1">
                  <a:lumMod val="75000"/>
                </a:schemeClr>
              </a:solidFill>
            </a:endParaRPr>
          </a:p>
          <a:p>
            <a:r>
              <a:rPr lang="de-DE" sz="900" dirty="0"/>
              <a:t> </a:t>
            </a:r>
          </a:p>
          <a:p>
            <a:r>
              <a:rPr lang="de-DE" sz="900" dirty="0"/>
              <a:t> </a:t>
            </a:r>
            <a:endParaRPr lang="de-DE" sz="900" dirty="0">
              <a:solidFill>
                <a:schemeClr val="accent1">
                  <a:lumMod val="75000"/>
                </a:schemeClr>
              </a:solidFill>
            </a:endParaRPr>
          </a:p>
        </p:txBody>
      </p:sp>
      <p:sp>
        <p:nvSpPr>
          <p:cNvPr id="12" name="Textfeld 11">
            <a:extLst>
              <a:ext uri="{FF2B5EF4-FFF2-40B4-BE49-F238E27FC236}">
                <a16:creationId xmlns:a16="http://schemas.microsoft.com/office/drawing/2014/main" id="{D081DCD0-17E1-9814-0042-BDEFF61BF919}"/>
              </a:ext>
            </a:extLst>
          </p:cNvPr>
          <p:cNvSpPr txBox="1"/>
          <p:nvPr/>
        </p:nvSpPr>
        <p:spPr>
          <a:xfrm>
            <a:off x="512585" y="5257531"/>
            <a:ext cx="5400000" cy="969496"/>
          </a:xfrm>
          <a:prstGeom prst="rect">
            <a:avLst/>
          </a:prstGeom>
          <a:noFill/>
        </p:spPr>
        <p:txBody>
          <a:bodyPr wrap="square" rtlCol="0">
            <a:spAutoFit/>
          </a:bodyPr>
          <a:lstStyle/>
          <a:p>
            <a:r>
              <a:rPr lang="de-DE" sz="900" dirty="0"/>
              <a:t> </a:t>
            </a:r>
          </a:p>
          <a:p>
            <a:r>
              <a:rPr lang="de-DE" sz="900" dirty="0">
                <a:solidFill>
                  <a:schemeClr val="accent1">
                    <a:lumMod val="75000"/>
                  </a:schemeClr>
                </a:solidFill>
              </a:rPr>
              <a:t>29.11.2022</a:t>
            </a:r>
          </a:p>
          <a:p>
            <a:r>
              <a:rPr lang="de-DE" sz="1200" dirty="0" err="1">
                <a:solidFill>
                  <a:schemeClr val="accent1">
                    <a:lumMod val="75000"/>
                  </a:schemeClr>
                </a:solidFill>
              </a:rPr>
              <a:t>univadis</a:t>
            </a:r>
            <a:endParaRPr lang="de-DE" sz="1200" dirty="0">
              <a:solidFill>
                <a:schemeClr val="accent1">
                  <a:lumMod val="75000"/>
                </a:schemeClr>
              </a:solidFill>
            </a:endParaRPr>
          </a:p>
          <a:p>
            <a:r>
              <a:rPr lang="de-DE" b="1" dirty="0">
                <a:solidFill>
                  <a:schemeClr val="accent1">
                    <a:lumMod val="75000"/>
                  </a:schemeClr>
                </a:solidFill>
                <a:latin typeface="Arial Black" panose="020B0A04020102020204" pitchFamily="34" charset="0"/>
              </a:rPr>
              <a:t>PSA-Nadir sagt Outcome vorher</a:t>
            </a:r>
            <a:endParaRPr lang="de-DE" dirty="0">
              <a:solidFill>
                <a:schemeClr val="accent1">
                  <a:lumMod val="75000"/>
                </a:schemeClr>
              </a:solidFill>
              <a:latin typeface="Arial Black" panose="020B0A04020102020204" pitchFamily="34" charset="0"/>
            </a:endParaRPr>
          </a:p>
          <a:p>
            <a:r>
              <a:rPr lang="de-DE" sz="900" u="sng" dirty="0">
                <a:solidFill>
                  <a:schemeClr val="accent1">
                    <a:lumMod val="75000"/>
                  </a:schemeClr>
                </a:solidFill>
                <a:hlinkClick r:id="rId7">
                  <a:extLst>
                    <a:ext uri="{A12FA001-AC4F-418D-AE19-62706E023703}">
                      <ahyp:hlinkClr xmlns:ahyp="http://schemas.microsoft.com/office/drawing/2018/hyperlinkcolor" val="tx"/>
                    </a:ext>
                  </a:extLst>
                </a:hlinkClick>
              </a:rPr>
              <a:t>https://www.univadis.de/viewarticle/prostatakarzinom-psa-nadir-sagt-outcome-vorher</a:t>
            </a:r>
            <a:endParaRPr lang="de-DE" sz="900" dirty="0">
              <a:solidFill>
                <a:schemeClr val="accent1">
                  <a:lumMod val="75000"/>
                </a:schemeClr>
              </a:solidFill>
            </a:endParaRPr>
          </a:p>
        </p:txBody>
      </p:sp>
    </p:spTree>
    <p:extLst>
      <p:ext uri="{BB962C8B-B14F-4D97-AF65-F5344CB8AC3E}">
        <p14:creationId xmlns:p14="http://schemas.microsoft.com/office/powerpoint/2010/main" val="410704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10" grpId="0" animBg="1"/>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48CD291-DC89-F255-2E8A-EA1C3FC26016}"/>
              </a:ext>
            </a:extLst>
          </p:cNvPr>
          <p:cNvSpPr txBox="1"/>
          <p:nvPr/>
        </p:nvSpPr>
        <p:spPr>
          <a:xfrm>
            <a:off x="6203215" y="694625"/>
            <a:ext cx="5400000" cy="1077218"/>
          </a:xfrm>
          <a:prstGeom prst="rect">
            <a:avLst/>
          </a:prstGeom>
          <a:noFill/>
        </p:spPr>
        <p:txBody>
          <a:bodyPr wrap="square" rtlCol="0">
            <a:spAutoFit/>
          </a:bodyPr>
          <a:lstStyle/>
          <a:p>
            <a:r>
              <a:rPr lang="de-DE" sz="900" dirty="0">
                <a:solidFill>
                  <a:srgbClr val="C00000"/>
                </a:solidFill>
              </a:rPr>
              <a:t>17.05.2022</a:t>
            </a:r>
          </a:p>
          <a:p>
            <a:r>
              <a:rPr lang="de-DE" sz="900" dirty="0">
                <a:solidFill>
                  <a:srgbClr val="C00000"/>
                </a:solidFill>
              </a:rPr>
              <a:t>Der Privatarzt</a:t>
            </a:r>
          </a:p>
          <a:p>
            <a:r>
              <a:rPr lang="de-DE" sz="900" dirty="0">
                <a:solidFill>
                  <a:srgbClr val="C00000"/>
                </a:solidFill>
              </a:rPr>
              <a:t>Prof. Dr. med. Carsten Bokemeyer, Dr. med Christoph Oing</a:t>
            </a:r>
          </a:p>
          <a:p>
            <a:r>
              <a:rPr lang="de-DE" sz="1600" b="1" dirty="0">
                <a:solidFill>
                  <a:srgbClr val="C00000"/>
                </a:solidFill>
                <a:latin typeface="Arial Black" panose="020B0A04020102020204" pitchFamily="34" charset="0"/>
              </a:rPr>
              <a:t>Therapieoptionen </a:t>
            </a:r>
          </a:p>
          <a:p>
            <a:r>
              <a:rPr lang="de-DE" sz="1200" b="1" dirty="0">
                <a:solidFill>
                  <a:srgbClr val="C00000"/>
                </a:solidFill>
                <a:latin typeface="Arial Black" panose="020B0A04020102020204" pitchFamily="34" charset="0"/>
              </a:rPr>
              <a:t>beim Prostatakarzinom</a:t>
            </a:r>
          </a:p>
          <a:p>
            <a:r>
              <a:rPr lang="de-DE" sz="900" dirty="0">
                <a:solidFill>
                  <a:srgbClr val="C00000"/>
                </a:solidFill>
                <a:hlinkClick r:id="rId2">
                  <a:extLst>
                    <a:ext uri="{A12FA001-AC4F-418D-AE19-62706E023703}">
                      <ahyp:hlinkClr xmlns:ahyp="http://schemas.microsoft.com/office/drawing/2018/hyperlinkcolor" val="tx"/>
                    </a:ext>
                  </a:extLst>
                </a:hlinkClick>
              </a:rPr>
              <a:t>https://www.der-privatarzt.de/artikel/aufmacher-prostatakarzinom-pao-02-20-onkomed</a:t>
            </a:r>
            <a:endParaRPr lang="de-DE" sz="900" dirty="0">
              <a:solidFill>
                <a:srgbClr val="C00000"/>
              </a:solidFill>
            </a:endParaRPr>
          </a:p>
        </p:txBody>
      </p:sp>
      <p:sp>
        <p:nvSpPr>
          <p:cNvPr id="3" name="Textfeld 2">
            <a:extLst>
              <a:ext uri="{FF2B5EF4-FFF2-40B4-BE49-F238E27FC236}">
                <a16:creationId xmlns:a16="http://schemas.microsoft.com/office/drawing/2014/main" id="{9D4F640A-0595-8870-B7FA-DF8E73516585}"/>
              </a:ext>
            </a:extLst>
          </p:cNvPr>
          <p:cNvSpPr txBox="1"/>
          <p:nvPr/>
        </p:nvSpPr>
        <p:spPr>
          <a:xfrm>
            <a:off x="536706" y="694625"/>
            <a:ext cx="5400000" cy="1184940"/>
          </a:xfrm>
          <a:prstGeom prst="rect">
            <a:avLst/>
          </a:prstGeom>
          <a:noFill/>
        </p:spPr>
        <p:txBody>
          <a:bodyPr wrap="square" rtlCol="0">
            <a:spAutoFit/>
          </a:bodyPr>
          <a:lstStyle/>
          <a:p>
            <a:r>
              <a:rPr lang="de-DE" sz="900" dirty="0">
                <a:solidFill>
                  <a:srgbClr val="C00000"/>
                </a:solidFill>
              </a:rPr>
              <a:t>10.02.2023 - Open Access</a:t>
            </a:r>
            <a:br>
              <a:rPr lang="de-DE" sz="900" dirty="0">
                <a:solidFill>
                  <a:srgbClr val="C00000"/>
                </a:solidFill>
              </a:rPr>
            </a:br>
            <a:r>
              <a:rPr lang="de-DE" sz="900" dirty="0">
                <a:solidFill>
                  <a:srgbClr val="C00000"/>
                </a:solidFill>
              </a:rPr>
              <a:t>SpringerLink</a:t>
            </a:r>
            <a:br>
              <a:rPr lang="de-DE" sz="900" dirty="0">
                <a:solidFill>
                  <a:srgbClr val="C00000"/>
                </a:solidFill>
              </a:rPr>
            </a:br>
            <a:r>
              <a:rPr lang="de-DE" sz="1600" b="1" dirty="0">
                <a:solidFill>
                  <a:srgbClr val="C00000"/>
                </a:solidFill>
                <a:latin typeface="Arial Black" panose="020B0A04020102020204" pitchFamily="34" charset="0"/>
              </a:rPr>
              <a:t>Chemotherapie ± </a:t>
            </a:r>
          </a:p>
          <a:p>
            <a:r>
              <a:rPr lang="de-DE" sz="1600" b="1" dirty="0" err="1">
                <a:solidFill>
                  <a:srgbClr val="C00000"/>
                </a:solidFill>
                <a:latin typeface="Arial Black" panose="020B0A04020102020204" pitchFamily="34" charset="0"/>
              </a:rPr>
              <a:t>Androgen­rezeptor­antagonisten</a:t>
            </a:r>
            <a:endParaRPr lang="de-DE" sz="1600" b="1" dirty="0">
              <a:solidFill>
                <a:srgbClr val="C00000"/>
              </a:solidFill>
              <a:latin typeface="Arial Black" panose="020B0A04020102020204" pitchFamily="34" charset="0"/>
            </a:endParaRPr>
          </a:p>
          <a:p>
            <a:r>
              <a:rPr lang="de-DE" sz="1200" b="1" dirty="0">
                <a:solidFill>
                  <a:srgbClr val="C00000"/>
                </a:solidFill>
                <a:latin typeface="Arial Black" panose="020B0A04020102020204" pitchFamily="34" charset="0"/>
              </a:rPr>
              <a:t>beim metastasierten hormonsensitiven Prostatakarzinom</a:t>
            </a:r>
            <a:br>
              <a:rPr lang="de-DE" sz="900"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link.springer.com/article/10.1007/s00120-023-02029-0</a:t>
            </a:r>
            <a:endParaRPr lang="de-DE" sz="900" dirty="0">
              <a:solidFill>
                <a:srgbClr val="C00000"/>
              </a:solidFill>
              <a:ea typeface="Calibri" panose="020F0502020204030204" pitchFamily="34" charset="0"/>
              <a:cs typeface="Times New Roman" panose="02020603050405020304" pitchFamily="18" charset="0"/>
            </a:endParaRPr>
          </a:p>
        </p:txBody>
      </p:sp>
      <p:sp>
        <p:nvSpPr>
          <p:cNvPr id="4" name="Textfeld 3">
            <a:extLst>
              <a:ext uri="{FF2B5EF4-FFF2-40B4-BE49-F238E27FC236}">
                <a16:creationId xmlns:a16="http://schemas.microsoft.com/office/drawing/2014/main" id="{403E2260-B806-9207-C80F-265C64EF2DB9}"/>
              </a:ext>
            </a:extLst>
          </p:cNvPr>
          <p:cNvSpPr txBox="1"/>
          <p:nvPr/>
        </p:nvSpPr>
        <p:spPr>
          <a:xfrm>
            <a:off x="6227334" y="3670386"/>
            <a:ext cx="5400000" cy="2831544"/>
          </a:xfrm>
          <a:prstGeom prst="rect">
            <a:avLst/>
          </a:prstGeom>
          <a:noFill/>
        </p:spPr>
        <p:txBody>
          <a:bodyPr wrap="square" rtlCol="0">
            <a:spAutoFit/>
          </a:bodyPr>
          <a:lstStyle/>
          <a:p>
            <a:endParaRPr lang="de-DE" sz="900" dirty="0">
              <a:solidFill>
                <a:schemeClr val="accent1">
                  <a:lumMod val="75000"/>
                </a:schemeClr>
              </a:solidFill>
            </a:endParaRPr>
          </a:p>
          <a:p>
            <a:r>
              <a:rPr lang="de-DE" sz="900" dirty="0">
                <a:solidFill>
                  <a:schemeClr val="accent1">
                    <a:lumMod val="50000"/>
                  </a:schemeClr>
                </a:solidFill>
              </a:rPr>
              <a:t>25.10.2022</a:t>
            </a:r>
          </a:p>
          <a:p>
            <a:r>
              <a:rPr lang="de-DE" sz="900" dirty="0">
                <a:solidFill>
                  <a:schemeClr val="accent1">
                    <a:lumMod val="50000"/>
                  </a:schemeClr>
                </a:solidFill>
              </a:rPr>
              <a:t>SpringerLink</a:t>
            </a:r>
          </a:p>
          <a:p>
            <a:r>
              <a:rPr lang="de-DE" sz="1600" b="1" dirty="0">
                <a:solidFill>
                  <a:schemeClr val="accent1">
                    <a:lumMod val="50000"/>
                  </a:schemeClr>
                </a:solidFill>
                <a:latin typeface="Arial Black" panose="020B0A04020102020204" pitchFamily="34" charset="0"/>
              </a:rPr>
              <a:t>mHSPC: Welche Patienten profitieren</a:t>
            </a:r>
          </a:p>
          <a:p>
            <a:r>
              <a:rPr lang="de-DE" sz="1600" b="1" dirty="0">
                <a:solidFill>
                  <a:schemeClr val="accent1">
                    <a:lumMod val="50000"/>
                  </a:schemeClr>
                </a:solidFill>
                <a:latin typeface="Arial Black" panose="020B0A04020102020204" pitchFamily="34" charset="0"/>
              </a:rPr>
              <a:t>von intensivierter Hormontherapie?</a:t>
            </a:r>
          </a:p>
          <a:p>
            <a:r>
              <a:rPr lang="de-DE" sz="900" b="1" dirty="0">
                <a:solidFill>
                  <a:schemeClr val="accent1">
                    <a:lumMod val="50000"/>
                  </a:schemeClr>
                </a:solidFill>
                <a:hlinkClick r:id="rId4">
                  <a:extLst>
                    <a:ext uri="{A12FA001-AC4F-418D-AE19-62706E023703}">
                      <ahyp:hlinkClr xmlns:ahyp="http://schemas.microsoft.com/office/drawing/2018/hyperlinkcolor" val="tx"/>
                    </a:ext>
                  </a:extLst>
                </a:hlinkClick>
              </a:rPr>
              <a:t>https://link.springer.com/article/10.1007/s15015-022-2917-0</a:t>
            </a:r>
            <a:endParaRPr lang="de-DE" sz="900" b="1" dirty="0">
              <a:solidFill>
                <a:schemeClr val="accent1">
                  <a:lumMod val="50000"/>
                </a:schemeClr>
              </a:solidFill>
            </a:endParaRPr>
          </a:p>
          <a:p>
            <a:endParaRPr lang="de-DE" sz="900" dirty="0">
              <a:solidFill>
                <a:schemeClr val="accent1">
                  <a:lumMod val="75000"/>
                </a:schemeClr>
              </a:solidFill>
            </a:endParaRPr>
          </a:p>
          <a:p>
            <a:endParaRPr lang="de-DE" sz="900" dirty="0">
              <a:solidFill>
                <a:srgbClr val="C00000"/>
              </a:solidFill>
            </a:endParaRPr>
          </a:p>
          <a:p>
            <a:r>
              <a:rPr lang="de-DE" sz="900" dirty="0">
                <a:solidFill>
                  <a:srgbClr val="C00000"/>
                </a:solidFill>
              </a:rPr>
              <a:t>20.02.2022</a:t>
            </a:r>
          </a:p>
          <a:p>
            <a:r>
              <a:rPr lang="de-DE" sz="900" dirty="0">
                <a:solidFill>
                  <a:srgbClr val="C00000"/>
                </a:solidFill>
              </a:rPr>
              <a:t>UroForum</a:t>
            </a:r>
          </a:p>
          <a:p>
            <a:r>
              <a:rPr lang="de-DE" sz="1600" b="1" dirty="0">
                <a:solidFill>
                  <a:srgbClr val="C00000"/>
                </a:solidFill>
                <a:latin typeface="Arial Black" panose="020B0A04020102020204" pitchFamily="34" charset="0"/>
              </a:rPr>
              <a:t>mHSPC:</a:t>
            </a:r>
          </a:p>
          <a:p>
            <a:r>
              <a:rPr lang="de-DE" sz="2000" b="1" dirty="0">
                <a:solidFill>
                  <a:srgbClr val="C00000"/>
                </a:solidFill>
                <a:latin typeface="Arial Black" panose="020B0A04020102020204" pitchFamily="34" charset="0"/>
              </a:rPr>
              <a:t>Darolutamid + ADT + Docetaxel</a:t>
            </a:r>
          </a:p>
          <a:p>
            <a:r>
              <a:rPr lang="de-DE" sz="2000" b="1" dirty="0">
                <a:solidFill>
                  <a:srgbClr val="C00000"/>
                </a:solidFill>
                <a:latin typeface="Arial Black" panose="020B0A04020102020204" pitchFamily="34" charset="0"/>
              </a:rPr>
              <a:t>verlängern das Gesamtüberleben</a:t>
            </a:r>
          </a:p>
          <a:p>
            <a:r>
              <a:rPr lang="de-DE" sz="900" dirty="0">
                <a:solidFill>
                  <a:srgbClr val="C00000"/>
                </a:solidFill>
                <a:hlinkClick r:id="rId5">
                  <a:extLst>
                    <a:ext uri="{A12FA001-AC4F-418D-AE19-62706E023703}">
                      <ahyp:hlinkClr xmlns:ahyp="http://schemas.microsoft.com/office/drawing/2018/hyperlinkcolor" val="tx"/>
                    </a:ext>
                  </a:extLst>
                </a:hlinkClick>
              </a:rPr>
              <a:t>https://uroforum.de/darolutamid-prostatakrebs/</a:t>
            </a:r>
            <a:endParaRPr lang="de-DE" sz="900" dirty="0">
              <a:solidFill>
                <a:srgbClr val="C00000"/>
              </a:solidFill>
            </a:endParaRPr>
          </a:p>
          <a:p>
            <a:endParaRPr lang="de-DE" sz="900" dirty="0">
              <a:solidFill>
                <a:schemeClr val="accent1">
                  <a:lumMod val="75000"/>
                </a:schemeClr>
              </a:solidFill>
            </a:endParaRPr>
          </a:p>
        </p:txBody>
      </p:sp>
      <p:sp>
        <p:nvSpPr>
          <p:cNvPr id="5" name="Rechteck 4">
            <a:hlinkClick r:id="rId2"/>
            <a:extLst>
              <a:ext uri="{FF2B5EF4-FFF2-40B4-BE49-F238E27FC236}">
                <a16:creationId xmlns:a16="http://schemas.microsoft.com/office/drawing/2014/main" id="{2740B5A0-7D13-846D-F88F-A4085EE2D11A}"/>
              </a:ext>
            </a:extLst>
          </p:cNvPr>
          <p:cNvSpPr/>
          <p:nvPr/>
        </p:nvSpPr>
        <p:spPr>
          <a:xfrm>
            <a:off x="6279415" y="1771842"/>
            <a:ext cx="5347919" cy="19048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dirty="0">
                <a:solidFill>
                  <a:schemeClr val="bg1">
                    <a:lumMod val="95000"/>
                  </a:schemeClr>
                </a:solidFill>
                <a:ea typeface="Calibri" panose="020F0502020204030204" pitchFamily="34" charset="0"/>
                <a:cs typeface="Times New Roman" panose="02020603050405020304" pitchFamily="18" charset="0"/>
              </a:rPr>
              <a:t>Zitat:</a:t>
            </a:r>
            <a:endParaRPr lang="de-DE" sz="800" dirty="0">
              <a:solidFill>
                <a:schemeClr val="bg1">
                  <a:lumMod val="95000"/>
                </a:schemeClr>
              </a:solidFill>
              <a:effectLst/>
              <a:ea typeface="Calibri" panose="020F0502020204030204" pitchFamily="34" charset="0"/>
              <a:cs typeface="Times New Roman" panose="02020603050405020304" pitchFamily="18" charset="0"/>
            </a:endParaRPr>
          </a:p>
          <a:p>
            <a:r>
              <a:rPr lang="de-DE" sz="1200" dirty="0">
                <a:latin typeface="Arial Black" panose="020B0A04020102020204" pitchFamily="34" charset="0"/>
              </a:rPr>
              <a:t>„ … Die </a:t>
            </a:r>
            <a:r>
              <a:rPr lang="de-DE" sz="1200" dirty="0" err="1">
                <a:latin typeface="Arial Black" panose="020B0A04020102020204" pitchFamily="34" charset="0"/>
              </a:rPr>
              <a:t>verfiigbaren</a:t>
            </a:r>
            <a:r>
              <a:rPr lang="de-DE" sz="1200" dirty="0">
                <a:latin typeface="Arial Black" panose="020B0A04020102020204" pitchFamily="34" charset="0"/>
              </a:rPr>
              <a:t> Ergebnisse</a:t>
            </a:r>
          </a:p>
          <a:p>
            <a:r>
              <a:rPr lang="de-DE" sz="1200" dirty="0">
                <a:latin typeface="Arial Black" panose="020B0A04020102020204" pitchFamily="34" charset="0"/>
              </a:rPr>
              <a:t>randomisierter klinischer Studien weisen allesamt auf </a:t>
            </a:r>
          </a:p>
          <a:p>
            <a:r>
              <a:rPr lang="de-DE" sz="1600" dirty="0">
                <a:latin typeface="Arial Black" panose="020B0A04020102020204" pitchFamily="34" charset="0"/>
              </a:rPr>
              <a:t>einen Überlebensvorteil einer </a:t>
            </a:r>
            <a:r>
              <a:rPr lang="de-DE" sz="1600" dirty="0" err="1">
                <a:latin typeface="Arial Black" panose="020B0A04020102020204" pitchFamily="34" charset="0"/>
              </a:rPr>
              <a:t>friihen</a:t>
            </a:r>
            <a:r>
              <a:rPr lang="de-DE" sz="1600" dirty="0">
                <a:latin typeface="Arial Black" panose="020B0A04020102020204" pitchFamily="34" charset="0"/>
              </a:rPr>
              <a:t> Therapieintensivierung durch Erweiterung </a:t>
            </a:r>
          </a:p>
          <a:p>
            <a:r>
              <a:rPr lang="de-DE" sz="1600" dirty="0">
                <a:latin typeface="Arial Black" panose="020B0A04020102020204" pitchFamily="34" charset="0"/>
              </a:rPr>
              <a:t>der Standard-ADT mit Antiandrogenen der zweiten Generation oder Docetaxel hin.  ... </a:t>
            </a:r>
            <a:r>
              <a:rPr lang="de-DE" sz="1200" dirty="0">
                <a:latin typeface="Arial Black" panose="020B0A04020102020204" pitchFamily="34" charset="0"/>
              </a:rPr>
              <a:t>“</a:t>
            </a:r>
          </a:p>
          <a:p>
            <a:r>
              <a:rPr lang="de-DE" sz="900" dirty="0">
                <a:solidFill>
                  <a:schemeClr val="bg1"/>
                </a:solidFill>
                <a:hlinkClick r:id="rId2">
                  <a:extLst>
                    <a:ext uri="{A12FA001-AC4F-418D-AE19-62706E023703}">
                      <ahyp:hlinkClr xmlns:ahyp="http://schemas.microsoft.com/office/drawing/2018/hyperlinkcolor" val="tx"/>
                    </a:ext>
                  </a:extLst>
                </a:hlinkClick>
              </a:rPr>
              <a:t>https://www.der-privatarzt.de/artikel/aufmacher-prostatakarzinom-pao-02-20-onkomed</a:t>
            </a:r>
            <a:endParaRPr lang="de-DE" sz="900" dirty="0">
              <a:solidFill>
                <a:schemeClr val="bg1"/>
              </a:solidFill>
            </a:endParaRPr>
          </a:p>
        </p:txBody>
      </p:sp>
      <p:sp>
        <p:nvSpPr>
          <p:cNvPr id="22" name="Textfeld 21">
            <a:extLst>
              <a:ext uri="{FF2B5EF4-FFF2-40B4-BE49-F238E27FC236}">
                <a16:creationId xmlns:a16="http://schemas.microsoft.com/office/drawing/2014/main" id="{845051E2-7113-244F-1F23-EC45DA81C1DF}"/>
              </a:ext>
            </a:extLst>
          </p:cNvPr>
          <p:cNvSpPr txBox="1"/>
          <p:nvPr/>
        </p:nvSpPr>
        <p:spPr>
          <a:xfrm>
            <a:off x="543167" y="2739227"/>
            <a:ext cx="5400000" cy="1369606"/>
          </a:xfrm>
          <a:prstGeom prst="rect">
            <a:avLst/>
          </a:prstGeom>
          <a:noFill/>
        </p:spPr>
        <p:txBody>
          <a:bodyPr wrap="square" rtlCol="0">
            <a:spAutoFit/>
          </a:bodyPr>
          <a:lstStyle/>
          <a:p>
            <a:r>
              <a:rPr lang="de-DE" sz="900" dirty="0">
                <a:solidFill>
                  <a:srgbClr val="F29400"/>
                </a:solidFill>
              </a:rPr>
              <a:t>21.02.2023</a:t>
            </a:r>
          </a:p>
          <a:p>
            <a:r>
              <a:rPr lang="de-DE" sz="900" dirty="0">
                <a:solidFill>
                  <a:srgbClr val="F29400"/>
                </a:solidFill>
              </a:rPr>
              <a:t>UniversiMed</a:t>
            </a:r>
          </a:p>
          <a:p>
            <a:r>
              <a:rPr lang="de-DE" sz="1200" b="1" dirty="0">
                <a:solidFill>
                  <a:srgbClr val="F29400"/>
                </a:solidFill>
              </a:rPr>
              <a:t>Metastasiertes hormonsensitives und kastrationsresistentes Prostatakarzinom (mHSPC, mCRPC)</a:t>
            </a:r>
            <a:br>
              <a:rPr lang="de-DE" sz="900" dirty="0">
                <a:solidFill>
                  <a:srgbClr val="F29400"/>
                </a:solidFill>
              </a:rPr>
            </a:br>
            <a:r>
              <a:rPr lang="de-DE" sz="1600" b="1" dirty="0">
                <a:solidFill>
                  <a:srgbClr val="F29400"/>
                </a:solidFill>
                <a:latin typeface="Arial Black" panose="020B0A04020102020204" pitchFamily="34" charset="0"/>
              </a:rPr>
              <a:t>Update: systemische Therapie </a:t>
            </a:r>
          </a:p>
          <a:p>
            <a:r>
              <a:rPr lang="de-DE" sz="1600" b="1" dirty="0">
                <a:solidFill>
                  <a:srgbClr val="F29400"/>
                </a:solidFill>
                <a:latin typeface="Arial Black" panose="020B0A04020102020204" pitchFamily="34" charset="0"/>
              </a:rPr>
              <a:t>bei metastasiertem Prostatakarzinom </a:t>
            </a:r>
          </a:p>
          <a:p>
            <a:r>
              <a:rPr lang="de-DE" sz="900" dirty="0">
                <a:solidFill>
                  <a:srgbClr val="F29400"/>
                </a:solidFill>
                <a:hlinkClick r:id="rId6">
                  <a:extLst>
                    <a:ext uri="{A12FA001-AC4F-418D-AE19-62706E023703}">
                      <ahyp:hlinkClr xmlns:ahyp="http://schemas.microsoft.com/office/drawing/2018/hyperlinkcolor" val="tx"/>
                    </a:ext>
                  </a:extLst>
                </a:hlinkClick>
              </a:rPr>
              <a:t>www.universimed.com/ch/article/urologie-andrologie/update-therapie-prostatakarzinom-270624</a:t>
            </a:r>
            <a:endParaRPr lang="de-DE" sz="900" dirty="0">
              <a:solidFill>
                <a:schemeClr val="accent1">
                  <a:lumMod val="75000"/>
                </a:schemeClr>
              </a:solidFill>
            </a:endParaRPr>
          </a:p>
        </p:txBody>
      </p:sp>
      <p:sp>
        <p:nvSpPr>
          <p:cNvPr id="43" name="Rechteck 42">
            <a:hlinkClick r:id="rId3"/>
            <a:extLst>
              <a:ext uri="{FF2B5EF4-FFF2-40B4-BE49-F238E27FC236}">
                <a16:creationId xmlns:a16="http://schemas.microsoft.com/office/drawing/2014/main" id="{3F4EBDA8-6400-EC72-30DA-1977BD9A83A0}"/>
              </a:ext>
            </a:extLst>
          </p:cNvPr>
          <p:cNvSpPr/>
          <p:nvPr/>
        </p:nvSpPr>
        <p:spPr>
          <a:xfrm>
            <a:off x="631693" y="1857106"/>
            <a:ext cx="5438268" cy="8308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e-DE" sz="800" dirty="0">
                <a:solidFill>
                  <a:schemeClr val="bg1">
                    <a:lumMod val="95000"/>
                  </a:schemeClr>
                </a:solidFill>
                <a:ea typeface="Calibri" panose="020F0502020204030204" pitchFamily="34" charset="0"/>
                <a:cs typeface="Times New Roman" panose="02020603050405020304" pitchFamily="18" charset="0"/>
              </a:rPr>
              <a:t>Zitat:</a:t>
            </a:r>
            <a:endParaRPr lang="de-DE" sz="800" dirty="0">
              <a:solidFill>
                <a:schemeClr val="bg1">
                  <a:lumMod val="95000"/>
                </a:schemeClr>
              </a:solidFill>
              <a:effectLst/>
              <a:ea typeface="Calibri" panose="020F0502020204030204" pitchFamily="34" charset="0"/>
              <a:cs typeface="Times New Roman" panose="02020603050405020304" pitchFamily="18" charset="0"/>
            </a:endParaRPr>
          </a:p>
          <a:p>
            <a:r>
              <a:rPr lang="de-DE" sz="1400" dirty="0"/>
              <a:t>„</a:t>
            </a:r>
            <a:r>
              <a:rPr lang="de-DE" sz="1400" dirty="0">
                <a:latin typeface="Arial Black" panose="020B0A04020102020204" pitchFamily="34" charset="0"/>
              </a:rPr>
              <a:t>Docetaxel sollte nicht mehr primär beim mHSPC zum Einsatz kommen</a:t>
            </a:r>
            <a:r>
              <a:rPr lang="de-DE" sz="1400" dirty="0"/>
              <a:t>“</a:t>
            </a:r>
          </a:p>
          <a:p>
            <a:r>
              <a:rPr lang="de-DE" sz="900" dirty="0">
                <a:solidFill>
                  <a:schemeClr val="bg1"/>
                </a:solidFill>
                <a:hlinkClick r:id="rId3">
                  <a:extLst>
                    <a:ext uri="{A12FA001-AC4F-418D-AE19-62706E023703}">
                      <ahyp:hlinkClr xmlns:ahyp="http://schemas.microsoft.com/office/drawing/2018/hyperlinkcolor" val="tx"/>
                    </a:ext>
                  </a:extLst>
                </a:hlinkClick>
              </a:rPr>
              <a:t>link.springer.com/article/10.1007/s00120-023-02029-0</a:t>
            </a:r>
            <a:endParaRPr lang="de-DE" sz="900" dirty="0">
              <a:solidFill>
                <a:schemeClr val="bg1"/>
              </a:solidFill>
            </a:endParaRPr>
          </a:p>
        </p:txBody>
      </p:sp>
      <p:sp>
        <p:nvSpPr>
          <p:cNvPr id="6" name="Textfeld 5">
            <a:extLst>
              <a:ext uri="{FF2B5EF4-FFF2-40B4-BE49-F238E27FC236}">
                <a16:creationId xmlns:a16="http://schemas.microsoft.com/office/drawing/2014/main" id="{EF460A34-80BB-070E-6F28-8C762BBD6A85}"/>
              </a:ext>
            </a:extLst>
          </p:cNvPr>
          <p:cNvSpPr txBox="1"/>
          <p:nvPr/>
        </p:nvSpPr>
        <p:spPr>
          <a:xfrm>
            <a:off x="543167" y="5202803"/>
            <a:ext cx="5400000" cy="1354217"/>
          </a:xfrm>
          <a:prstGeom prst="rect">
            <a:avLst/>
          </a:prstGeom>
          <a:noFill/>
        </p:spPr>
        <p:txBody>
          <a:bodyPr wrap="square" rtlCol="0">
            <a:spAutoFit/>
          </a:bodyPr>
          <a:lstStyle/>
          <a:p>
            <a:r>
              <a:rPr lang="de-DE" sz="900" dirty="0">
                <a:solidFill>
                  <a:srgbClr val="F29400"/>
                </a:solidFill>
              </a:rPr>
              <a:t>13.06.2022</a:t>
            </a:r>
          </a:p>
          <a:p>
            <a:r>
              <a:rPr lang="de-DE" sz="900" dirty="0">
                <a:solidFill>
                  <a:srgbClr val="F29400"/>
                </a:solidFill>
              </a:rPr>
              <a:t>UniversiMed</a:t>
            </a:r>
          </a:p>
          <a:p>
            <a:r>
              <a:rPr lang="de-DE" sz="1600" b="1" dirty="0">
                <a:solidFill>
                  <a:srgbClr val="F29400"/>
                </a:solidFill>
                <a:latin typeface="Arial Black" panose="020B0A04020102020204" pitchFamily="34" charset="0"/>
              </a:rPr>
              <a:t>Update zur Systemtherapie</a:t>
            </a:r>
          </a:p>
          <a:p>
            <a:r>
              <a:rPr lang="de-DE" sz="1200" b="1" dirty="0">
                <a:solidFill>
                  <a:srgbClr val="F29400"/>
                </a:solidFill>
                <a:latin typeface="Arial Black" panose="020B0A04020102020204" pitchFamily="34" charset="0"/>
              </a:rPr>
              <a:t>beim metastasierten hormonsensitiven Prostatakarzinom</a:t>
            </a:r>
          </a:p>
          <a:p>
            <a:r>
              <a:rPr lang="de-DE" sz="900" dirty="0">
                <a:solidFill>
                  <a:srgbClr val="F29400"/>
                </a:solidFill>
                <a:hlinkClick r:id="rId7">
                  <a:extLst>
                    <a:ext uri="{A12FA001-AC4F-418D-AE19-62706E023703}">
                      <ahyp:hlinkClr xmlns:ahyp="http://schemas.microsoft.com/office/drawing/2018/hyperlinkcolor" val="tx"/>
                    </a:ext>
                  </a:extLst>
                </a:hlinkClick>
              </a:rPr>
              <a:t>https://www.universimed.com/at/article/onkologie/update-systemtherapie-prostatakarzinom-151819</a:t>
            </a:r>
            <a:endParaRPr lang="de-DE" sz="900" dirty="0">
              <a:solidFill>
                <a:srgbClr val="F294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75000"/>
                </a:schemeClr>
              </a:solidFill>
            </a:endParaRPr>
          </a:p>
        </p:txBody>
      </p:sp>
      <p:sp>
        <p:nvSpPr>
          <p:cNvPr id="7" name="Rechteck 6">
            <a:hlinkClick r:id="rId8"/>
            <a:extLst>
              <a:ext uri="{FF2B5EF4-FFF2-40B4-BE49-F238E27FC236}">
                <a16:creationId xmlns:a16="http://schemas.microsoft.com/office/drawing/2014/main" id="{E538A84F-3183-FA55-4EB7-6AD07B20BBE8}"/>
              </a:ext>
            </a:extLst>
          </p:cNvPr>
          <p:cNvSpPr/>
          <p:nvPr/>
        </p:nvSpPr>
        <p:spPr>
          <a:xfrm>
            <a:off x="543167" y="4086387"/>
            <a:ext cx="5438268" cy="830850"/>
          </a:xfrm>
          <a:prstGeom prst="rect">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de-DE" sz="800" dirty="0">
                <a:solidFill>
                  <a:schemeClr val="bg1">
                    <a:lumMod val="95000"/>
                  </a:schemeClr>
                </a:solidFill>
                <a:ea typeface="Calibri" panose="020F0502020204030204" pitchFamily="34" charset="0"/>
                <a:cs typeface="Times New Roman" panose="02020603050405020304" pitchFamily="18" charset="0"/>
              </a:rPr>
              <a:t>Zitat:</a:t>
            </a:r>
            <a:endParaRPr lang="de-DE" sz="800" dirty="0">
              <a:solidFill>
                <a:schemeClr val="bg1">
                  <a:lumMod val="95000"/>
                </a:schemeClr>
              </a:solidFill>
              <a:effectLst/>
              <a:ea typeface="Calibri" panose="020F0502020204030204" pitchFamily="34" charset="0"/>
              <a:cs typeface="Times New Roman" panose="02020603050405020304" pitchFamily="18" charset="0"/>
            </a:endParaRPr>
          </a:p>
          <a:p>
            <a:r>
              <a:rPr lang="de-DE" sz="1400" dirty="0"/>
              <a:t>„</a:t>
            </a:r>
            <a:r>
              <a:rPr lang="de-DE" sz="1400" dirty="0">
                <a:latin typeface="Arial Black" panose="020B0A04020102020204" pitchFamily="34" charset="0"/>
              </a:rPr>
              <a:t>Der Einsatz der Double-Therapie mit ADT + Docetaxel ist daher heute obsolet.“</a:t>
            </a:r>
          </a:p>
          <a:p>
            <a:r>
              <a:rPr lang="de-DE" sz="900" dirty="0">
                <a:solidFill>
                  <a:schemeClr val="bg1"/>
                </a:solidFill>
                <a:hlinkClick r:id="rId8">
                  <a:extLst>
                    <a:ext uri="{A12FA001-AC4F-418D-AE19-62706E023703}">
                      <ahyp:hlinkClr xmlns:ahyp="http://schemas.microsoft.com/office/drawing/2018/hyperlinkcolor" val="tx"/>
                    </a:ext>
                  </a:extLst>
                </a:hlinkClick>
              </a:rPr>
              <a:t>https://www.universimed.com/ch/article/urologie-andrologie/update-therapie-prostatakarzinom-270624</a:t>
            </a:r>
            <a:endParaRPr lang="de-DE" sz="900" dirty="0">
              <a:solidFill>
                <a:schemeClr val="bg1"/>
              </a:solidFill>
            </a:endParaRPr>
          </a:p>
        </p:txBody>
      </p:sp>
    </p:spTree>
    <p:extLst>
      <p:ext uri="{BB962C8B-B14F-4D97-AF65-F5344CB8AC3E}">
        <p14:creationId xmlns:p14="http://schemas.microsoft.com/office/powerpoint/2010/main" val="137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500" fill="hold"/>
                                        <p:tgtEl>
                                          <p:spTgt spid="43"/>
                                        </p:tgtEl>
                                        <p:attrNameLst>
                                          <p:attrName>ppt_x</p:attrName>
                                        </p:attrNameLst>
                                      </p:cBhvr>
                                      <p:tavLst>
                                        <p:tav tm="0">
                                          <p:val>
                                            <p:strVal val="#ppt_x"/>
                                          </p:val>
                                        </p:tav>
                                        <p:tav tm="100000">
                                          <p:val>
                                            <p:strVal val="#ppt_x"/>
                                          </p:val>
                                        </p:tav>
                                      </p:tavLst>
                                    </p:anim>
                                    <p:anim calcmode="lin" valueType="num">
                                      <p:cBhvr additive="base">
                                        <p:cTn id="17" dur="500" fill="hold"/>
                                        <p:tgtEl>
                                          <p:spTgt spid="4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22" grpId="0"/>
      <p:bldP spid="43" grpId="0" animBg="1"/>
      <p:bldP spid="6" grpId="0"/>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5534E1F-BB61-2116-7850-D84CEE4ED69C}"/>
              </a:ext>
            </a:extLst>
          </p:cNvPr>
          <p:cNvSpPr txBox="1"/>
          <p:nvPr/>
        </p:nvSpPr>
        <p:spPr>
          <a:xfrm>
            <a:off x="6203215" y="704150"/>
            <a:ext cx="5400000" cy="6278642"/>
          </a:xfrm>
          <a:prstGeom prst="rect">
            <a:avLst/>
          </a:prstGeom>
          <a:noFill/>
        </p:spPr>
        <p:txBody>
          <a:bodyPr wrap="square" rtlCol="0">
            <a:spAutoFit/>
          </a:bodyPr>
          <a:lstStyle/>
          <a:p>
            <a:r>
              <a:rPr lang="de-DE" sz="900" dirty="0">
                <a:solidFill>
                  <a:srgbClr val="C00000"/>
                </a:solidFill>
              </a:rPr>
              <a:t>2022</a:t>
            </a:r>
          </a:p>
          <a:p>
            <a:r>
              <a:rPr lang="de-DE" sz="900" dirty="0">
                <a:solidFill>
                  <a:srgbClr val="C00000"/>
                </a:solidFill>
              </a:rPr>
              <a:t>Deutsches Ärzteblatt</a:t>
            </a:r>
          </a:p>
          <a:p>
            <a:r>
              <a:rPr lang="de-DE" sz="900" dirty="0">
                <a:solidFill>
                  <a:srgbClr val="C00000"/>
                </a:solidFill>
              </a:rPr>
              <a:t>Dtsch Arztebl 2022; 119(31-32): [19]; DOI: 10.3238/PersASCO.2022.08.08.11</a:t>
            </a:r>
          </a:p>
          <a:p>
            <a:r>
              <a:rPr lang="de-DE" sz="900" dirty="0">
                <a:solidFill>
                  <a:srgbClr val="C00000"/>
                </a:solidFill>
              </a:rPr>
              <a:t>Dr. rer. nat. Christine Willen</a:t>
            </a:r>
          </a:p>
          <a:p>
            <a:r>
              <a:rPr lang="de-DE" sz="2400" b="1" dirty="0" err="1">
                <a:solidFill>
                  <a:srgbClr val="C00000"/>
                </a:solidFill>
                <a:latin typeface="Arial Black" panose="020B0A04020102020204" pitchFamily="34" charset="0"/>
              </a:rPr>
              <a:t>Radioligandtherapie</a:t>
            </a:r>
            <a:endParaRPr lang="de-DE" sz="2400" b="1" dirty="0">
              <a:solidFill>
                <a:srgbClr val="C00000"/>
              </a:solidFill>
              <a:latin typeface="Arial Black" panose="020B0A04020102020204" pitchFamily="34" charset="0"/>
            </a:endParaRPr>
          </a:p>
          <a:p>
            <a:r>
              <a:rPr lang="de-DE" sz="2400" b="1" dirty="0">
                <a:solidFill>
                  <a:srgbClr val="C00000"/>
                </a:solidFill>
                <a:latin typeface="Arial Black" panose="020B0A04020102020204" pitchFamily="34" charset="0"/>
              </a:rPr>
              <a:t>bei mCRPC</a:t>
            </a:r>
          </a:p>
          <a:p>
            <a:r>
              <a:rPr lang="de-DE" sz="1600" b="1" dirty="0">
                <a:solidFill>
                  <a:srgbClr val="C00000"/>
                </a:solidFill>
                <a:latin typeface="Arial Black" panose="020B0A04020102020204" pitchFamily="34" charset="0"/>
              </a:rPr>
              <a:t>Überleben in Phase-3-Studie</a:t>
            </a:r>
          </a:p>
          <a:p>
            <a:r>
              <a:rPr lang="de-DE" sz="1600" b="1" dirty="0">
                <a:solidFill>
                  <a:srgbClr val="C00000"/>
                </a:solidFill>
                <a:latin typeface="Arial Black" panose="020B0A04020102020204" pitchFamily="34" charset="0"/>
              </a:rPr>
              <a:t>ähnlich wie bei Chemo</a:t>
            </a:r>
          </a:p>
          <a:p>
            <a:r>
              <a:rPr lang="de-DE" sz="900" dirty="0">
                <a:solidFill>
                  <a:srgbClr val="C00000"/>
                </a:solidFill>
                <a:hlinkClick r:id="rId2">
                  <a:extLst>
                    <a:ext uri="{A12FA001-AC4F-418D-AE19-62706E023703}">
                      <ahyp:hlinkClr xmlns:ahyp="http://schemas.microsoft.com/office/drawing/2018/hyperlinkcolor" val="tx"/>
                    </a:ext>
                  </a:extLst>
                </a:hlinkClick>
              </a:rPr>
              <a:t>https://www.aerzteblatt.de/archiv/226427/Radioligandtherapie-bei-mCRPC-Ueberleben-in-Phase-3-Studie-aehnlich-wie-bei-Chemo</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30.05.2019</a:t>
            </a:r>
          </a:p>
          <a:p>
            <a:r>
              <a:rPr lang="de-DE" sz="900" dirty="0">
                <a:solidFill>
                  <a:schemeClr val="accent1">
                    <a:lumMod val="75000"/>
                  </a:schemeClr>
                </a:solidFill>
              </a:rPr>
              <a:t>UniversiMed</a:t>
            </a:r>
          </a:p>
          <a:p>
            <a:r>
              <a:rPr lang="de-DE" sz="1600" b="1" dirty="0">
                <a:solidFill>
                  <a:schemeClr val="accent1">
                    <a:lumMod val="75000"/>
                  </a:schemeClr>
                </a:solidFill>
                <a:latin typeface="Arial Black" panose="020B0A04020102020204" pitchFamily="34" charset="0"/>
              </a:rPr>
              <a:t>Die Behandlung des CRPC</a:t>
            </a:r>
          </a:p>
          <a:p>
            <a:r>
              <a:rPr lang="de-DE" sz="2400" b="1" dirty="0">
                <a:solidFill>
                  <a:schemeClr val="accent1">
                    <a:lumMod val="75000"/>
                  </a:schemeClr>
                </a:solidFill>
                <a:latin typeface="Arial Black" panose="020B0A04020102020204" pitchFamily="34" charset="0"/>
              </a:rPr>
              <a:t>Sequenz oder Kombination?</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https://www.universimed.com/ch/article/onkologie/die-behandlung-des-crpc-sequenz-oder-kombination-2126099 </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50000"/>
                  </a:schemeClr>
                </a:solidFill>
              </a:rPr>
              <a:t>30.04.2022</a:t>
            </a:r>
          </a:p>
          <a:p>
            <a:r>
              <a:rPr lang="de-DE" sz="900" dirty="0">
                <a:solidFill>
                  <a:schemeClr val="accent1">
                    <a:lumMod val="50000"/>
                  </a:schemeClr>
                </a:solidFill>
              </a:rPr>
              <a:t>Universitätsklinikum Hamburg-Eppendorf</a:t>
            </a:r>
          </a:p>
          <a:p>
            <a:r>
              <a:rPr lang="de-DE" sz="900" dirty="0">
                <a:solidFill>
                  <a:schemeClr val="accent1">
                    <a:lumMod val="50000"/>
                  </a:schemeClr>
                </a:solidFill>
              </a:rPr>
              <a:t>Prostata POM Review 04-2022</a:t>
            </a:r>
          </a:p>
          <a:p>
            <a:r>
              <a:rPr lang="de-DE" sz="900" dirty="0">
                <a:solidFill>
                  <a:schemeClr val="accent1">
                    <a:lumMod val="50000"/>
                  </a:schemeClr>
                </a:solidFill>
              </a:rPr>
              <a:t>Auswahl und Kommentar von Prof. Dr. Gunhild von Amsberg</a:t>
            </a:r>
          </a:p>
          <a:p>
            <a:r>
              <a:rPr lang="de-DE" sz="1600" b="1" dirty="0">
                <a:solidFill>
                  <a:schemeClr val="accent1">
                    <a:lumMod val="50000"/>
                  </a:schemeClr>
                </a:solidFill>
                <a:latin typeface="Arial Black" panose="020B0A04020102020204" pitchFamily="34" charset="0"/>
              </a:rPr>
              <a:t>Kombinationstherapie</a:t>
            </a:r>
          </a:p>
          <a:p>
            <a:r>
              <a:rPr lang="de-DE" sz="1600" b="1" dirty="0">
                <a:solidFill>
                  <a:schemeClr val="accent1">
                    <a:lumMod val="50000"/>
                  </a:schemeClr>
                </a:solidFill>
                <a:latin typeface="Arial Black" panose="020B0A04020102020204" pitchFamily="34" charset="0"/>
              </a:rPr>
              <a:t>mit Abirateron und Olaparib</a:t>
            </a:r>
          </a:p>
          <a:p>
            <a:r>
              <a:rPr lang="de-DE" sz="1600" b="1" dirty="0">
                <a:solidFill>
                  <a:schemeClr val="accent1">
                    <a:lumMod val="50000"/>
                  </a:schemeClr>
                </a:solidFill>
                <a:latin typeface="Arial Black" panose="020B0A04020102020204" pitchFamily="34" charset="0"/>
              </a:rPr>
              <a:t>für das mCRPC</a:t>
            </a:r>
          </a:p>
          <a:p>
            <a:r>
              <a:rPr lang="de-DE" sz="900" dirty="0">
                <a:solidFill>
                  <a:schemeClr val="accent1">
                    <a:lumMod val="50000"/>
                  </a:schemeClr>
                </a:solidFill>
                <a:hlinkClick r:id="rId4">
                  <a:extLst>
                    <a:ext uri="{A12FA001-AC4F-418D-AE19-62706E023703}">
                      <ahyp:hlinkClr xmlns:ahyp="http://schemas.microsoft.com/office/drawing/2018/hyperlinkcolor" val="tx"/>
                    </a:ext>
                  </a:extLst>
                </a:hlinkClick>
              </a:rPr>
              <a:t>https://www.martini-klinik.de/fileadmin/dateien/04-pdfs/pom-literatur-des-monats/2022/prostata-pom-review-2022-04-amsberg.pdf</a:t>
            </a:r>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53867A4F-9706-3612-492F-D80DAEBC0E82}"/>
              </a:ext>
            </a:extLst>
          </p:cNvPr>
          <p:cNvSpPr txBox="1"/>
          <p:nvPr/>
        </p:nvSpPr>
        <p:spPr>
          <a:xfrm>
            <a:off x="536705" y="704150"/>
            <a:ext cx="5559295" cy="723275"/>
          </a:xfrm>
          <a:prstGeom prst="rect">
            <a:avLst/>
          </a:prstGeom>
          <a:noFill/>
        </p:spPr>
        <p:txBody>
          <a:bodyPr wrap="square" rtlCol="0">
            <a:spAutoFit/>
          </a:bodyPr>
          <a:lstStyle/>
          <a:p>
            <a:r>
              <a:rPr lang="de-DE" sz="900" b="1" dirty="0">
                <a:solidFill>
                  <a:srgbClr val="C00000"/>
                </a:solidFill>
              </a:rPr>
              <a:t>25.10.2022</a:t>
            </a:r>
          </a:p>
          <a:p>
            <a:r>
              <a:rPr lang="de-DE" sz="900" b="1" dirty="0">
                <a:solidFill>
                  <a:srgbClr val="C00000"/>
                </a:solidFill>
              </a:rPr>
              <a:t>SpringerLink</a:t>
            </a:r>
          </a:p>
          <a:p>
            <a:r>
              <a:rPr lang="de-DE" sz="1400" dirty="0">
                <a:solidFill>
                  <a:srgbClr val="C00000"/>
                </a:solidFill>
                <a:latin typeface="Arial Black" panose="020B0A04020102020204" pitchFamily="34" charset="0"/>
              </a:rPr>
              <a:t>Sinnvolles Therapiemanagement von mHSPC-Patienten</a:t>
            </a:r>
          </a:p>
          <a:p>
            <a:r>
              <a:rPr lang="de-DE" sz="900" dirty="0">
                <a:solidFill>
                  <a:srgbClr val="C00000"/>
                </a:solidFill>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https://link.springer.com/article/10.1007/s15015-022-2957-5</a:t>
            </a:r>
            <a:endParaRPr lang="de-DE" sz="900" b="1" dirty="0">
              <a:solidFill>
                <a:srgbClr val="C00000"/>
              </a:solidFill>
            </a:endParaRPr>
          </a:p>
        </p:txBody>
      </p:sp>
      <p:sp>
        <p:nvSpPr>
          <p:cNvPr id="4" name="Textfeld 3">
            <a:extLst>
              <a:ext uri="{FF2B5EF4-FFF2-40B4-BE49-F238E27FC236}">
                <a16:creationId xmlns:a16="http://schemas.microsoft.com/office/drawing/2014/main" id="{6F78867D-7C05-3A63-0AEC-9963C3A3E3DE}"/>
              </a:ext>
            </a:extLst>
          </p:cNvPr>
          <p:cNvSpPr txBox="1"/>
          <p:nvPr/>
        </p:nvSpPr>
        <p:spPr>
          <a:xfrm>
            <a:off x="536705" y="2647637"/>
            <a:ext cx="5400000" cy="4939814"/>
          </a:xfrm>
          <a:prstGeom prst="rect">
            <a:avLst/>
          </a:prstGeom>
          <a:noFill/>
        </p:spPr>
        <p:txBody>
          <a:bodyPr wrap="square" rtlCol="0">
            <a:spAutoFit/>
          </a:bodyPr>
          <a:lstStyle/>
          <a:p>
            <a:r>
              <a:rPr lang="de-DE" sz="900" dirty="0">
                <a:solidFill>
                  <a:srgbClr val="C00000"/>
                </a:solidFill>
                <a:ea typeface="Calibri" panose="020F0502020204030204" pitchFamily="34" charset="0"/>
                <a:cs typeface="Times New Roman" panose="02020603050405020304" pitchFamily="18" charset="0"/>
              </a:rPr>
              <a:t>16.09.2022</a:t>
            </a:r>
            <a:endParaRPr lang="de-DE" sz="900" dirty="0"/>
          </a:p>
          <a:p>
            <a:pPr>
              <a:tabLst>
                <a:tab pos="1260475" algn="l"/>
              </a:tabLst>
            </a:pPr>
            <a:r>
              <a:rPr lang="de-DE" sz="900" dirty="0">
                <a:solidFill>
                  <a:srgbClr val="C00000"/>
                </a:solidFill>
                <a:ea typeface="Calibri" panose="020F0502020204030204" pitchFamily="34" charset="0"/>
                <a:cs typeface="Times New Roman" panose="02020603050405020304" pitchFamily="18" charset="0"/>
              </a:rPr>
              <a:t>Deutsches Ärzteblatt </a:t>
            </a:r>
          </a:p>
          <a:p>
            <a:r>
              <a:rPr lang="de-DE" sz="900" dirty="0">
                <a:solidFill>
                  <a:srgbClr val="C00000"/>
                </a:solidFill>
                <a:ea typeface="Calibri" panose="020F0502020204030204" pitchFamily="34" charset="0"/>
                <a:cs typeface="Times New Roman" panose="02020603050405020304" pitchFamily="18" charset="0"/>
              </a:rPr>
              <a:t>Dtsch Arztebl Int 2022; 119: 622-32; DOI: 10.3238/arztebl.m2022.0294</a:t>
            </a:r>
          </a:p>
          <a:p>
            <a:r>
              <a:rPr lang="de-DE" sz="24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Therapie </a:t>
            </a:r>
          </a:p>
          <a:p>
            <a:r>
              <a:rPr lang="de-DE" sz="12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des metastasierten hormonsensitiven Prostatakarzinoms</a:t>
            </a:r>
            <a:r>
              <a:rPr lang="de-DE" sz="1200"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 </a:t>
            </a:r>
          </a:p>
          <a:p>
            <a:r>
              <a:rPr lang="de-DE" sz="800" u="sng" dirty="0">
                <a:solidFill>
                  <a:srgbClr val="C00000"/>
                </a:solidFill>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www.aerzteblatt.de/archiv/227370/Therapie-des-metastasierten-hormonsensitiven-Prostatakarzinoms</a:t>
            </a:r>
            <a:endParaRPr lang="de-DE" sz="800" u="sng" dirty="0">
              <a:solidFill>
                <a:srgbClr val="C00000"/>
              </a:solidFill>
              <a:ea typeface="Calibri" panose="020F0502020204030204" pitchFamily="34" charset="0"/>
              <a:cs typeface="Times New Roman" panose="02020603050405020304" pitchFamily="18" charset="0"/>
            </a:endParaRPr>
          </a:p>
          <a:p>
            <a:endParaRPr lang="de-DE" sz="900" dirty="0">
              <a:solidFill>
                <a:srgbClr val="C00000"/>
              </a:solidFill>
            </a:endParaRPr>
          </a:p>
          <a:p>
            <a:r>
              <a:rPr lang="de-DE" sz="2400" b="1" dirty="0">
                <a:solidFill>
                  <a:srgbClr val="C00000"/>
                </a:solidFill>
                <a:latin typeface="Arial Black" panose="020B0A04020102020204" pitchFamily="34" charset="0"/>
              </a:rPr>
              <a:t>Therapiealgorithmus</a:t>
            </a:r>
            <a:br>
              <a:rPr lang="de-DE" sz="1600" b="1" dirty="0">
                <a:solidFill>
                  <a:srgbClr val="C00000"/>
                </a:solidFill>
                <a:latin typeface="Arial Black" panose="020B0A04020102020204" pitchFamily="34" charset="0"/>
              </a:rPr>
            </a:br>
            <a:r>
              <a:rPr lang="de-DE" sz="1200" b="1" dirty="0">
                <a:solidFill>
                  <a:srgbClr val="C00000"/>
                </a:solidFill>
                <a:latin typeface="Arial Black" panose="020B0A04020102020204" pitchFamily="34" charset="0"/>
              </a:rPr>
              <a:t>des metastasierten hormonsensitiven Prostatakarzinoms</a:t>
            </a:r>
            <a:br>
              <a:rPr lang="de-DE" sz="900" b="1" dirty="0">
                <a:solidFill>
                  <a:srgbClr val="C00000"/>
                </a:solidFill>
              </a:rPr>
            </a:br>
            <a:r>
              <a:rPr lang="de-DE" sz="900" dirty="0">
                <a:solidFill>
                  <a:srgbClr val="C00000"/>
                </a:solidFill>
                <a:hlinkClick r:id="rId7">
                  <a:extLst>
                    <a:ext uri="{A12FA001-AC4F-418D-AE19-62706E023703}">
                      <ahyp:hlinkClr xmlns:ahyp="http://schemas.microsoft.com/office/drawing/2018/hyperlinkcolor" val="tx"/>
                    </a:ext>
                  </a:extLst>
                </a:hlinkClick>
              </a:rPr>
              <a:t>www.aerzteblatt.de/callback/image.asp?id=124752</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F29400"/>
                </a:solidFill>
              </a:rPr>
              <a:t>17.02.2023</a:t>
            </a:r>
          </a:p>
          <a:p>
            <a:r>
              <a:rPr lang="de-DE" sz="900" dirty="0">
                <a:solidFill>
                  <a:srgbClr val="F29400"/>
                </a:solidFill>
              </a:rPr>
              <a:t>Deutsches Ärzteblatt</a:t>
            </a:r>
          </a:p>
          <a:p>
            <a:r>
              <a:rPr lang="de-DE" sz="900" dirty="0">
                <a:solidFill>
                  <a:srgbClr val="F29400"/>
                </a:solidFill>
              </a:rPr>
              <a:t>Dtsch Arztebl 2023; 120(7): A-303</a:t>
            </a:r>
          </a:p>
          <a:p>
            <a:r>
              <a:rPr lang="de-DE" sz="1600" b="1" dirty="0">
                <a:solidFill>
                  <a:srgbClr val="F29400"/>
                </a:solidFill>
                <a:latin typeface="Arial Black" panose="020B0A04020102020204" pitchFamily="34" charset="0"/>
              </a:rPr>
              <a:t>PARP-Inhibition in der Erstlinie (mCRPC)</a:t>
            </a:r>
          </a:p>
          <a:p>
            <a:r>
              <a:rPr lang="de-DE" sz="1600" b="1" dirty="0">
                <a:solidFill>
                  <a:srgbClr val="F29400"/>
                </a:solidFill>
                <a:latin typeface="Arial Black" panose="020B0A04020102020204" pitchFamily="34" charset="0"/>
              </a:rPr>
              <a:t>Neue Kombinationstherapie</a:t>
            </a:r>
          </a:p>
          <a:p>
            <a:r>
              <a:rPr lang="de-DE" sz="1400" b="1" dirty="0">
                <a:solidFill>
                  <a:srgbClr val="F29400"/>
                </a:solidFill>
                <a:latin typeface="Arial Black" panose="020B0A04020102020204" pitchFamily="34" charset="0"/>
              </a:rPr>
              <a:t>gegen metastasierten Prostatakrebs</a:t>
            </a:r>
          </a:p>
          <a:p>
            <a:r>
              <a:rPr lang="de-DE" sz="900" dirty="0">
                <a:solidFill>
                  <a:srgbClr val="F29400"/>
                </a:solidFill>
                <a:hlinkClick r:id="rId8">
                  <a:extLst>
                    <a:ext uri="{A12FA001-AC4F-418D-AE19-62706E023703}">
                      <ahyp:hlinkClr xmlns:ahyp="http://schemas.microsoft.com/office/drawing/2018/hyperlinkcolor" val="tx"/>
                    </a:ext>
                  </a:extLst>
                </a:hlinkClick>
              </a:rPr>
              <a:t>https://www.aerzteblatt.de/archiv/229948/PARP-Inhibition-in-der-Erstlinie-Neue-Kombinationstherapie-gegen-metastasierten-Prostatakrebs</a:t>
            </a:r>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5" name="Textfeld 4">
            <a:hlinkClick r:id="rId5"/>
            <a:extLst>
              <a:ext uri="{FF2B5EF4-FFF2-40B4-BE49-F238E27FC236}">
                <a16:creationId xmlns:a16="http://schemas.microsoft.com/office/drawing/2014/main" id="{50954B60-B01D-A7C2-5812-101413B65B0E}"/>
              </a:ext>
            </a:extLst>
          </p:cNvPr>
          <p:cNvSpPr txBox="1"/>
          <p:nvPr/>
        </p:nvSpPr>
        <p:spPr>
          <a:xfrm>
            <a:off x="588784" y="1382003"/>
            <a:ext cx="4707115" cy="1031051"/>
          </a:xfrm>
          <a:prstGeom prst="rect">
            <a:avLst/>
          </a:prstGeom>
          <a:solidFill>
            <a:srgbClr val="C00000"/>
          </a:solidFill>
        </p:spPr>
        <p:txBody>
          <a:bodyPr wrap="square" rtlCol="0">
            <a:spAutoFit/>
          </a:bodyPr>
          <a:lstStyle/>
          <a:p>
            <a:pPr algn="ctr"/>
            <a:r>
              <a:rPr lang="de-DE" sz="2400" dirty="0">
                <a:solidFill>
                  <a:schemeClr val="bg1"/>
                </a:solidFill>
                <a:latin typeface="Arial Black" panose="020B0A04020102020204" pitchFamily="34" charset="0"/>
              </a:rPr>
              <a:t>Hart und früh zuschlagen!</a:t>
            </a:r>
          </a:p>
          <a:p>
            <a:pPr algn="ctr"/>
            <a:endParaRPr lang="de-DE" sz="800" dirty="0">
              <a:solidFill>
                <a:schemeClr val="bg1"/>
              </a:solidFill>
              <a:latin typeface="Arial Black" panose="020B0A04020102020204" pitchFamily="34" charset="0"/>
            </a:endParaRPr>
          </a:p>
          <a:p>
            <a:pPr algn="ctr"/>
            <a:r>
              <a:rPr lang="de-DE" sz="2000" dirty="0">
                <a:solidFill>
                  <a:schemeClr val="bg1"/>
                </a:solidFill>
                <a:latin typeface="Arial Black" panose="020B0A04020102020204" pitchFamily="34" charset="0"/>
              </a:rPr>
              <a:t>Hit </a:t>
            </a:r>
            <a:r>
              <a:rPr lang="de-DE" sz="2000" dirty="0" err="1">
                <a:solidFill>
                  <a:schemeClr val="bg1"/>
                </a:solidFill>
                <a:latin typeface="Arial Black" panose="020B0A04020102020204" pitchFamily="34" charset="0"/>
              </a:rPr>
              <a:t>hard</a:t>
            </a:r>
            <a:r>
              <a:rPr lang="de-DE" sz="2000" dirty="0">
                <a:solidFill>
                  <a:schemeClr val="bg1"/>
                </a:solidFill>
                <a:latin typeface="Arial Black" panose="020B0A04020102020204" pitchFamily="34" charset="0"/>
              </a:rPr>
              <a:t> and </a:t>
            </a:r>
            <a:r>
              <a:rPr lang="de-DE" sz="2000" dirty="0" err="1">
                <a:solidFill>
                  <a:schemeClr val="bg1"/>
                </a:solidFill>
                <a:latin typeface="Arial Black" panose="020B0A04020102020204" pitchFamily="34" charset="0"/>
              </a:rPr>
              <a:t>early</a:t>
            </a:r>
            <a:r>
              <a:rPr lang="de-DE" sz="2000" dirty="0">
                <a:solidFill>
                  <a:schemeClr val="bg1"/>
                </a:solidFill>
                <a:latin typeface="Arial Black" panose="020B0A04020102020204" pitchFamily="34" charset="0"/>
              </a:rPr>
              <a:t>!</a:t>
            </a:r>
          </a:p>
          <a:p>
            <a:pPr algn="ctr"/>
            <a:r>
              <a:rPr lang="de-DE" sz="900" dirty="0">
                <a:solidFill>
                  <a:schemeClr val="bg1"/>
                </a:solidFill>
                <a:cs typeface="Arial" panose="020B0604020202020204" pitchFamily="34" charset="0"/>
              </a:rPr>
              <a:t>Prof. Dr. med. Thorsten </a:t>
            </a:r>
            <a:r>
              <a:rPr lang="de-DE" sz="900" dirty="0" err="1">
                <a:solidFill>
                  <a:schemeClr val="bg1"/>
                </a:solidFill>
                <a:cs typeface="Arial" panose="020B0604020202020204" pitchFamily="34" charset="0"/>
              </a:rPr>
              <a:t>Schlomm</a:t>
            </a:r>
            <a:r>
              <a:rPr lang="de-DE" sz="900" dirty="0">
                <a:solidFill>
                  <a:schemeClr val="bg1"/>
                </a:solidFill>
                <a:cs typeface="Arial" panose="020B0604020202020204" pitchFamily="34" charset="0"/>
              </a:rPr>
              <a:t> - Klinik für Urologie - Charité</a:t>
            </a:r>
          </a:p>
        </p:txBody>
      </p:sp>
    </p:spTree>
    <p:extLst>
      <p:ext uri="{BB962C8B-B14F-4D97-AF65-F5344CB8AC3E}">
        <p14:creationId xmlns:p14="http://schemas.microsoft.com/office/powerpoint/2010/main" val="8120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FCA601B-DF06-EC0F-999D-43FEFD40CE50}"/>
              </a:ext>
            </a:extLst>
          </p:cNvPr>
          <p:cNvSpPr txBox="1"/>
          <p:nvPr/>
        </p:nvSpPr>
        <p:spPr>
          <a:xfrm>
            <a:off x="5920583" y="669858"/>
            <a:ext cx="5400000" cy="1215717"/>
          </a:xfrm>
          <a:prstGeom prst="rect">
            <a:avLst/>
          </a:prstGeom>
          <a:noFill/>
        </p:spPr>
        <p:txBody>
          <a:bodyPr wrap="square" rtlCol="0">
            <a:spAutoFit/>
          </a:bodyPr>
          <a:lstStyle/>
          <a:p>
            <a:r>
              <a:rPr lang="de-DE" sz="900" dirty="0">
                <a:solidFill>
                  <a:srgbClr val="C00000"/>
                </a:solidFill>
              </a:rPr>
              <a:t>18.11.2022</a:t>
            </a:r>
          </a:p>
          <a:p>
            <a:r>
              <a:rPr lang="de-DE" sz="900" dirty="0" err="1">
                <a:solidFill>
                  <a:srgbClr val="C00000"/>
                </a:solidFill>
              </a:rPr>
              <a:t>univadis</a:t>
            </a:r>
            <a:br>
              <a:rPr lang="de-DE" sz="900" dirty="0">
                <a:solidFill>
                  <a:srgbClr val="C00000"/>
                </a:solidFill>
              </a:rPr>
            </a:br>
            <a:r>
              <a:rPr lang="de-DE" sz="1600" b="1" dirty="0">
                <a:solidFill>
                  <a:srgbClr val="C00000"/>
                </a:solidFill>
              </a:rPr>
              <a:t>Fortgeschrittenes Prostatakarzinom</a:t>
            </a:r>
          </a:p>
          <a:p>
            <a:r>
              <a:rPr lang="de-DE" sz="2100" b="1" dirty="0" err="1">
                <a:solidFill>
                  <a:srgbClr val="C00000"/>
                </a:solidFill>
                <a:latin typeface="Arial Black" panose="020B0A04020102020204" pitchFamily="34" charset="0"/>
              </a:rPr>
              <a:t>Estetrol</a:t>
            </a:r>
            <a:r>
              <a:rPr lang="de-DE" sz="2100" b="1" dirty="0">
                <a:solidFill>
                  <a:srgbClr val="C00000"/>
                </a:solidFill>
                <a:latin typeface="Arial Black" panose="020B0A04020102020204" pitchFamily="34" charset="0"/>
              </a:rPr>
              <a:t> verhindert Hitzewallungen</a:t>
            </a:r>
            <a:br>
              <a:rPr lang="de-DE" sz="900"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www.univadis.de/viewarticle/fortgeschrittenes-prostatakarzinom-estetrol-verhindert-hitzewallungen</a:t>
            </a:r>
            <a:endParaRPr lang="de-DE" sz="900" dirty="0">
              <a:solidFill>
                <a:srgbClr val="C00000"/>
              </a:solidFill>
            </a:endParaRPr>
          </a:p>
          <a:p>
            <a:endParaRPr lang="de-DE" sz="900" dirty="0">
              <a:solidFill>
                <a:srgbClr val="C00000"/>
              </a:solidFill>
            </a:endParaRPr>
          </a:p>
        </p:txBody>
      </p:sp>
      <p:sp>
        <p:nvSpPr>
          <p:cNvPr id="3" name="Textfeld 2">
            <a:extLst>
              <a:ext uri="{FF2B5EF4-FFF2-40B4-BE49-F238E27FC236}">
                <a16:creationId xmlns:a16="http://schemas.microsoft.com/office/drawing/2014/main" id="{965570E8-112B-A1DA-F5AF-2F55D5FF4AE8}"/>
              </a:ext>
            </a:extLst>
          </p:cNvPr>
          <p:cNvSpPr txBox="1"/>
          <p:nvPr/>
        </p:nvSpPr>
        <p:spPr>
          <a:xfrm>
            <a:off x="333374" y="669858"/>
            <a:ext cx="5320699" cy="2262158"/>
          </a:xfrm>
          <a:prstGeom prst="rect">
            <a:avLst/>
          </a:prstGeom>
          <a:noFill/>
        </p:spPr>
        <p:txBody>
          <a:bodyPr wrap="square" rtlCol="0">
            <a:spAutoFit/>
          </a:bodyPr>
          <a:lstStyle/>
          <a:p>
            <a:r>
              <a:rPr lang="de-DE" sz="800" dirty="0">
                <a:solidFill>
                  <a:srgbClr val="C00000"/>
                </a:solidFill>
              </a:rPr>
              <a:t>25.10.2022</a:t>
            </a:r>
          </a:p>
          <a:p>
            <a:r>
              <a:rPr lang="de-DE" sz="800" dirty="0">
                <a:solidFill>
                  <a:srgbClr val="C00000"/>
                </a:solidFill>
              </a:rPr>
              <a:t>SpringerLink</a:t>
            </a:r>
          </a:p>
          <a:p>
            <a:r>
              <a:rPr lang="de-DE" sz="1200" b="1" dirty="0">
                <a:solidFill>
                  <a:srgbClr val="C00000"/>
                </a:solidFill>
                <a:latin typeface="Arial Black" panose="020B0A04020102020204" pitchFamily="34" charset="0"/>
              </a:rPr>
              <a:t>mHSPC: </a:t>
            </a:r>
          </a:p>
          <a:p>
            <a:r>
              <a:rPr lang="de-DE" sz="1900" b="1" dirty="0">
                <a:solidFill>
                  <a:srgbClr val="C00000"/>
                </a:solidFill>
                <a:latin typeface="Arial Black" panose="020B0A04020102020204" pitchFamily="34" charset="0"/>
              </a:rPr>
              <a:t>Welche Patienten profitieren von </a:t>
            </a:r>
            <a:r>
              <a:rPr lang="de-DE" sz="2000" b="1" dirty="0">
                <a:solidFill>
                  <a:srgbClr val="C00000"/>
                </a:solidFill>
                <a:latin typeface="Arial Black" panose="020B0A04020102020204" pitchFamily="34" charset="0"/>
              </a:rPr>
              <a:t>intensivierter Hormontherapie? </a:t>
            </a:r>
          </a:p>
          <a:p>
            <a:r>
              <a:rPr lang="de-DE" sz="1200" b="1" dirty="0">
                <a:solidFill>
                  <a:srgbClr val="C00000"/>
                </a:solidFill>
              </a:rPr>
              <a:t>(</a:t>
            </a:r>
            <a:r>
              <a:rPr lang="de-DE" sz="1200" b="1" dirty="0" err="1">
                <a:solidFill>
                  <a:srgbClr val="C00000"/>
                </a:solidFill>
              </a:rPr>
              <a:t>Transkriptomsignatur</a:t>
            </a:r>
            <a:r>
              <a:rPr lang="de-DE" sz="1200" b="1" dirty="0">
                <a:solidFill>
                  <a:srgbClr val="C00000"/>
                </a:solidFill>
              </a:rPr>
              <a:t> </a:t>
            </a:r>
            <a:r>
              <a:rPr lang="de-DE" sz="1200" b="1" dirty="0" err="1">
                <a:solidFill>
                  <a:srgbClr val="C00000"/>
                </a:solidFill>
              </a:rPr>
              <a:t>Decipher</a:t>
            </a:r>
            <a:r>
              <a:rPr lang="de-DE" sz="1200" b="1" dirty="0">
                <a:solidFill>
                  <a:srgbClr val="C00000"/>
                </a:solidFill>
              </a:rPr>
              <a:t> GC (</a:t>
            </a:r>
            <a:r>
              <a:rPr lang="de-DE" sz="1200" b="1" dirty="0" err="1">
                <a:solidFill>
                  <a:srgbClr val="C00000"/>
                </a:solidFill>
              </a:rPr>
              <a:t>Decipher</a:t>
            </a:r>
            <a:r>
              <a:rPr lang="de-DE" sz="1200" b="1" dirty="0">
                <a:solidFill>
                  <a:srgbClr val="C00000"/>
                </a:solidFill>
              </a:rPr>
              <a:t> </a:t>
            </a:r>
            <a:r>
              <a:rPr lang="de-DE" sz="1200" b="1" dirty="0" err="1">
                <a:solidFill>
                  <a:srgbClr val="C00000"/>
                </a:solidFill>
              </a:rPr>
              <a:t>genomic</a:t>
            </a:r>
            <a:r>
              <a:rPr lang="de-DE" sz="1200" b="1" dirty="0">
                <a:solidFill>
                  <a:srgbClr val="C00000"/>
                </a:solidFill>
              </a:rPr>
              <a:t> </a:t>
            </a:r>
            <a:r>
              <a:rPr lang="de-DE" sz="1200" b="1" dirty="0" err="1">
                <a:solidFill>
                  <a:srgbClr val="C00000"/>
                </a:solidFill>
              </a:rPr>
              <a:t>classifier</a:t>
            </a:r>
            <a:r>
              <a:rPr lang="de-DE" sz="1200" b="1" dirty="0">
                <a:solidFill>
                  <a:srgbClr val="C00000"/>
                </a:solidFill>
              </a:rPr>
              <a:t>)) </a:t>
            </a:r>
            <a:br>
              <a:rPr lang="de-DE" sz="800" dirty="0">
                <a:solidFill>
                  <a:srgbClr val="C00000"/>
                </a:solidFill>
              </a:rPr>
            </a:br>
            <a:r>
              <a:rPr lang="de-DE" sz="800" dirty="0">
                <a:solidFill>
                  <a:srgbClr val="C00000"/>
                </a:solidFill>
                <a:hlinkClick r:id="rId3">
                  <a:extLst>
                    <a:ext uri="{A12FA001-AC4F-418D-AE19-62706E023703}">
                      <ahyp:hlinkClr xmlns:ahyp="http://schemas.microsoft.com/office/drawing/2018/hyperlinkcolor" val="tx"/>
                    </a:ext>
                  </a:extLst>
                </a:hlinkClick>
              </a:rPr>
              <a:t>link.springer.com/article/10.1007/s15015-022-2917-0</a:t>
            </a:r>
            <a:endParaRPr lang="de-DE" sz="800" dirty="0">
              <a:solidFill>
                <a:srgbClr val="C00000"/>
              </a:solidFill>
            </a:endParaRPr>
          </a:p>
          <a:p>
            <a:endParaRPr lang="de-DE" sz="800" dirty="0"/>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277975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hlinkClick r:id="rId2"/>
            <a:extLst>
              <a:ext uri="{FF2B5EF4-FFF2-40B4-BE49-F238E27FC236}">
                <a16:creationId xmlns:a16="http://schemas.microsoft.com/office/drawing/2014/main" id="{4B3E2270-531E-A999-0CC2-E6E85413A669}"/>
              </a:ext>
            </a:extLst>
          </p:cNvPr>
          <p:cNvSpPr/>
          <p:nvPr/>
        </p:nvSpPr>
        <p:spPr>
          <a:xfrm>
            <a:off x="344098" y="2849068"/>
            <a:ext cx="11456034" cy="842418"/>
          </a:xfrm>
          <a:prstGeom prst="rect">
            <a:avLst/>
          </a:prstGeom>
          <a:solidFill>
            <a:srgbClr val="FF9900"/>
          </a:solidFill>
          <a:ln>
            <a:solidFill>
              <a:srgbClr val="F2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de-DE" sz="12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t>Konventionelles Metastasen-Staging</a:t>
            </a:r>
          </a:p>
          <a:p>
            <a:endParaRPr lang="de-DE" sz="1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latin typeface="Arial" panose="020B0604020202020204" pitchFamily="34" charset="0"/>
              <a:cs typeface="Arial" panose="020B0604020202020204" pitchFamily="34" charset="0"/>
            </a:endParaRPr>
          </a:p>
        </p:txBody>
      </p:sp>
      <p:sp>
        <p:nvSpPr>
          <p:cNvPr id="11" name="Rechteck 10">
            <a:hlinkClick r:id="rId2"/>
            <a:extLst>
              <a:ext uri="{FF2B5EF4-FFF2-40B4-BE49-F238E27FC236}">
                <a16:creationId xmlns:a16="http://schemas.microsoft.com/office/drawing/2014/main" id="{E3016C66-FD84-CDDC-6711-D9272DA4E4AF}"/>
              </a:ext>
            </a:extLst>
          </p:cNvPr>
          <p:cNvSpPr/>
          <p:nvPr/>
        </p:nvSpPr>
        <p:spPr>
          <a:xfrm>
            <a:off x="344098" y="4746777"/>
            <a:ext cx="11456034" cy="977628"/>
          </a:xfrm>
          <a:prstGeom prst="rect">
            <a:avLst/>
          </a:prstGeom>
          <a:solidFill>
            <a:srgbClr val="FF9900"/>
          </a:solidFill>
          <a:ln>
            <a:solidFill>
              <a:srgbClr val="F2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r>
              <a:rPr lang="de-DE" sz="1200" dirty="0">
                <a:solidFill>
                  <a:schemeClr val="bg1"/>
                </a:solidFill>
                <a:effectLst/>
                <a:latin typeface="Arial Black" panose="020B0A04020102020204" pitchFamily="34" charset="0"/>
                <a:ea typeface="Calibri" panose="020F0502020204030204" pitchFamily="34" charset="0"/>
                <a:cs typeface="Arial" panose="020B0604020202020204" pitchFamily="34" charset="0"/>
              </a:rPr>
              <a:t>Erstdiagnose</a:t>
            </a:r>
          </a:p>
          <a:p>
            <a:endParaRPr lang="de-DE" sz="1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solidFill>
                <a:schemeClr val="accent1">
                  <a:lumMod val="50000"/>
                </a:schemeClr>
              </a:solidFill>
              <a:latin typeface="Arial" panose="020B0604020202020204" pitchFamily="34" charset="0"/>
              <a:cs typeface="Arial" panose="020B0604020202020204" pitchFamily="34" charset="0"/>
            </a:endParaRPr>
          </a:p>
        </p:txBody>
      </p:sp>
      <p:sp>
        <p:nvSpPr>
          <p:cNvPr id="2" name="Rechteck 1">
            <a:hlinkClick r:id="rId3"/>
            <a:extLst>
              <a:ext uri="{FF2B5EF4-FFF2-40B4-BE49-F238E27FC236}">
                <a16:creationId xmlns:a16="http://schemas.microsoft.com/office/drawing/2014/main" id="{3D9395E4-2123-8C09-31E3-E92F04BA6169}"/>
              </a:ext>
            </a:extLst>
          </p:cNvPr>
          <p:cNvSpPr/>
          <p:nvPr/>
        </p:nvSpPr>
        <p:spPr>
          <a:xfrm>
            <a:off x="0" y="0"/>
            <a:ext cx="12192000" cy="540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latin typeface="Arial" panose="020B0604020202020204" pitchFamily="34" charset="0"/>
                <a:cs typeface="Arial" panose="020B0604020202020204" pitchFamily="34" charset="0"/>
              </a:rPr>
              <a:t>     </a:t>
            </a:r>
            <a:r>
              <a:rPr lang="de-DE" dirty="0">
                <a:latin typeface="Arial Black" panose="020B0A04020102020204" pitchFamily="34" charset="0"/>
                <a:cs typeface="Arial" panose="020B0604020202020204" pitchFamily="34" charset="0"/>
              </a:rPr>
              <a:t>Diagnose</a:t>
            </a:r>
          </a:p>
        </p:txBody>
      </p:sp>
      <p:sp>
        <p:nvSpPr>
          <p:cNvPr id="3" name="Rechteck 2">
            <a:hlinkClick r:id="rId2"/>
            <a:extLst>
              <a:ext uri="{FF2B5EF4-FFF2-40B4-BE49-F238E27FC236}">
                <a16:creationId xmlns:a16="http://schemas.microsoft.com/office/drawing/2014/main" id="{C83A5F23-AD43-72E7-226E-B113FD226212}"/>
              </a:ext>
            </a:extLst>
          </p:cNvPr>
          <p:cNvSpPr/>
          <p:nvPr/>
        </p:nvSpPr>
        <p:spPr>
          <a:xfrm>
            <a:off x="344098" y="5023454"/>
            <a:ext cx="1872000" cy="720000"/>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PSA-Test</a:t>
            </a:r>
          </a:p>
          <a:p>
            <a:endPar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4" name="Rechteck 3">
            <a:extLst>
              <a:ext uri="{FF2B5EF4-FFF2-40B4-BE49-F238E27FC236}">
                <a16:creationId xmlns:a16="http://schemas.microsoft.com/office/drawing/2014/main" id="{BBB6AF63-8F99-4827-2778-F71226C22C67}"/>
              </a:ext>
            </a:extLst>
          </p:cNvPr>
          <p:cNvSpPr/>
          <p:nvPr/>
        </p:nvSpPr>
        <p:spPr>
          <a:xfrm>
            <a:off x="2262184" y="5023454"/>
            <a:ext cx="1872000" cy="720000"/>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DRU</a:t>
            </a:r>
            <a:endParaRPr lang="de-DE" sz="1600" dirty="0">
              <a:latin typeface="Arial Black" panose="020B0A04020102020204" pitchFamily="34" charset="0"/>
              <a:cs typeface="Arial" panose="020B0604020202020204" pitchFamily="34" charset="0"/>
            </a:endParaRPr>
          </a:p>
          <a:p>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Digital-rektale Unter-suchung </a:t>
            </a:r>
            <a:r>
              <a:rPr lang="de-DE" sz="900" dirty="0">
                <a:solidFill>
                  <a:srgbClr val="FFFFFF"/>
                </a:solidFill>
                <a:latin typeface="Arial" panose="020B0604020202020204" pitchFamily="34" charset="0"/>
                <a:ea typeface="Calibri" panose="020F0502020204030204" pitchFamily="34" charset="0"/>
                <a:cs typeface="Arial" panose="020B0604020202020204" pitchFamily="34" charset="0"/>
              </a:rPr>
              <a:t>(digitus= Finger)</a:t>
            </a:r>
          </a:p>
        </p:txBody>
      </p:sp>
      <p:sp>
        <p:nvSpPr>
          <p:cNvPr id="5" name="Rechteck 4">
            <a:extLst>
              <a:ext uri="{FF2B5EF4-FFF2-40B4-BE49-F238E27FC236}">
                <a16:creationId xmlns:a16="http://schemas.microsoft.com/office/drawing/2014/main" id="{65856944-E6A0-CB96-8D71-1B7445940519}"/>
              </a:ext>
            </a:extLst>
          </p:cNvPr>
          <p:cNvSpPr/>
          <p:nvPr/>
        </p:nvSpPr>
        <p:spPr>
          <a:xfrm>
            <a:off x="4180270" y="5023454"/>
            <a:ext cx="1872000" cy="720000"/>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latin typeface="Arial Black" panose="020B0A04020102020204" pitchFamily="34" charset="0"/>
                <a:cs typeface="Arial" panose="020B0604020202020204" pitchFamily="34" charset="0"/>
              </a:rPr>
              <a:t>TRUS</a:t>
            </a:r>
          </a:p>
          <a:p>
            <a:r>
              <a:rPr lang="de-DE" sz="1200" dirty="0">
                <a:latin typeface="Arial" panose="020B0604020202020204" pitchFamily="34" charset="0"/>
                <a:cs typeface="Arial" panose="020B0604020202020204" pitchFamily="34" charset="0"/>
              </a:rPr>
              <a:t>Transrektaler Ultraschall (Sonographie)</a:t>
            </a:r>
          </a:p>
        </p:txBody>
      </p:sp>
      <p:sp>
        <p:nvSpPr>
          <p:cNvPr id="6" name="Rechteck 5">
            <a:extLst>
              <a:ext uri="{FF2B5EF4-FFF2-40B4-BE49-F238E27FC236}">
                <a16:creationId xmlns:a16="http://schemas.microsoft.com/office/drawing/2014/main" id="{0BE6E444-BB34-0103-235F-E23358FD4AFC}"/>
              </a:ext>
            </a:extLst>
          </p:cNvPr>
          <p:cNvSpPr/>
          <p:nvPr/>
        </p:nvSpPr>
        <p:spPr>
          <a:xfrm>
            <a:off x="8016442" y="5023454"/>
            <a:ext cx="1872000" cy="720000"/>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rgbClr val="FFFFFF"/>
                </a:solidFill>
                <a:latin typeface="Arial Black" panose="020B0A04020102020204" pitchFamily="34" charset="0"/>
                <a:ea typeface="Calibri" panose="020F0502020204030204" pitchFamily="34" charset="0"/>
                <a:cs typeface="Arial" panose="020B0604020202020204" pitchFamily="34" charset="0"/>
              </a:rPr>
              <a:t>mpMRT</a:t>
            </a:r>
            <a:endParaRPr lang="de-DE" sz="1600" dirty="0">
              <a:latin typeface="Arial Black" panose="020B0A04020102020204" pitchFamily="34" charset="0"/>
              <a:cs typeface="Arial" panose="020B0604020202020204" pitchFamily="34" charset="0"/>
            </a:endParaRPr>
          </a:p>
          <a:p>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Multiparametrische MRT</a:t>
            </a:r>
          </a:p>
          <a:p>
            <a:endParaRPr lang="de-DE" sz="1200" b="1" dirty="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7" name="Rechteck 6">
            <a:extLst>
              <a:ext uri="{FF2B5EF4-FFF2-40B4-BE49-F238E27FC236}">
                <a16:creationId xmlns:a16="http://schemas.microsoft.com/office/drawing/2014/main" id="{4FA21DC7-2DC4-FD5A-C2A1-8F9A150BBD1E}"/>
              </a:ext>
            </a:extLst>
          </p:cNvPr>
          <p:cNvSpPr/>
          <p:nvPr/>
        </p:nvSpPr>
        <p:spPr>
          <a:xfrm>
            <a:off x="9934526" y="5023454"/>
            <a:ext cx="1872000" cy="720000"/>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latin typeface="Arial Black" panose="020B0A04020102020204" pitchFamily="34" charset="0"/>
                <a:cs typeface="Arial" panose="020B0604020202020204" pitchFamily="34" charset="0"/>
              </a:rPr>
              <a:t>Fusionsbiopsie</a:t>
            </a:r>
          </a:p>
          <a:p>
            <a:r>
              <a:rPr lang="de-DE" sz="1200" dirty="0">
                <a:latin typeface="Arial" panose="020B0604020202020204" pitchFamily="34" charset="0"/>
                <a:cs typeface="Arial" panose="020B0604020202020204" pitchFamily="34" charset="0"/>
              </a:rPr>
              <a:t>Kombination von Ultraschall und MRT </a:t>
            </a:r>
          </a:p>
        </p:txBody>
      </p:sp>
      <p:sp>
        <p:nvSpPr>
          <p:cNvPr id="8" name="Rechteck 7">
            <a:hlinkClick r:id="rId2"/>
            <a:extLst>
              <a:ext uri="{FF2B5EF4-FFF2-40B4-BE49-F238E27FC236}">
                <a16:creationId xmlns:a16="http://schemas.microsoft.com/office/drawing/2014/main" id="{B2F36FF5-C419-4FF8-528C-B42EA9E0B79D}"/>
              </a:ext>
            </a:extLst>
          </p:cNvPr>
          <p:cNvSpPr/>
          <p:nvPr/>
        </p:nvSpPr>
        <p:spPr>
          <a:xfrm>
            <a:off x="344098" y="3107374"/>
            <a:ext cx="3600000" cy="584112"/>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200" b="1"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endParaRPr lang="de-DE" sz="1200" b="1"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r>
              <a:rPr lang="de-DE" sz="1600" b="1"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Knochen­szinti­graphie</a:t>
            </a:r>
            <a:endParaRPr lang="de-DE" sz="1600" dirty="0">
              <a:latin typeface="Arial Black" panose="020B0A040201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D662344E-F1CB-B6E1-446F-8B2BF7EC2AB4}"/>
              </a:ext>
            </a:extLst>
          </p:cNvPr>
          <p:cNvSpPr/>
          <p:nvPr/>
        </p:nvSpPr>
        <p:spPr>
          <a:xfrm>
            <a:off x="4272115" y="3107374"/>
            <a:ext cx="3600000" cy="584112"/>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600" b="1" dirty="0">
              <a:latin typeface="Arial" panose="020B0604020202020204" pitchFamily="34" charset="0"/>
              <a:cs typeface="Arial" panose="020B0604020202020204" pitchFamily="34" charset="0"/>
            </a:endParaRPr>
          </a:p>
          <a:p>
            <a:r>
              <a:rPr lang="de-DE" sz="1600" dirty="0">
                <a:latin typeface="Arial Black" panose="020B0A04020102020204" pitchFamily="34" charset="0"/>
                <a:cs typeface="Arial" panose="020B0604020202020204" pitchFamily="34" charset="0"/>
              </a:rPr>
              <a:t>CT</a:t>
            </a:r>
          </a:p>
          <a:p>
            <a:r>
              <a:rPr lang="de-DE" sz="1600" dirty="0">
                <a:latin typeface="Arial Black" panose="020B0A04020102020204" pitchFamily="34" charset="0"/>
                <a:cs typeface="Arial" panose="020B0604020202020204" pitchFamily="34" charset="0"/>
              </a:rPr>
              <a:t>Computer­tomographie</a:t>
            </a:r>
          </a:p>
          <a:p>
            <a:endParaRPr lang="de-DE" sz="1200" b="1" dirty="0">
              <a:latin typeface="Arial" panose="020B0604020202020204" pitchFamily="34" charset="0"/>
              <a:cs typeface="Arial" panose="020B0604020202020204" pitchFamily="34" charset="0"/>
            </a:endParaRPr>
          </a:p>
        </p:txBody>
      </p:sp>
      <p:sp>
        <p:nvSpPr>
          <p:cNvPr id="10" name="Rechteck 9">
            <a:extLst>
              <a:ext uri="{FF2B5EF4-FFF2-40B4-BE49-F238E27FC236}">
                <a16:creationId xmlns:a16="http://schemas.microsoft.com/office/drawing/2014/main" id="{78276162-D277-2D69-3A0B-78F3CB7C2632}"/>
              </a:ext>
            </a:extLst>
          </p:cNvPr>
          <p:cNvSpPr/>
          <p:nvPr/>
        </p:nvSpPr>
        <p:spPr>
          <a:xfrm>
            <a:off x="8200132" y="3107374"/>
            <a:ext cx="3599998" cy="584112"/>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600" b="1" dirty="0">
              <a:solidFill>
                <a:srgbClr val="FFFFFF"/>
              </a:solidFill>
              <a:latin typeface="Arial" panose="020B0604020202020204" pitchFamily="34" charset="0"/>
              <a:ea typeface="Calibri" panose="020F0502020204030204" pitchFamily="34" charset="0"/>
              <a:cs typeface="Arial" panose="020B0604020202020204" pitchFamily="34" charset="0"/>
            </a:endParaRPr>
          </a:p>
          <a:p>
            <a:r>
              <a:rPr lang="de-DE" sz="1600" dirty="0">
                <a:solidFill>
                  <a:srgbClr val="FFFFFF"/>
                </a:solidFill>
                <a:latin typeface="Arial Black" panose="020B0A04020102020204" pitchFamily="34" charset="0"/>
                <a:ea typeface="Calibri" panose="020F0502020204030204" pitchFamily="34" charset="0"/>
                <a:cs typeface="Arial" panose="020B0604020202020204" pitchFamily="34" charset="0"/>
              </a:rPr>
              <a:t>MRT</a:t>
            </a:r>
          </a:p>
          <a:p>
            <a:r>
              <a:rPr lang="de-DE" sz="16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Magnet­resonanz­tomografie</a:t>
            </a:r>
          </a:p>
          <a:p>
            <a:endParaRPr lang="de-DE" sz="1000" b="1" dirty="0">
              <a:latin typeface="Arial" panose="020B0604020202020204" pitchFamily="34" charset="0"/>
              <a:cs typeface="Arial" panose="020B0604020202020204" pitchFamily="34" charset="0"/>
            </a:endParaRPr>
          </a:p>
        </p:txBody>
      </p:sp>
      <p:sp>
        <p:nvSpPr>
          <p:cNvPr id="13" name="Rechteck 12">
            <a:hlinkClick r:id="rId4"/>
            <a:extLst>
              <a:ext uri="{FF2B5EF4-FFF2-40B4-BE49-F238E27FC236}">
                <a16:creationId xmlns:a16="http://schemas.microsoft.com/office/drawing/2014/main" id="{2C259A95-6B0D-3D18-C0D0-FFC173DA4D7A}"/>
              </a:ext>
            </a:extLst>
          </p:cNvPr>
          <p:cNvSpPr/>
          <p:nvPr/>
        </p:nvSpPr>
        <p:spPr>
          <a:xfrm>
            <a:off x="344098" y="708551"/>
            <a:ext cx="11456034"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b="1" dirty="0">
                <a:solidFill>
                  <a:srgbClr val="FFFFFF"/>
                </a:solidFill>
                <a:effectLst/>
                <a:latin typeface="Arial Black" panose="020B0A04020102020204" pitchFamily="34" charset="0"/>
                <a:ea typeface="Calibri" panose="020F0502020204030204" pitchFamily="34" charset="0"/>
                <a:cs typeface="Times New Roman" panose="02020603050405020304" pitchFamily="18" charset="0"/>
              </a:rPr>
              <a:t>PSMA-PET/CT</a:t>
            </a:r>
          </a:p>
          <a:p>
            <a:r>
              <a:rPr lang="de-DE" sz="1200" dirty="0">
                <a:solidFill>
                  <a:srgbClr val="FFFFFF"/>
                </a:solidFill>
                <a:effectLst/>
                <a:ea typeface="Calibri" panose="020F0502020204030204" pitchFamily="34" charset="0"/>
                <a:cs typeface="Times New Roman" panose="02020603050405020304" pitchFamily="18" charset="0"/>
              </a:rPr>
              <a:t>Positronen-Emissions-Tomographie (PET) in Kombination mit der Computertomographie (CT)</a:t>
            </a:r>
          </a:p>
          <a:p>
            <a:r>
              <a:rPr lang="de-DE" sz="1200" dirty="0">
                <a:solidFill>
                  <a:srgbClr val="FFFFFF"/>
                </a:solidFill>
                <a:effectLst/>
                <a:ea typeface="Calibri" panose="020F0502020204030204" pitchFamily="34" charset="0"/>
                <a:cs typeface="Times New Roman" panose="02020603050405020304" pitchFamily="18" charset="0"/>
              </a:rPr>
              <a:t>Die PET-Untersuchung arbeitet dabei mit leicht radioaktiv markierten Spürsubstanzen, den sogenannten „Tracern“ ( [68Ga]PSMA oder [18F]PSMA )</a:t>
            </a:r>
            <a:endParaRPr lang="de-DE" sz="1200" dirty="0"/>
          </a:p>
        </p:txBody>
      </p:sp>
      <p:sp>
        <p:nvSpPr>
          <p:cNvPr id="14" name="Textfeld 13">
            <a:extLst>
              <a:ext uri="{FF2B5EF4-FFF2-40B4-BE49-F238E27FC236}">
                <a16:creationId xmlns:a16="http://schemas.microsoft.com/office/drawing/2014/main" id="{0D4454C4-9A57-06DD-68EC-C073CC27CBFA}"/>
              </a:ext>
            </a:extLst>
          </p:cNvPr>
          <p:cNvSpPr txBox="1"/>
          <p:nvPr/>
        </p:nvSpPr>
        <p:spPr>
          <a:xfrm>
            <a:off x="344099" y="1429791"/>
            <a:ext cx="3346752" cy="1246495"/>
          </a:xfrm>
          <a:prstGeom prst="rect">
            <a:avLst/>
          </a:prstGeom>
          <a:noFill/>
        </p:spPr>
        <p:txBody>
          <a:bodyPr wrap="square" rtlCol="0">
            <a:spAutoFit/>
          </a:bodyPr>
          <a:lstStyle/>
          <a:p>
            <a:pPr>
              <a:tabLst>
                <a:tab pos="1260475" algn="l"/>
              </a:tabLst>
            </a:pPr>
            <a:r>
              <a:rPr lang="de-DE" sz="900" dirty="0">
                <a:solidFill>
                  <a:srgbClr val="C00000"/>
                </a:solidFill>
              </a:rPr>
              <a:t>4/2021</a:t>
            </a:r>
          </a:p>
          <a:p>
            <a:pPr>
              <a:tabLst>
                <a:tab pos="1260475" algn="l"/>
              </a:tabLst>
            </a:pPr>
            <a:r>
              <a:rPr lang="de-DE" sz="900" dirty="0">
                <a:solidFill>
                  <a:srgbClr val="C00000"/>
                </a:solidFill>
              </a:rPr>
              <a:t>SpringerLink</a:t>
            </a:r>
            <a:br>
              <a:rPr lang="de-DE" sz="900" dirty="0">
                <a:solidFill>
                  <a:srgbClr val="C00000"/>
                </a:solidFill>
              </a:rPr>
            </a:br>
            <a:r>
              <a:rPr lang="de-DE" sz="1600" b="1" dirty="0">
                <a:solidFill>
                  <a:srgbClr val="C00000"/>
                </a:solidFill>
              </a:rPr>
              <a:t>Nuklearmedizinische Diagnostik </a:t>
            </a:r>
          </a:p>
          <a:p>
            <a:pPr>
              <a:tabLst>
                <a:tab pos="1260475" algn="l"/>
              </a:tabLst>
            </a:pPr>
            <a:r>
              <a:rPr lang="de-DE" sz="1600" b="1" dirty="0">
                <a:solidFill>
                  <a:srgbClr val="C00000"/>
                </a:solidFill>
              </a:rPr>
              <a:t>und Therapie </a:t>
            </a:r>
          </a:p>
          <a:p>
            <a:pPr>
              <a:tabLst>
                <a:tab pos="1260475" algn="l"/>
              </a:tabLst>
            </a:pPr>
            <a:r>
              <a:rPr lang="de-DE" sz="1600" b="1" dirty="0">
                <a:solidFill>
                  <a:srgbClr val="C00000"/>
                </a:solidFill>
              </a:rPr>
              <a:t>des Prostatakarzinoms</a:t>
            </a:r>
            <a:br>
              <a:rPr lang="de-DE" sz="900" dirty="0">
                <a:solidFill>
                  <a:srgbClr val="C00000"/>
                </a:solidFill>
              </a:rPr>
            </a:br>
            <a:r>
              <a:rPr lang="de-DE" sz="900" dirty="0">
                <a:solidFill>
                  <a:srgbClr val="C00000"/>
                </a:solidFill>
                <a:hlinkClick r:id="rId5">
                  <a:extLst>
                    <a:ext uri="{A12FA001-AC4F-418D-AE19-62706E023703}">
                      <ahyp:hlinkClr xmlns:ahyp="http://schemas.microsoft.com/office/drawing/2018/hyperlinkcolor" val="tx"/>
                    </a:ext>
                  </a:extLst>
                </a:hlinkClick>
              </a:rPr>
              <a:t>https://link.springer.com/article/10.1007/s41972-021-00134-w</a:t>
            </a:r>
            <a:endParaRPr lang="de-DE" sz="900" dirty="0">
              <a:solidFill>
                <a:srgbClr val="C00000"/>
              </a:solidFill>
            </a:endParaRPr>
          </a:p>
        </p:txBody>
      </p:sp>
      <p:sp>
        <p:nvSpPr>
          <p:cNvPr id="15" name="Textfeld 14">
            <a:extLst>
              <a:ext uri="{FF2B5EF4-FFF2-40B4-BE49-F238E27FC236}">
                <a16:creationId xmlns:a16="http://schemas.microsoft.com/office/drawing/2014/main" id="{443387BE-AED4-24AE-1BA9-128D98206A83}"/>
              </a:ext>
            </a:extLst>
          </p:cNvPr>
          <p:cNvSpPr txBox="1"/>
          <p:nvPr/>
        </p:nvSpPr>
        <p:spPr>
          <a:xfrm>
            <a:off x="4272115" y="1429791"/>
            <a:ext cx="3912018" cy="1246495"/>
          </a:xfrm>
          <a:prstGeom prst="rect">
            <a:avLst/>
          </a:prstGeom>
          <a:noFill/>
        </p:spPr>
        <p:txBody>
          <a:bodyPr wrap="square" rtlCol="0">
            <a:spAutoFit/>
          </a:bodyPr>
          <a:lstStyle/>
          <a:p>
            <a:pPr>
              <a:tabLst>
                <a:tab pos="1260475" algn="l"/>
              </a:tabLst>
            </a:pPr>
            <a:r>
              <a:rPr lang="de-DE" sz="900" dirty="0">
                <a:solidFill>
                  <a:srgbClr val="C00000"/>
                </a:solidFill>
              </a:rPr>
              <a:t>01/2021</a:t>
            </a:r>
          </a:p>
          <a:p>
            <a:pPr>
              <a:tabLst>
                <a:tab pos="1260475" algn="l"/>
              </a:tabLst>
            </a:pPr>
            <a:r>
              <a:rPr lang="de-DE" sz="900" dirty="0">
                <a:solidFill>
                  <a:srgbClr val="C00000"/>
                </a:solidFill>
              </a:rPr>
              <a:t>SpringerLink</a:t>
            </a:r>
            <a:br>
              <a:rPr lang="de-DE" sz="900" dirty="0">
                <a:solidFill>
                  <a:srgbClr val="C00000"/>
                </a:solidFill>
              </a:rPr>
            </a:br>
            <a:r>
              <a:rPr lang="de-DE" sz="1600" b="1" dirty="0">
                <a:solidFill>
                  <a:srgbClr val="C00000"/>
                </a:solidFill>
              </a:rPr>
              <a:t>PSMA-PET-CT zum primären Staging </a:t>
            </a:r>
          </a:p>
          <a:p>
            <a:pPr>
              <a:tabLst>
                <a:tab pos="1260475" algn="l"/>
              </a:tabLst>
            </a:pPr>
            <a:r>
              <a:rPr lang="de-DE" sz="1600" b="1" dirty="0">
                <a:solidFill>
                  <a:srgbClr val="C00000"/>
                </a:solidFill>
              </a:rPr>
              <a:t>von Patienten </a:t>
            </a:r>
          </a:p>
          <a:p>
            <a:pPr>
              <a:tabLst>
                <a:tab pos="1260475" algn="l"/>
              </a:tabLst>
            </a:pPr>
            <a:r>
              <a:rPr lang="de-DE" sz="1600" b="1" dirty="0">
                <a:solidFill>
                  <a:srgbClr val="C00000"/>
                </a:solidFill>
              </a:rPr>
              <a:t>mit fortgeschrittenem Prostatakarzinom</a:t>
            </a:r>
            <a:br>
              <a:rPr lang="de-DE" sz="900" dirty="0">
                <a:solidFill>
                  <a:srgbClr val="C00000"/>
                </a:solidFill>
              </a:rPr>
            </a:br>
            <a:r>
              <a:rPr lang="de-DE" sz="900" dirty="0">
                <a:solidFill>
                  <a:srgbClr val="C00000"/>
                </a:solidFill>
                <a:hlinkClick r:id="rId6">
                  <a:extLst>
                    <a:ext uri="{A12FA001-AC4F-418D-AE19-62706E023703}">
                      <ahyp:hlinkClr xmlns:ahyp="http://schemas.microsoft.com/office/drawing/2018/hyperlinkcolor" val="tx"/>
                    </a:ext>
                  </a:extLst>
                </a:hlinkClick>
              </a:rPr>
              <a:t>https://link.springer.com/article/10.1007/s00066-020-01732-7 </a:t>
            </a:r>
            <a:endParaRPr lang="de-DE" sz="900" dirty="0">
              <a:solidFill>
                <a:srgbClr val="C00000"/>
              </a:solidFill>
            </a:endParaRPr>
          </a:p>
        </p:txBody>
      </p:sp>
      <p:sp>
        <p:nvSpPr>
          <p:cNvPr id="16" name="Textfeld 15">
            <a:extLst>
              <a:ext uri="{FF2B5EF4-FFF2-40B4-BE49-F238E27FC236}">
                <a16:creationId xmlns:a16="http://schemas.microsoft.com/office/drawing/2014/main" id="{7AC2785C-47FA-00C5-DE56-2E4BFE163A15}"/>
              </a:ext>
            </a:extLst>
          </p:cNvPr>
          <p:cNvSpPr txBox="1"/>
          <p:nvPr/>
        </p:nvSpPr>
        <p:spPr>
          <a:xfrm>
            <a:off x="8200132" y="1429791"/>
            <a:ext cx="3600000" cy="1246495"/>
          </a:xfrm>
          <a:prstGeom prst="rect">
            <a:avLst/>
          </a:prstGeom>
          <a:noFill/>
        </p:spPr>
        <p:txBody>
          <a:bodyPr wrap="square" rtlCol="0">
            <a:spAutoFit/>
          </a:bodyPr>
          <a:lstStyle/>
          <a:p>
            <a:pPr>
              <a:tabLst>
                <a:tab pos="1260475" algn="l"/>
              </a:tabLst>
            </a:pPr>
            <a:r>
              <a:rPr lang="de-DE" sz="900" dirty="0">
                <a:solidFill>
                  <a:srgbClr val="C00000"/>
                </a:solidFill>
              </a:rPr>
              <a:t>8/2020</a:t>
            </a:r>
          </a:p>
          <a:p>
            <a:pPr>
              <a:tabLst>
                <a:tab pos="1260475" algn="l"/>
              </a:tabLst>
            </a:pPr>
            <a:r>
              <a:rPr lang="de-DE" sz="900" dirty="0">
                <a:solidFill>
                  <a:srgbClr val="C00000"/>
                </a:solidFill>
              </a:rPr>
              <a:t>SpringerLink</a:t>
            </a:r>
            <a:br>
              <a:rPr lang="de-DE" sz="900" dirty="0">
                <a:solidFill>
                  <a:srgbClr val="C00000"/>
                </a:solidFill>
              </a:rPr>
            </a:br>
            <a:r>
              <a:rPr lang="de-DE" sz="1600" b="1" dirty="0">
                <a:solidFill>
                  <a:srgbClr val="C00000"/>
                </a:solidFill>
              </a:rPr>
              <a:t>Die Rolle der PSMA-PET-CT</a:t>
            </a:r>
          </a:p>
          <a:p>
            <a:pPr>
              <a:tabLst>
                <a:tab pos="1260475" algn="l"/>
              </a:tabLst>
            </a:pPr>
            <a:r>
              <a:rPr lang="de-DE" sz="1600" b="1" dirty="0">
                <a:solidFill>
                  <a:srgbClr val="C00000"/>
                </a:solidFill>
              </a:rPr>
              <a:t>​in der Diagnostik und Therapie</a:t>
            </a:r>
          </a:p>
          <a:p>
            <a:pPr>
              <a:tabLst>
                <a:tab pos="1260475" algn="l"/>
              </a:tabLst>
            </a:pPr>
            <a:r>
              <a:rPr lang="de-DE" sz="1600" b="1" dirty="0">
                <a:solidFill>
                  <a:srgbClr val="C00000"/>
                </a:solidFill>
              </a:rPr>
              <a:t>des Prostatakarzinoms</a:t>
            </a:r>
            <a:br>
              <a:rPr lang="de-DE" sz="900" b="1" dirty="0">
                <a:solidFill>
                  <a:srgbClr val="C00000"/>
                </a:solidFill>
              </a:rPr>
            </a:br>
            <a:r>
              <a:rPr lang="de-DE" sz="900" b="1" dirty="0">
                <a:solidFill>
                  <a:srgbClr val="C00000"/>
                </a:solidFill>
                <a:hlinkClick r:id="rId7">
                  <a:extLst>
                    <a:ext uri="{A12FA001-AC4F-418D-AE19-62706E023703}">
                      <ahyp:hlinkClr xmlns:ahyp="http://schemas.microsoft.com/office/drawing/2018/hyperlinkcolor" val="tx"/>
                    </a:ext>
                  </a:extLst>
                </a:hlinkClick>
              </a:rPr>
              <a:t>https://link.springer.com/article/10.1007/s41973-020-00104-z</a:t>
            </a:r>
            <a:endParaRPr lang="de-DE" sz="900" dirty="0">
              <a:solidFill>
                <a:srgbClr val="C00000"/>
              </a:solidFill>
            </a:endParaRPr>
          </a:p>
        </p:txBody>
      </p:sp>
      <p:sp>
        <p:nvSpPr>
          <p:cNvPr id="17" name="Textfeld 16">
            <a:hlinkClick r:id="rId8"/>
            <a:extLst>
              <a:ext uri="{FF2B5EF4-FFF2-40B4-BE49-F238E27FC236}">
                <a16:creationId xmlns:a16="http://schemas.microsoft.com/office/drawing/2014/main" id="{A548D869-20F3-1533-620E-EE38ECFF62B4}"/>
              </a:ext>
            </a:extLst>
          </p:cNvPr>
          <p:cNvSpPr txBox="1"/>
          <p:nvPr/>
        </p:nvSpPr>
        <p:spPr>
          <a:xfrm>
            <a:off x="344097" y="3674426"/>
            <a:ext cx="3599999" cy="938719"/>
          </a:xfrm>
          <a:prstGeom prst="rect">
            <a:avLst/>
          </a:prstGeom>
          <a:noFill/>
          <a:ln>
            <a:solidFill>
              <a:srgbClr val="F29400"/>
            </a:solidFill>
          </a:ln>
        </p:spPr>
        <p:txBody>
          <a:bodyPr wrap="square" rtlCol="0">
            <a:spAutoFit/>
          </a:bodyPr>
          <a:lstStyle/>
          <a:p>
            <a:r>
              <a:rPr lang="de-DE" sz="900" dirty="0">
                <a:solidFill>
                  <a:srgbClr val="F29400"/>
                </a:solidFill>
              </a:rPr>
              <a:t>Krebsinformationsdienst | Deutsches Krebsforschungszentrum (DKFZ)</a:t>
            </a:r>
            <a:endParaRPr lang="de-DE" sz="900" b="1" dirty="0">
              <a:solidFill>
                <a:srgbClr val="F29400"/>
              </a:solidFill>
            </a:endParaRPr>
          </a:p>
          <a:p>
            <a:r>
              <a:rPr lang="de-DE" sz="1600" b="1" dirty="0">
                <a:solidFill>
                  <a:srgbClr val="F29400"/>
                </a:solidFill>
              </a:rPr>
              <a:t>Szintigraphische Untersuchungen</a:t>
            </a:r>
            <a:br>
              <a:rPr lang="de-DE" sz="900" b="1" dirty="0">
                <a:solidFill>
                  <a:srgbClr val="F29400"/>
                </a:solidFill>
              </a:rPr>
            </a:br>
            <a:r>
              <a:rPr lang="de-DE" sz="1200" b="1" dirty="0">
                <a:solidFill>
                  <a:srgbClr val="F29400"/>
                </a:solidFill>
              </a:rPr>
              <a:t>in der Krebsmedizin</a:t>
            </a:r>
          </a:p>
          <a:p>
            <a:r>
              <a:rPr lang="de-DE" sz="900" dirty="0">
                <a:solidFill>
                  <a:srgbClr val="F29400"/>
                </a:solidFill>
                <a:hlinkClick r:id="rId9">
                  <a:extLst>
                    <a:ext uri="{A12FA001-AC4F-418D-AE19-62706E023703}">
                      <ahyp:hlinkClr xmlns:ahyp="http://schemas.microsoft.com/office/drawing/2018/hyperlinkcolor" val="tx"/>
                    </a:ext>
                  </a:extLst>
                </a:hlinkClick>
              </a:rPr>
              <a:t>www.krebsinformationsdienst.de/untersuchung/bildgebung/szintigraphie-onkologie.php</a:t>
            </a:r>
            <a:endParaRPr lang="de-DE" sz="900" dirty="0">
              <a:solidFill>
                <a:srgbClr val="F29400"/>
              </a:solidFill>
            </a:endParaRPr>
          </a:p>
        </p:txBody>
      </p:sp>
      <p:sp>
        <p:nvSpPr>
          <p:cNvPr id="18" name="Textfeld 17">
            <a:hlinkClick r:id="rId10"/>
            <a:extLst>
              <a:ext uri="{FF2B5EF4-FFF2-40B4-BE49-F238E27FC236}">
                <a16:creationId xmlns:a16="http://schemas.microsoft.com/office/drawing/2014/main" id="{3A25982C-4B21-A047-3226-B8CAD3C89342}"/>
              </a:ext>
            </a:extLst>
          </p:cNvPr>
          <p:cNvSpPr txBox="1"/>
          <p:nvPr/>
        </p:nvSpPr>
        <p:spPr>
          <a:xfrm>
            <a:off x="4272114" y="3674426"/>
            <a:ext cx="3599999" cy="938719"/>
          </a:xfrm>
          <a:prstGeom prst="rect">
            <a:avLst/>
          </a:prstGeom>
          <a:noFill/>
          <a:ln>
            <a:solidFill>
              <a:srgbClr val="F29400"/>
            </a:solidFill>
          </a:ln>
        </p:spPr>
        <p:txBody>
          <a:bodyPr wrap="square" rtlCol="0">
            <a:spAutoFit/>
          </a:bodyPr>
          <a:lstStyle/>
          <a:p>
            <a:r>
              <a:rPr lang="de-DE" sz="900" dirty="0">
                <a:solidFill>
                  <a:srgbClr val="F29400"/>
                </a:solidFill>
              </a:rPr>
              <a:t>Krebsinformationsdienst | Deutsches Krebsforschungszentrum (DKFZ)</a:t>
            </a:r>
            <a:br>
              <a:rPr lang="de-DE" sz="900" dirty="0">
                <a:solidFill>
                  <a:srgbClr val="F29400"/>
                </a:solidFill>
              </a:rPr>
            </a:br>
            <a:r>
              <a:rPr lang="de-DE" sz="1600" b="1" dirty="0">
                <a:solidFill>
                  <a:srgbClr val="F29400"/>
                </a:solidFill>
              </a:rPr>
              <a:t>Computertomographie (CT)</a:t>
            </a:r>
            <a:br>
              <a:rPr lang="de-DE" sz="900" b="1" dirty="0">
                <a:solidFill>
                  <a:srgbClr val="F29400"/>
                </a:solidFill>
              </a:rPr>
            </a:br>
            <a:r>
              <a:rPr lang="de-DE" sz="1200" b="1" dirty="0">
                <a:solidFill>
                  <a:srgbClr val="F29400"/>
                </a:solidFill>
              </a:rPr>
              <a:t>Überblick zum Ablauf, Nutzen und Risiken einer CT</a:t>
            </a:r>
            <a:br>
              <a:rPr lang="de-DE" sz="900" b="1" dirty="0">
                <a:solidFill>
                  <a:srgbClr val="F29400"/>
                </a:solidFill>
              </a:rPr>
            </a:br>
            <a:r>
              <a:rPr lang="de-DE" sz="900" dirty="0">
                <a:solidFill>
                  <a:srgbClr val="F29400"/>
                </a:solidFill>
                <a:hlinkClick r:id="rId10">
                  <a:extLst>
                    <a:ext uri="{A12FA001-AC4F-418D-AE19-62706E023703}">
                      <ahyp:hlinkClr xmlns:ahyp="http://schemas.microsoft.com/office/drawing/2018/hyperlinkcolor" val="tx"/>
                    </a:ext>
                  </a:extLst>
                </a:hlinkClick>
              </a:rPr>
              <a:t>www.krebsinformationsdienst.de/untersuchung/bildgebung/computertomographie.php</a:t>
            </a:r>
            <a:endParaRPr lang="de-DE" sz="900" dirty="0">
              <a:solidFill>
                <a:srgbClr val="F29400"/>
              </a:solidFill>
            </a:endParaRPr>
          </a:p>
        </p:txBody>
      </p:sp>
      <p:sp>
        <p:nvSpPr>
          <p:cNvPr id="19" name="Textfeld 18">
            <a:hlinkClick r:id="rId11"/>
            <a:extLst>
              <a:ext uri="{FF2B5EF4-FFF2-40B4-BE49-F238E27FC236}">
                <a16:creationId xmlns:a16="http://schemas.microsoft.com/office/drawing/2014/main" id="{D3A4E19D-3190-EAB0-9801-301A0A5041C1}"/>
              </a:ext>
            </a:extLst>
          </p:cNvPr>
          <p:cNvSpPr txBox="1"/>
          <p:nvPr/>
        </p:nvSpPr>
        <p:spPr>
          <a:xfrm>
            <a:off x="8200131" y="3674426"/>
            <a:ext cx="3599999" cy="938719"/>
          </a:xfrm>
          <a:prstGeom prst="rect">
            <a:avLst/>
          </a:prstGeom>
          <a:noFill/>
          <a:ln>
            <a:solidFill>
              <a:srgbClr val="F29400"/>
            </a:solidFill>
          </a:ln>
        </p:spPr>
        <p:txBody>
          <a:bodyPr wrap="square" rtlCol="0">
            <a:spAutoFit/>
          </a:bodyPr>
          <a:lstStyle/>
          <a:p>
            <a:r>
              <a:rPr lang="de-DE" sz="900" dirty="0">
                <a:solidFill>
                  <a:srgbClr val="F29400"/>
                </a:solidFill>
              </a:rPr>
              <a:t>Krebsinformationsdienst | Deutsches Krebsforschungszentrum (DKFZ)</a:t>
            </a:r>
            <a:br>
              <a:rPr lang="de-DE" sz="900" dirty="0">
                <a:solidFill>
                  <a:srgbClr val="F29400"/>
                </a:solidFill>
              </a:rPr>
            </a:br>
            <a:r>
              <a:rPr lang="de-DE" sz="1600" b="1" dirty="0">
                <a:solidFill>
                  <a:srgbClr val="F29400"/>
                </a:solidFill>
              </a:rPr>
              <a:t>Magnet­resonanz­tomografie (MRT)</a:t>
            </a:r>
            <a:br>
              <a:rPr lang="de-DE" sz="900" b="1" dirty="0">
                <a:solidFill>
                  <a:srgbClr val="F29400"/>
                </a:solidFill>
              </a:rPr>
            </a:br>
            <a:r>
              <a:rPr lang="de-DE" sz="1200" b="1" dirty="0">
                <a:solidFill>
                  <a:srgbClr val="F29400"/>
                </a:solidFill>
              </a:rPr>
              <a:t>in der Krebsmedizin</a:t>
            </a:r>
            <a:br>
              <a:rPr lang="de-DE" sz="900" b="1"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www.krebsinformationsdienst.de/untersuchung/bildgebung/kernspintomographie.php</a:t>
            </a:r>
            <a:endParaRPr lang="de-DE" sz="900" dirty="0">
              <a:solidFill>
                <a:srgbClr val="F29400"/>
              </a:solidFill>
            </a:endParaRPr>
          </a:p>
        </p:txBody>
      </p:sp>
      <p:sp>
        <p:nvSpPr>
          <p:cNvPr id="20" name="Textfeld 19">
            <a:extLst>
              <a:ext uri="{FF2B5EF4-FFF2-40B4-BE49-F238E27FC236}">
                <a16:creationId xmlns:a16="http://schemas.microsoft.com/office/drawing/2014/main" id="{22010580-5E87-4050-6CBB-7816E0D247A6}"/>
              </a:ext>
            </a:extLst>
          </p:cNvPr>
          <p:cNvSpPr txBox="1"/>
          <p:nvPr/>
        </p:nvSpPr>
        <p:spPr>
          <a:xfrm>
            <a:off x="344098" y="5738628"/>
            <a:ext cx="1872000" cy="969496"/>
          </a:xfrm>
          <a:prstGeom prst="rect">
            <a:avLst/>
          </a:prstGeom>
          <a:noFill/>
          <a:ln>
            <a:solidFill>
              <a:srgbClr val="F29400"/>
            </a:solidFill>
          </a:ln>
        </p:spPr>
        <p:txBody>
          <a:bodyPr wrap="square" rtlCol="0">
            <a:spAutoFit/>
          </a:bodyPr>
          <a:lstStyle/>
          <a:p>
            <a:r>
              <a:rPr lang="de-DE" sz="900" dirty="0">
                <a:solidFill>
                  <a:srgbClr val="F29400"/>
                </a:solidFill>
              </a:rPr>
              <a:t>Helios Magazin </a:t>
            </a:r>
          </a:p>
          <a:p>
            <a:r>
              <a:rPr lang="de-DE" sz="1200" b="1" dirty="0">
                <a:solidFill>
                  <a:srgbClr val="F29400"/>
                </a:solidFill>
              </a:rPr>
              <a:t>PSA-Test zur Prostata-krebs-Früherkennung</a:t>
            </a:r>
          </a:p>
          <a:p>
            <a:r>
              <a:rPr lang="de-DE" sz="800" dirty="0">
                <a:solidFill>
                  <a:srgbClr val="F29400"/>
                </a:solidFill>
                <a:hlinkClick r:id="rId12">
                  <a:extLst>
                    <a:ext uri="{A12FA001-AC4F-418D-AE19-62706E023703}">
                      <ahyp:hlinkClr xmlns:ahyp="http://schemas.microsoft.com/office/drawing/2018/hyperlinkcolor" val="tx"/>
                    </a:ext>
                  </a:extLst>
                </a:hlinkClick>
              </a:rPr>
              <a:t>https://www.helios-gesundheit.de/magazin/prostatakrebs/news/psa-test/</a:t>
            </a:r>
            <a:endParaRPr lang="de-DE" sz="800" dirty="0">
              <a:solidFill>
                <a:srgbClr val="F29400"/>
              </a:solidFill>
            </a:endParaRPr>
          </a:p>
        </p:txBody>
      </p:sp>
      <p:sp>
        <p:nvSpPr>
          <p:cNvPr id="21" name="Textfeld 20">
            <a:extLst>
              <a:ext uri="{FF2B5EF4-FFF2-40B4-BE49-F238E27FC236}">
                <a16:creationId xmlns:a16="http://schemas.microsoft.com/office/drawing/2014/main" id="{E400F8D3-943B-9D4F-A3CC-4363B8EB7E98}"/>
              </a:ext>
            </a:extLst>
          </p:cNvPr>
          <p:cNvSpPr txBox="1"/>
          <p:nvPr/>
        </p:nvSpPr>
        <p:spPr>
          <a:xfrm>
            <a:off x="2262183" y="5738628"/>
            <a:ext cx="1872000" cy="969496"/>
          </a:xfrm>
          <a:prstGeom prst="rect">
            <a:avLst/>
          </a:prstGeom>
          <a:noFill/>
          <a:ln>
            <a:solidFill>
              <a:srgbClr val="F29400"/>
            </a:solidFill>
          </a:ln>
        </p:spPr>
        <p:txBody>
          <a:bodyPr wrap="square" rtlCol="0">
            <a:spAutoFit/>
          </a:bodyPr>
          <a:lstStyle/>
          <a:p>
            <a:r>
              <a:rPr lang="de-DE" sz="900" dirty="0">
                <a:solidFill>
                  <a:srgbClr val="F29400"/>
                </a:solidFill>
              </a:rPr>
              <a:t>Helios Magazin </a:t>
            </a:r>
            <a:br>
              <a:rPr lang="de-DE" sz="900" dirty="0">
                <a:solidFill>
                  <a:srgbClr val="F29400"/>
                </a:solidFill>
              </a:rPr>
            </a:br>
            <a:r>
              <a:rPr lang="de-DE" sz="1200" b="1" dirty="0">
                <a:solidFill>
                  <a:srgbClr val="F29400"/>
                </a:solidFill>
              </a:rPr>
              <a:t>Was passiert beim Prostata abtasten?</a:t>
            </a:r>
            <a:br>
              <a:rPr lang="de-DE" sz="900" dirty="0">
                <a:solidFill>
                  <a:srgbClr val="F29400"/>
                </a:solidFill>
              </a:rPr>
            </a:br>
            <a:r>
              <a:rPr lang="de-DE" sz="800" dirty="0">
                <a:solidFill>
                  <a:srgbClr val="F29400"/>
                </a:solidFill>
                <a:hlinkClick r:id="rId13">
                  <a:extLst>
                    <a:ext uri="{A12FA001-AC4F-418D-AE19-62706E023703}">
                      <ahyp:hlinkClr xmlns:ahyp="http://schemas.microsoft.com/office/drawing/2018/hyperlinkcolor" val="tx"/>
                    </a:ext>
                  </a:extLst>
                </a:hlinkClick>
              </a:rPr>
              <a:t>www.helios-gesundheit.de/magazin/prostatakrebs/news/prostata-abtasten/</a:t>
            </a:r>
            <a:endParaRPr lang="de-DE" sz="800" dirty="0">
              <a:solidFill>
                <a:srgbClr val="F29400"/>
              </a:solidFill>
            </a:endParaRPr>
          </a:p>
        </p:txBody>
      </p:sp>
      <p:sp>
        <p:nvSpPr>
          <p:cNvPr id="22" name="Textfeld 21">
            <a:extLst>
              <a:ext uri="{FF2B5EF4-FFF2-40B4-BE49-F238E27FC236}">
                <a16:creationId xmlns:a16="http://schemas.microsoft.com/office/drawing/2014/main" id="{16419F22-DA99-99A1-C4F0-E833A0A2C747}"/>
              </a:ext>
            </a:extLst>
          </p:cNvPr>
          <p:cNvSpPr txBox="1"/>
          <p:nvPr/>
        </p:nvSpPr>
        <p:spPr>
          <a:xfrm>
            <a:off x="4180268" y="5738628"/>
            <a:ext cx="1872000" cy="969496"/>
          </a:xfrm>
          <a:prstGeom prst="rect">
            <a:avLst/>
          </a:prstGeom>
          <a:noFill/>
          <a:ln>
            <a:solidFill>
              <a:srgbClr val="F29400"/>
            </a:solidFill>
          </a:ln>
        </p:spPr>
        <p:txBody>
          <a:bodyPr wrap="square" rtlCol="0">
            <a:spAutoFit/>
          </a:bodyPr>
          <a:lstStyle/>
          <a:p>
            <a:r>
              <a:rPr lang="de-DE" sz="900" dirty="0">
                <a:solidFill>
                  <a:srgbClr val="F29400"/>
                </a:solidFill>
              </a:rPr>
              <a:t>Prostata Hilfe Deutschland</a:t>
            </a:r>
            <a:br>
              <a:rPr lang="de-DE" sz="900" dirty="0">
                <a:solidFill>
                  <a:srgbClr val="F29400"/>
                </a:solidFill>
              </a:rPr>
            </a:br>
            <a:r>
              <a:rPr lang="de-DE" sz="1200" b="1" dirty="0">
                <a:solidFill>
                  <a:srgbClr val="F29400"/>
                </a:solidFill>
              </a:rPr>
              <a:t>Transrektaler Ultraschall</a:t>
            </a:r>
            <a:br>
              <a:rPr lang="de-DE" sz="1200" b="1" dirty="0">
                <a:solidFill>
                  <a:srgbClr val="F29400"/>
                </a:solidFill>
              </a:rPr>
            </a:br>
            <a:r>
              <a:rPr lang="de-DE" sz="1200" b="1" dirty="0">
                <a:solidFill>
                  <a:srgbClr val="F29400"/>
                </a:solidFill>
              </a:rPr>
              <a:t>so funktioniert TRUS</a:t>
            </a:r>
            <a:br>
              <a:rPr lang="de-DE" sz="900" b="1" dirty="0">
                <a:solidFill>
                  <a:srgbClr val="F29400"/>
                </a:solidFill>
              </a:rPr>
            </a:br>
            <a:r>
              <a:rPr lang="de-DE" sz="700" dirty="0">
                <a:solidFill>
                  <a:srgbClr val="F29400"/>
                </a:solidFill>
                <a:hlinkClick r:id="rId14">
                  <a:extLst>
                    <a:ext uri="{A12FA001-AC4F-418D-AE19-62706E023703}">
                      <ahyp:hlinkClr xmlns:ahyp="http://schemas.microsoft.com/office/drawing/2018/hyperlinkcolor" val="tx"/>
                    </a:ext>
                  </a:extLst>
                </a:hlinkClick>
              </a:rPr>
              <a:t>www.prostata-hilfe-deutschland.de/prostata-news/transrektaler-ultraschall-trus-diagnostik-prostatakrebs</a:t>
            </a:r>
            <a:endParaRPr lang="de-DE" sz="700" dirty="0">
              <a:solidFill>
                <a:srgbClr val="F29400"/>
              </a:solidFill>
            </a:endParaRPr>
          </a:p>
          <a:p>
            <a:endParaRPr lang="de-DE" sz="300" dirty="0">
              <a:solidFill>
                <a:srgbClr val="F29400"/>
              </a:solidFill>
            </a:endParaRPr>
          </a:p>
        </p:txBody>
      </p:sp>
      <p:sp>
        <p:nvSpPr>
          <p:cNvPr id="23" name="Textfeld 22">
            <a:extLst>
              <a:ext uri="{FF2B5EF4-FFF2-40B4-BE49-F238E27FC236}">
                <a16:creationId xmlns:a16="http://schemas.microsoft.com/office/drawing/2014/main" id="{2319BCD2-D712-74DD-9D2D-1CCD1C97AFB2}"/>
              </a:ext>
            </a:extLst>
          </p:cNvPr>
          <p:cNvSpPr txBox="1"/>
          <p:nvPr/>
        </p:nvSpPr>
        <p:spPr>
          <a:xfrm>
            <a:off x="9934524" y="5738628"/>
            <a:ext cx="1872000" cy="969496"/>
          </a:xfrm>
          <a:prstGeom prst="rect">
            <a:avLst/>
          </a:prstGeom>
          <a:noFill/>
          <a:ln>
            <a:solidFill>
              <a:srgbClr val="F29400"/>
            </a:solidFill>
          </a:ln>
        </p:spPr>
        <p:txBody>
          <a:bodyPr wrap="square" rtlCol="0">
            <a:spAutoFit/>
          </a:bodyPr>
          <a:lstStyle/>
          <a:p>
            <a:r>
              <a:rPr lang="de-DE" sz="900" dirty="0">
                <a:solidFill>
                  <a:srgbClr val="F29400"/>
                </a:solidFill>
              </a:rPr>
              <a:t>Helios Magazin </a:t>
            </a:r>
            <a:br>
              <a:rPr lang="de-DE" sz="900" dirty="0">
                <a:solidFill>
                  <a:srgbClr val="F29400"/>
                </a:solidFill>
              </a:rPr>
            </a:br>
            <a:r>
              <a:rPr lang="de-DE" sz="1200" b="1" dirty="0">
                <a:solidFill>
                  <a:srgbClr val="F29400"/>
                </a:solidFill>
              </a:rPr>
              <a:t>Prostatabiopsie: Das Ver-fahren der Fusionsbiopsie</a:t>
            </a:r>
            <a:br>
              <a:rPr lang="de-DE" sz="800" dirty="0">
                <a:solidFill>
                  <a:srgbClr val="F29400"/>
                </a:solidFill>
              </a:rPr>
            </a:br>
            <a:r>
              <a:rPr lang="de-DE" sz="800" dirty="0">
                <a:solidFill>
                  <a:srgbClr val="F29400"/>
                </a:solidFill>
                <a:hlinkClick r:id="rId15">
                  <a:extLst>
                    <a:ext uri="{A12FA001-AC4F-418D-AE19-62706E023703}">
                      <ahyp:hlinkClr xmlns:ahyp="http://schemas.microsoft.com/office/drawing/2018/hyperlinkcolor" val="tx"/>
                    </a:ext>
                  </a:extLst>
                </a:hlinkClick>
              </a:rPr>
              <a:t>www.helios-gesundheit.de/magazin/prostatakrebs/news/prostatabiopsie-fusionsbiopsie/</a:t>
            </a:r>
            <a:endParaRPr lang="de-DE" sz="800" dirty="0">
              <a:solidFill>
                <a:srgbClr val="F29400"/>
              </a:solidFill>
            </a:endParaRPr>
          </a:p>
        </p:txBody>
      </p:sp>
      <p:sp>
        <p:nvSpPr>
          <p:cNvPr id="24" name="Textfeld 23">
            <a:extLst>
              <a:ext uri="{FF2B5EF4-FFF2-40B4-BE49-F238E27FC236}">
                <a16:creationId xmlns:a16="http://schemas.microsoft.com/office/drawing/2014/main" id="{692DBABA-347C-361A-20B8-026A86A3764D}"/>
              </a:ext>
            </a:extLst>
          </p:cNvPr>
          <p:cNvSpPr txBox="1"/>
          <p:nvPr/>
        </p:nvSpPr>
        <p:spPr>
          <a:xfrm>
            <a:off x="8016438" y="5738628"/>
            <a:ext cx="1872000" cy="969496"/>
          </a:xfrm>
          <a:prstGeom prst="rect">
            <a:avLst/>
          </a:prstGeom>
          <a:noFill/>
          <a:ln>
            <a:solidFill>
              <a:srgbClr val="F29400"/>
            </a:solidFill>
          </a:ln>
        </p:spPr>
        <p:txBody>
          <a:bodyPr wrap="square" rtlCol="0">
            <a:spAutoFit/>
          </a:bodyPr>
          <a:lstStyle/>
          <a:p>
            <a:r>
              <a:rPr lang="de-DE" sz="900" dirty="0">
                <a:solidFill>
                  <a:srgbClr val="F29400"/>
                </a:solidFill>
              </a:rPr>
              <a:t>Helios Magazin</a:t>
            </a:r>
            <a:br>
              <a:rPr lang="de-DE" sz="800" dirty="0">
                <a:solidFill>
                  <a:srgbClr val="F29400"/>
                </a:solidFill>
              </a:rPr>
            </a:br>
            <a:r>
              <a:rPr lang="de-DE" sz="1200" b="1" dirty="0">
                <a:solidFill>
                  <a:srgbClr val="F29400"/>
                </a:solidFill>
              </a:rPr>
              <a:t>Multiparametrische MRT der Prostata</a:t>
            </a:r>
            <a:br>
              <a:rPr lang="de-DE" sz="800" dirty="0">
                <a:solidFill>
                  <a:srgbClr val="F29400"/>
                </a:solidFill>
              </a:rPr>
            </a:br>
            <a:r>
              <a:rPr lang="de-DE" sz="800" dirty="0">
                <a:solidFill>
                  <a:srgbClr val="F29400"/>
                </a:solidFill>
                <a:hlinkClick r:id="rId16">
                  <a:extLst>
                    <a:ext uri="{A12FA001-AC4F-418D-AE19-62706E023703}">
                      <ahyp:hlinkClr xmlns:ahyp="http://schemas.microsoft.com/office/drawing/2018/hyperlinkcolor" val="tx"/>
                    </a:ext>
                  </a:extLst>
                </a:hlinkClick>
              </a:rPr>
              <a:t>www.helios-gesundheit.de/magazin/prostatakrebs/news/mpmrt-untersuchung/</a:t>
            </a:r>
            <a:endParaRPr lang="de-DE" sz="900" dirty="0">
              <a:solidFill>
                <a:srgbClr val="F29400"/>
              </a:solidFill>
            </a:endParaRPr>
          </a:p>
        </p:txBody>
      </p:sp>
      <p:sp>
        <p:nvSpPr>
          <p:cNvPr id="43" name="Rechteck 42">
            <a:extLst>
              <a:ext uri="{FF2B5EF4-FFF2-40B4-BE49-F238E27FC236}">
                <a16:creationId xmlns:a16="http://schemas.microsoft.com/office/drawing/2014/main" id="{ABEAE28C-4276-2CC8-6F60-C3456F68A300}"/>
              </a:ext>
            </a:extLst>
          </p:cNvPr>
          <p:cNvSpPr/>
          <p:nvPr/>
        </p:nvSpPr>
        <p:spPr>
          <a:xfrm>
            <a:off x="6098356" y="5023454"/>
            <a:ext cx="1872000" cy="720000"/>
          </a:xfrm>
          <a:prstGeom prst="rect">
            <a:avLst/>
          </a:prstGeom>
          <a:solidFill>
            <a:srgbClr val="FF99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solidFill>
                  <a:srgbClr val="FFFFFF"/>
                </a:solidFill>
                <a:latin typeface="Arial Black" panose="020B0A04020102020204" pitchFamily="34" charset="0"/>
                <a:ea typeface="Calibri" panose="020F0502020204030204" pitchFamily="34" charset="0"/>
                <a:cs typeface="Arial" panose="020B0604020202020204" pitchFamily="34" charset="0"/>
              </a:rPr>
              <a:t>Stanzbiopsie</a:t>
            </a:r>
          </a:p>
          <a:p>
            <a:r>
              <a:rPr lang="de-DE" sz="900" dirty="0">
                <a:solidFill>
                  <a:srgbClr val="FFFFFF"/>
                </a:solidFill>
                <a:latin typeface="Arial" panose="020B0604020202020204" pitchFamily="34" charset="0"/>
                <a:ea typeface="Calibri" panose="020F0502020204030204" pitchFamily="34" charset="0"/>
                <a:cs typeface="Arial" panose="020B0604020202020204" pitchFamily="34" charset="0"/>
              </a:rPr>
              <a:t>Rektale (über den Mastdarm) oder transperineale (über das Perineum) Prostatabiopsie </a:t>
            </a:r>
          </a:p>
        </p:txBody>
      </p:sp>
      <p:sp>
        <p:nvSpPr>
          <p:cNvPr id="44" name="Textfeld 43">
            <a:extLst>
              <a:ext uri="{FF2B5EF4-FFF2-40B4-BE49-F238E27FC236}">
                <a16:creationId xmlns:a16="http://schemas.microsoft.com/office/drawing/2014/main" id="{2F792324-574A-48B8-F710-8D7E3D11B02A}"/>
              </a:ext>
            </a:extLst>
          </p:cNvPr>
          <p:cNvSpPr txBox="1"/>
          <p:nvPr/>
        </p:nvSpPr>
        <p:spPr>
          <a:xfrm>
            <a:off x="6098353" y="5738628"/>
            <a:ext cx="1872000" cy="969496"/>
          </a:xfrm>
          <a:prstGeom prst="rect">
            <a:avLst/>
          </a:prstGeom>
          <a:noFill/>
          <a:ln>
            <a:solidFill>
              <a:srgbClr val="F29400"/>
            </a:solidFill>
          </a:ln>
        </p:spPr>
        <p:txBody>
          <a:bodyPr wrap="square" rtlCol="0">
            <a:spAutoFit/>
          </a:bodyPr>
          <a:lstStyle/>
          <a:p>
            <a:r>
              <a:rPr lang="de-DE" sz="900" dirty="0">
                <a:solidFill>
                  <a:srgbClr val="F29400"/>
                </a:solidFill>
              </a:rPr>
              <a:t>Prostata Hilfe Deutschland</a:t>
            </a:r>
            <a:br>
              <a:rPr lang="de-DE" sz="900" dirty="0">
                <a:solidFill>
                  <a:srgbClr val="F29400"/>
                </a:solidFill>
              </a:rPr>
            </a:br>
            <a:r>
              <a:rPr lang="de-DE" sz="1200" b="1" dirty="0">
                <a:solidFill>
                  <a:srgbClr val="F29400"/>
                </a:solidFill>
              </a:rPr>
              <a:t>Ist eine Biopsie der Prostata wirklich nötig?</a:t>
            </a:r>
            <a:br>
              <a:rPr lang="de-DE" sz="900" dirty="0">
                <a:solidFill>
                  <a:srgbClr val="F29400"/>
                </a:solidFill>
              </a:rPr>
            </a:br>
            <a:r>
              <a:rPr lang="de-DE" sz="800" dirty="0">
                <a:solidFill>
                  <a:srgbClr val="F29400"/>
                </a:solidFill>
                <a:hlinkClick r:id="rId17">
                  <a:extLst>
                    <a:ext uri="{A12FA001-AC4F-418D-AE19-62706E023703}">
                      <ahyp:hlinkClr xmlns:ahyp="http://schemas.microsoft.com/office/drawing/2018/hyperlinkcolor" val="tx"/>
                    </a:ext>
                  </a:extLst>
                </a:hlinkClick>
              </a:rPr>
              <a:t>www.prostata-hilfe-deutschland.de/biopsie-wirklich-notwendig</a:t>
            </a:r>
            <a:endParaRPr lang="de-DE" sz="800" dirty="0">
              <a:solidFill>
                <a:srgbClr val="F29400"/>
              </a:solidFill>
            </a:endParaRPr>
          </a:p>
        </p:txBody>
      </p:sp>
    </p:spTree>
    <p:extLst>
      <p:ext uri="{BB962C8B-B14F-4D97-AF65-F5344CB8AC3E}">
        <p14:creationId xmlns:p14="http://schemas.microsoft.com/office/powerpoint/2010/main" val="171756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500"/>
                                        <p:tgtEl>
                                          <p:spTgt spid="5"/>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heckerboard(across)">
                                      <p:cBhvr>
                                        <p:cTn id="31" dur="500"/>
                                        <p:tgtEl>
                                          <p:spTgt spid="9"/>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heckerboard(across)">
                                      <p:cBhvr>
                                        <p:cTn id="34" dur="500"/>
                                        <p:tgtEl>
                                          <p:spTgt spid="1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4"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ppt_x"/>
                                          </p:val>
                                        </p:tav>
                                        <p:tav tm="100000">
                                          <p:val>
                                            <p:strVal val="#ppt_x"/>
                                          </p:val>
                                        </p:tav>
                                      </p:tavLst>
                                    </p:anim>
                                    <p:anim calcmode="lin" valueType="num">
                                      <p:cBhvr additive="base">
                                        <p:cTn id="55" dur="500" fill="hold"/>
                                        <p:tgtEl>
                                          <p:spTgt spid="1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500" fill="hold"/>
                                        <p:tgtEl>
                                          <p:spTgt spid="19"/>
                                        </p:tgtEl>
                                        <p:attrNameLst>
                                          <p:attrName>ppt_x</p:attrName>
                                        </p:attrNameLst>
                                      </p:cBhvr>
                                      <p:tavLst>
                                        <p:tav tm="0">
                                          <p:val>
                                            <p:strVal val="#ppt_x"/>
                                          </p:val>
                                        </p:tav>
                                        <p:tav tm="100000">
                                          <p:val>
                                            <p:strVal val="#ppt_x"/>
                                          </p:val>
                                        </p:tav>
                                      </p:tavLst>
                                    </p:anim>
                                    <p:anim calcmode="lin" valueType="num">
                                      <p:cBhvr additive="base">
                                        <p:cTn id="63" dur="500" fill="hold"/>
                                        <p:tgtEl>
                                          <p:spTgt spid="19"/>
                                        </p:tgtEl>
                                        <p:attrNameLst>
                                          <p:attrName>ppt_y</p:attrName>
                                        </p:attrNameLst>
                                      </p:cBhvr>
                                      <p:tavLst>
                                        <p:tav tm="0">
                                          <p:val>
                                            <p:strVal val="1+#ppt_h/2"/>
                                          </p:val>
                                        </p:tav>
                                        <p:tav tm="100000">
                                          <p:val>
                                            <p:strVal val="#ppt_y"/>
                                          </p:val>
                                        </p:tav>
                                      </p:tavLst>
                                    </p:anim>
                                  </p:childTnLst>
                                </p:cTn>
                              </p:par>
                            </p:childTnLst>
                          </p:cTn>
                        </p:par>
                        <p:par>
                          <p:cTn id="64" fill="hold">
                            <p:stCondLst>
                              <p:cond delay="1500"/>
                            </p:stCondLst>
                            <p:childTnLst>
                              <p:par>
                                <p:cTn id="65" presetID="2" presetClass="entr" presetSubtype="4"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par>
                                <p:cTn id="85" presetID="5" presetClass="entr" presetSubtype="1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checkerboard(across)">
                                      <p:cBhvr>
                                        <p:cTn id="87" dur="500"/>
                                        <p:tgtEl>
                                          <p:spTgt spid="43"/>
                                        </p:tgtEl>
                                      </p:cBhvr>
                                    </p:animEffect>
                                  </p:childTnLst>
                                </p:cTn>
                              </p:par>
                              <p:par>
                                <p:cTn id="88" presetID="2" presetClass="entr" presetSubtype="4" fill="hold" grpId="0" nodeType="withEffect">
                                  <p:stCondLst>
                                    <p:cond delay="0"/>
                                  </p:stCondLst>
                                  <p:childTnLst>
                                    <p:set>
                                      <p:cBhvr>
                                        <p:cTn id="89" dur="1" fill="hold">
                                          <p:stCondLst>
                                            <p:cond delay="0"/>
                                          </p:stCondLst>
                                        </p:cTn>
                                        <p:tgtEl>
                                          <p:spTgt spid="44"/>
                                        </p:tgtEl>
                                        <p:attrNameLst>
                                          <p:attrName>style.visibility</p:attrName>
                                        </p:attrNameLst>
                                      </p:cBhvr>
                                      <p:to>
                                        <p:strVal val="visible"/>
                                      </p:to>
                                    </p:set>
                                    <p:anim calcmode="lin" valueType="num">
                                      <p:cBhvr additive="base">
                                        <p:cTn id="90" dur="500" fill="hold"/>
                                        <p:tgtEl>
                                          <p:spTgt spid="44"/>
                                        </p:tgtEl>
                                        <p:attrNameLst>
                                          <p:attrName>ppt_x</p:attrName>
                                        </p:attrNameLst>
                                      </p:cBhvr>
                                      <p:tavLst>
                                        <p:tav tm="0">
                                          <p:val>
                                            <p:strVal val="#ppt_x"/>
                                          </p:val>
                                        </p:tav>
                                        <p:tav tm="100000">
                                          <p:val>
                                            <p:strVal val="#ppt_x"/>
                                          </p:val>
                                        </p:tav>
                                      </p:tavLst>
                                    </p:anim>
                                    <p:anim calcmode="lin" valueType="num">
                                      <p:cBhvr additive="base">
                                        <p:cTn id="9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3" grpId="0" animBg="1"/>
      <p:bldP spid="4" grpId="0" animBg="1"/>
      <p:bldP spid="5" grpId="0" animBg="1"/>
      <p:bldP spid="6" grpId="0" animBg="1"/>
      <p:bldP spid="7" grpId="0" animBg="1"/>
      <p:bldP spid="8" grpId="0" animBg="1"/>
      <p:bldP spid="9" grpId="0" animBg="1"/>
      <p:bldP spid="10" grpId="0" animBg="1"/>
      <p:bldP spid="13" grpId="0" animBg="1"/>
      <p:bldP spid="14" grpId="0"/>
      <p:bldP spid="15" grpId="0"/>
      <p:bldP spid="16" grpId="0"/>
      <p:bldP spid="17" grpId="0" animBg="1"/>
      <p:bldP spid="18" grpId="0" animBg="1"/>
      <p:bldP spid="19" grpId="0" animBg="1"/>
      <p:bldP spid="20" grpId="0" animBg="1"/>
      <p:bldP spid="21" grpId="0" animBg="1"/>
      <p:bldP spid="22" grpId="0" animBg="1"/>
      <p:bldP spid="23" grpId="0" animBg="1"/>
      <p:bldP spid="24" grpId="0" animBg="1"/>
      <p:bldP spid="43" grpId="0" animBg="1"/>
      <p:bldP spid="4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F65BB5C-3CC6-7B38-0B0B-8BAA7B861E97}"/>
              </a:ext>
            </a:extLst>
          </p:cNvPr>
          <p:cNvSpPr txBox="1"/>
          <p:nvPr/>
        </p:nvSpPr>
        <p:spPr>
          <a:xfrm>
            <a:off x="5946220" y="650808"/>
            <a:ext cx="5400000" cy="6447919"/>
          </a:xfrm>
          <a:prstGeom prst="rect">
            <a:avLst/>
          </a:prstGeom>
          <a:noFill/>
        </p:spPr>
        <p:txBody>
          <a:bodyPr wrap="square" rtlCol="0">
            <a:spAutoFit/>
          </a:bodyPr>
          <a:lstStyle/>
          <a:p>
            <a:r>
              <a:rPr lang="de-DE" sz="900" dirty="0">
                <a:solidFill>
                  <a:schemeClr val="accent1">
                    <a:lumMod val="75000"/>
                  </a:schemeClr>
                </a:solidFill>
              </a:rPr>
              <a:t>gesund.bund.de </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Was sind ICD- und OPS-Codes?</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gesund.bund.de/was-sind-icd-und-ops-codes</a:t>
            </a:r>
            <a:br>
              <a:rPr lang="de-DE" sz="900" dirty="0">
                <a:solidFill>
                  <a:schemeClr val="accent1">
                    <a:lumMod val="75000"/>
                  </a:schemeClr>
                </a:solidFill>
              </a:rPr>
            </a:br>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gesund.bund.de</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ICD- und OPS-Code-Suche</a:t>
            </a:r>
            <a:br>
              <a:rPr lang="de-DE" sz="900"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gesund.bund.de/icd-ops-code-suche</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Weisse Liste</a:t>
            </a:r>
          </a:p>
          <a:p>
            <a:r>
              <a:rPr lang="de-DE" sz="1600" b="1" dirty="0">
                <a:solidFill>
                  <a:srgbClr val="C00000"/>
                </a:solidFill>
                <a:latin typeface="Arial Black" panose="020B0A04020102020204" pitchFamily="34" charset="0"/>
              </a:rPr>
              <a:t>Befunddolmetscher</a:t>
            </a:r>
          </a:p>
          <a:p>
            <a:r>
              <a:rPr lang="de-DE" sz="900" dirty="0">
                <a:solidFill>
                  <a:srgbClr val="C00000"/>
                </a:solidFill>
                <a:hlinkClick r:id="rId4">
                  <a:extLst>
                    <a:ext uri="{A12FA001-AC4F-418D-AE19-62706E023703}">
                      <ahyp:hlinkClr xmlns:ahyp="http://schemas.microsoft.com/office/drawing/2018/hyperlinkcolor" val="tx"/>
                    </a:ext>
                  </a:extLst>
                </a:hlinkClick>
              </a:rPr>
              <a:t>befunddolmetscher.de</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1200" dirty="0">
                <a:solidFill>
                  <a:schemeClr val="accent1">
                    <a:lumMod val="75000"/>
                  </a:schemeClr>
                </a:solidFill>
                <a:latin typeface="Arial Black" panose="020B0A04020102020204" pitchFamily="34" charset="0"/>
              </a:rPr>
              <a:t>Was hab´ ich?</a:t>
            </a:r>
          </a:p>
          <a:p>
            <a:r>
              <a:rPr lang="de-DE" sz="1600" b="1" dirty="0">
                <a:solidFill>
                  <a:schemeClr val="accent1">
                    <a:lumMod val="75000"/>
                  </a:schemeClr>
                </a:solidFill>
                <a:latin typeface="Arial Black" panose="020B0A04020102020204" pitchFamily="34" charset="0"/>
              </a:rPr>
              <a:t>Befund einsenden und erklären lassen</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washabich.de</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F29400"/>
                </a:solidFill>
              </a:rPr>
              <a:t>Grossesblutbild.de - Medizinwissen</a:t>
            </a:r>
            <a:br>
              <a:rPr lang="de-DE" sz="900" dirty="0">
                <a:solidFill>
                  <a:srgbClr val="F29400"/>
                </a:solidFill>
              </a:rPr>
            </a:br>
            <a:endParaRPr lang="de-DE" sz="900" dirty="0">
              <a:solidFill>
                <a:srgbClr val="F29400"/>
              </a:solidFill>
            </a:endParaRPr>
          </a:p>
          <a:p>
            <a:r>
              <a:rPr lang="de-DE" sz="1600" b="1" dirty="0">
                <a:solidFill>
                  <a:srgbClr val="F29400"/>
                </a:solidFill>
              </a:rPr>
              <a:t>​</a:t>
            </a:r>
            <a:r>
              <a:rPr lang="de-DE" sz="1600" b="1" dirty="0">
                <a:solidFill>
                  <a:srgbClr val="F29400"/>
                </a:solidFill>
                <a:latin typeface="Arial Black" panose="020B0A04020102020204" pitchFamily="34" charset="0"/>
              </a:rPr>
              <a:t>Was ist ein Blutbild?</a:t>
            </a:r>
            <a:br>
              <a:rPr lang="de-DE" sz="900" b="1"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www.grossesblutbild.de/was-ist-ein-blutbild.html</a:t>
            </a:r>
            <a:br>
              <a:rPr lang="de-DE" sz="900" dirty="0">
                <a:solidFill>
                  <a:srgbClr val="F29400"/>
                </a:solidFill>
              </a:rPr>
            </a:br>
            <a:endParaRPr lang="de-DE" sz="900" dirty="0">
              <a:solidFill>
                <a:srgbClr val="F29400"/>
              </a:solidFill>
            </a:endParaRPr>
          </a:p>
          <a:p>
            <a:r>
              <a:rPr lang="de-DE" sz="1200" dirty="0">
                <a:solidFill>
                  <a:srgbClr val="F29400"/>
                </a:solidFill>
                <a:latin typeface="Arial Black" panose="020B0A04020102020204" pitchFamily="34" charset="0"/>
              </a:rPr>
              <a:t>Kleines Blutbild - Alle Werte einfach erklärt</a:t>
            </a:r>
            <a:br>
              <a:rPr lang="de-DE" sz="900" b="1"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www.grossesblutbild.de/kleines-blutbild</a:t>
            </a:r>
            <a:r>
              <a:rPr lang="de-DE" sz="900" dirty="0">
                <a:solidFill>
                  <a:srgbClr val="F29400"/>
                </a:solidFill>
              </a:rPr>
              <a:t> </a:t>
            </a:r>
            <a:br>
              <a:rPr lang="de-DE" sz="900" dirty="0">
                <a:solidFill>
                  <a:srgbClr val="F29400"/>
                </a:solidFill>
              </a:rPr>
            </a:br>
            <a:endParaRPr lang="de-DE" sz="900" dirty="0">
              <a:solidFill>
                <a:srgbClr val="F29400"/>
              </a:solidFill>
            </a:endParaRPr>
          </a:p>
          <a:p>
            <a:r>
              <a:rPr lang="de-DE" sz="1200" dirty="0" err="1">
                <a:solidFill>
                  <a:srgbClr val="F29400"/>
                </a:solidFill>
                <a:latin typeface="Arial Black" panose="020B0A04020102020204" pitchFamily="34" charset="0"/>
              </a:rPr>
              <a:t>Grosses</a:t>
            </a:r>
            <a:r>
              <a:rPr lang="de-DE" sz="1200" dirty="0">
                <a:solidFill>
                  <a:srgbClr val="F29400"/>
                </a:solidFill>
                <a:latin typeface="Arial Black" panose="020B0A04020102020204" pitchFamily="34" charset="0"/>
              </a:rPr>
              <a:t> Blutbild - Alle Werte einfach erklärt</a:t>
            </a:r>
            <a:br>
              <a:rPr lang="de-DE" sz="900" b="1" dirty="0">
                <a:solidFill>
                  <a:srgbClr val="F29400"/>
                </a:solidFill>
              </a:rPr>
            </a:br>
            <a:r>
              <a:rPr lang="de-DE" sz="900" dirty="0">
                <a:solidFill>
                  <a:srgbClr val="F29400"/>
                </a:solidFill>
                <a:hlinkClick r:id="rId8">
                  <a:extLst>
                    <a:ext uri="{A12FA001-AC4F-418D-AE19-62706E023703}">
                      <ahyp:hlinkClr xmlns:ahyp="http://schemas.microsoft.com/office/drawing/2018/hyperlinkcolor" val="tx"/>
                    </a:ext>
                  </a:extLst>
                </a:hlinkClick>
              </a:rPr>
              <a:t>www.grossesblutbild.de/grosses-blutbild.html</a:t>
            </a:r>
            <a:br>
              <a:rPr lang="de-DE" sz="900" dirty="0">
                <a:solidFill>
                  <a:srgbClr val="F29400"/>
                </a:solidFill>
                <a:hlinkClick r:id="rId8">
                  <a:extLst>
                    <a:ext uri="{A12FA001-AC4F-418D-AE19-62706E023703}">
                      <ahyp:hlinkClr xmlns:ahyp="http://schemas.microsoft.com/office/drawing/2018/hyperlinkcolor" val="tx"/>
                    </a:ext>
                  </a:extLst>
                </a:hlinkClick>
              </a:rPr>
            </a:br>
            <a:br>
              <a:rPr lang="de-DE" sz="900" dirty="0">
                <a:solidFill>
                  <a:srgbClr val="F29400"/>
                </a:solidFill>
                <a:hlinkClick r:id="rId8">
                  <a:extLst>
                    <a:ext uri="{A12FA001-AC4F-418D-AE19-62706E023703}">
                      <ahyp:hlinkClr xmlns:ahyp="http://schemas.microsoft.com/office/drawing/2018/hyperlinkcolor" val="tx"/>
                    </a:ext>
                  </a:extLst>
                </a:hlinkClick>
              </a:rPr>
            </a:br>
            <a:r>
              <a:rPr lang="de-DE" sz="1200" dirty="0">
                <a:solidFill>
                  <a:srgbClr val="F29400"/>
                </a:solidFill>
                <a:latin typeface="Arial Black" panose="020B0A04020102020204" pitchFamily="34" charset="0"/>
              </a:rPr>
              <a:t>Welcher Blutwert zeigt Krebs an?</a:t>
            </a:r>
            <a:br>
              <a:rPr lang="de-DE" sz="900" b="1"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www.grossesblutbild.de/blutwert-krebs-hinweis.html</a:t>
            </a:r>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AE80D129-3E8A-D84E-EBBD-AB96465D1EF7}"/>
              </a:ext>
            </a:extLst>
          </p:cNvPr>
          <p:cNvSpPr txBox="1"/>
          <p:nvPr/>
        </p:nvSpPr>
        <p:spPr>
          <a:xfrm>
            <a:off x="492199" y="650808"/>
            <a:ext cx="5098976" cy="7063472"/>
          </a:xfrm>
          <a:prstGeom prst="rect">
            <a:avLst/>
          </a:prstGeom>
          <a:noFill/>
        </p:spPr>
        <p:txBody>
          <a:bodyPr wrap="square" rtlCol="0">
            <a:spAutoFit/>
          </a:bodyPr>
          <a:lstStyle/>
          <a:p>
            <a:r>
              <a:rPr lang="de-DE" sz="900" dirty="0">
                <a:solidFill>
                  <a:srgbClr val="C00000"/>
                </a:solidFill>
              </a:rPr>
              <a:t>Prostata Hilfe Deutschland</a:t>
            </a:r>
          </a:p>
          <a:p>
            <a:endParaRPr lang="de-DE" sz="900" dirty="0">
              <a:solidFill>
                <a:srgbClr val="C00000"/>
              </a:solidFill>
            </a:endParaRPr>
          </a:p>
          <a:p>
            <a:r>
              <a:rPr lang="de-DE" sz="1600" b="1" dirty="0">
                <a:solidFill>
                  <a:srgbClr val="C00000"/>
                </a:solidFill>
                <a:latin typeface="Arial Black" panose="020B0A04020102020204" pitchFamily="34" charset="0"/>
              </a:rPr>
              <a:t>Diagnose Prostatakrebs</a:t>
            </a:r>
          </a:p>
          <a:p>
            <a:r>
              <a:rPr lang="de-DE" sz="1600" b="1" dirty="0">
                <a:solidFill>
                  <a:srgbClr val="C00000"/>
                </a:solidFill>
                <a:latin typeface="Arial Black" panose="020B0A04020102020204" pitchFamily="34" charset="0"/>
              </a:rPr>
              <a:t>was jetzt wichtig ist</a:t>
            </a:r>
          </a:p>
          <a:p>
            <a:r>
              <a:rPr lang="de-DE" sz="900" dirty="0">
                <a:solidFill>
                  <a:srgbClr val="C00000"/>
                </a:solidFill>
                <a:hlinkClick r:id="rId10">
                  <a:extLst>
                    <a:ext uri="{A12FA001-AC4F-418D-AE19-62706E023703}">
                      <ahyp:hlinkClr xmlns:ahyp="http://schemas.microsoft.com/office/drawing/2018/hyperlinkcolor" val="tx"/>
                    </a:ext>
                  </a:extLst>
                </a:hlinkClick>
              </a:rPr>
              <a:t>https://www.prostata-hilfe-deutschland.de/diagnose-prostatakrebs-was-jetzt-wichtig-ist</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18.05.2021</a:t>
            </a:r>
          </a:p>
          <a:p>
            <a:r>
              <a:rPr lang="de-DE" sz="1600" dirty="0">
                <a:solidFill>
                  <a:srgbClr val="C00000"/>
                </a:solidFill>
                <a:latin typeface="Arial Black" panose="020B0A04020102020204" pitchFamily="34" charset="0"/>
              </a:rPr>
              <a:t>PSA-Wert FAQ</a:t>
            </a:r>
          </a:p>
          <a:p>
            <a:r>
              <a:rPr lang="de-DE" sz="900" dirty="0">
                <a:solidFill>
                  <a:srgbClr val="C00000"/>
                </a:solidFill>
                <a:hlinkClick r:id="rId11">
                  <a:extLst>
                    <a:ext uri="{A12FA001-AC4F-418D-AE19-62706E023703}">
                      <ahyp:hlinkClr xmlns:ahyp="http://schemas.microsoft.com/office/drawing/2018/hyperlinkcolor" val="tx"/>
                    </a:ext>
                  </a:extLst>
                </a:hlinkClick>
              </a:rPr>
              <a:t>https://www.prostata-hilfe-deutschland.de/prostata-wissen/faq-psa-wert</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18.02.2022</a:t>
            </a:r>
          </a:p>
          <a:p>
            <a:r>
              <a:rPr lang="de-DE" sz="1600" dirty="0">
                <a:solidFill>
                  <a:srgbClr val="C00000"/>
                </a:solidFill>
                <a:latin typeface="Arial Black" panose="020B0A04020102020204" pitchFamily="34" charset="0"/>
              </a:rPr>
              <a:t>TNM-Klassifikation</a:t>
            </a:r>
          </a:p>
          <a:p>
            <a:r>
              <a:rPr lang="de-DE" sz="1600" b="1" dirty="0">
                <a:solidFill>
                  <a:srgbClr val="C00000"/>
                </a:solidFill>
              </a:rPr>
              <a:t>In welchem Stadium ist mein Prostatakrebs?</a:t>
            </a:r>
          </a:p>
          <a:p>
            <a:r>
              <a:rPr lang="de-DE" sz="900" dirty="0">
                <a:solidFill>
                  <a:srgbClr val="C00000"/>
                </a:solidFill>
                <a:hlinkClick r:id="rId12">
                  <a:extLst>
                    <a:ext uri="{A12FA001-AC4F-418D-AE19-62706E023703}">
                      <ahyp:hlinkClr xmlns:ahyp="http://schemas.microsoft.com/office/drawing/2018/hyperlinkcolor" val="tx"/>
                    </a:ext>
                  </a:extLst>
                </a:hlinkClick>
              </a:rPr>
              <a:t>https://www.prostata-hilfe-deutschland.de/prostata-news/tnm-klassifikation-stadium-prostatakrebs</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17.02.2022</a:t>
            </a:r>
          </a:p>
          <a:p>
            <a:r>
              <a:rPr lang="de-DE" sz="1600" dirty="0">
                <a:solidFill>
                  <a:srgbClr val="C00000"/>
                </a:solidFill>
                <a:latin typeface="Arial Black" panose="020B0A04020102020204" pitchFamily="34" charset="0"/>
              </a:rPr>
              <a:t>Gleason-Score</a:t>
            </a:r>
          </a:p>
          <a:p>
            <a:r>
              <a:rPr lang="de-DE" sz="1600" b="1" dirty="0">
                <a:solidFill>
                  <a:srgbClr val="C00000"/>
                </a:solidFill>
              </a:rPr>
              <a:t>Wie aggressiv ist mein Prostatakrebs?</a:t>
            </a:r>
          </a:p>
          <a:p>
            <a:r>
              <a:rPr lang="de-DE" sz="900" dirty="0">
                <a:solidFill>
                  <a:srgbClr val="C00000"/>
                </a:solidFill>
                <a:hlinkClick r:id="rId13">
                  <a:extLst>
                    <a:ext uri="{A12FA001-AC4F-418D-AE19-62706E023703}">
                      <ahyp:hlinkClr xmlns:ahyp="http://schemas.microsoft.com/office/drawing/2018/hyperlinkcolor" val="tx"/>
                    </a:ext>
                  </a:extLst>
                </a:hlinkClick>
              </a:rPr>
              <a:t>https://www.prostata-hilfe-deutschland.de/prostata-news/gleason-score-aggressivitaet-prostatakrebs</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01.04.2022</a:t>
            </a:r>
          </a:p>
          <a:p>
            <a:r>
              <a:rPr lang="de-DE" sz="1600" dirty="0">
                <a:solidFill>
                  <a:srgbClr val="C00000"/>
                </a:solidFill>
                <a:latin typeface="Arial Black" panose="020B0A04020102020204" pitchFamily="34" charset="0"/>
              </a:rPr>
              <a:t>Prostatakrebs lokal begrenzt, </a:t>
            </a:r>
          </a:p>
          <a:p>
            <a:r>
              <a:rPr lang="de-DE" sz="1600" dirty="0">
                <a:solidFill>
                  <a:srgbClr val="C00000"/>
                </a:solidFill>
                <a:latin typeface="Arial Black" panose="020B0A04020102020204" pitchFamily="34" charset="0"/>
              </a:rPr>
              <a:t>lokal fortgeschritten oder metastasiert?</a:t>
            </a:r>
          </a:p>
          <a:p>
            <a:r>
              <a:rPr lang="de-DE" sz="900" dirty="0">
                <a:solidFill>
                  <a:srgbClr val="C00000"/>
                </a:solidFill>
                <a:hlinkClick r:id="rId14">
                  <a:extLst>
                    <a:ext uri="{A12FA001-AC4F-418D-AE19-62706E023703}">
                      <ahyp:hlinkClr xmlns:ahyp="http://schemas.microsoft.com/office/drawing/2018/hyperlinkcolor" val="tx"/>
                    </a:ext>
                  </a:extLst>
                </a:hlinkClick>
              </a:rPr>
              <a:t>https://www.prostata-hilfe-deutschland.de/prostata-news/ist-ihr-prostatakrebs-lokal-begrenzt-lokal-fortgeschritten-oder-metastasiert</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13.03.2022</a:t>
            </a:r>
          </a:p>
          <a:p>
            <a:r>
              <a:rPr lang="de-DE" sz="1600" dirty="0">
                <a:solidFill>
                  <a:srgbClr val="C00000"/>
                </a:solidFill>
                <a:latin typeface="Arial Black" panose="020B0A04020102020204" pitchFamily="34" charset="0"/>
              </a:rPr>
              <a:t>Knochenmetastasen bei Prostatakrebs</a:t>
            </a:r>
          </a:p>
          <a:p>
            <a:r>
              <a:rPr lang="de-DE" sz="1600" b="1" dirty="0">
                <a:solidFill>
                  <a:srgbClr val="C00000"/>
                </a:solidFill>
              </a:rPr>
              <a:t>Symptome und Behandlungen</a:t>
            </a:r>
          </a:p>
          <a:p>
            <a:r>
              <a:rPr lang="de-DE" sz="900" dirty="0">
                <a:solidFill>
                  <a:srgbClr val="C00000"/>
                </a:solidFill>
                <a:hlinkClick r:id="rId15">
                  <a:extLst>
                    <a:ext uri="{A12FA001-AC4F-418D-AE19-62706E023703}">
                      <ahyp:hlinkClr xmlns:ahyp="http://schemas.microsoft.com/office/drawing/2018/hyperlinkcolor" val="tx"/>
                    </a:ext>
                  </a:extLst>
                </a:hlinkClick>
              </a:rPr>
              <a:t>https://www.prostata-hilfe-deutschland.de/prostata-news/knochenmetastasen-prostatakrebs</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p:txBody>
      </p:sp>
    </p:spTree>
    <p:extLst>
      <p:ext uri="{BB962C8B-B14F-4D97-AF65-F5344CB8AC3E}">
        <p14:creationId xmlns:p14="http://schemas.microsoft.com/office/powerpoint/2010/main" val="353138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F65BB5C-3CC6-7B38-0B0B-8BAA7B861E97}"/>
              </a:ext>
            </a:extLst>
          </p:cNvPr>
          <p:cNvSpPr txBox="1"/>
          <p:nvPr/>
        </p:nvSpPr>
        <p:spPr>
          <a:xfrm>
            <a:off x="5946220" y="650808"/>
            <a:ext cx="5400000" cy="6940361"/>
          </a:xfrm>
          <a:prstGeom prst="rect">
            <a:avLst/>
          </a:prstGeom>
          <a:noFill/>
        </p:spPr>
        <p:txBody>
          <a:bodyPr wrap="square" rtlCol="0">
            <a:spAutoFit/>
          </a:bodyPr>
          <a:lstStyle/>
          <a:p>
            <a:r>
              <a:rPr lang="de-DE" sz="900" dirty="0">
                <a:solidFill>
                  <a:schemeClr val="accent1">
                    <a:lumMod val="75000"/>
                  </a:schemeClr>
                </a:solidFill>
              </a:rPr>
              <a:t>Prostata Hilfe Deutschland</a:t>
            </a:r>
          </a:p>
          <a:p>
            <a:endParaRPr lang="de-DE" sz="900" dirty="0">
              <a:solidFill>
                <a:schemeClr val="accent1">
                  <a:lumMod val="75000"/>
                </a:schemeClr>
              </a:solidFill>
            </a:endParaRPr>
          </a:p>
          <a:p>
            <a:r>
              <a:rPr lang="de-DE" sz="1400" b="1" dirty="0">
                <a:solidFill>
                  <a:schemeClr val="accent1">
                    <a:lumMod val="75000"/>
                  </a:schemeClr>
                </a:solidFill>
              </a:rPr>
              <a:t>Digital-rektale Untersuchung (DRU) – so läuft das Abtasten der Prostata ab</a:t>
            </a:r>
          </a:p>
          <a:p>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https://www.prostata-hilfe-deutschland.de/prostata-news/digital-rektale-untersuchung-dru-prostata-abtasten</a:t>
            </a:r>
            <a:endParaRPr lang="de-DE" sz="900" dirty="0">
              <a:solidFill>
                <a:schemeClr val="accent1">
                  <a:lumMod val="75000"/>
                </a:schemeClr>
              </a:solidFill>
            </a:endParaRPr>
          </a:p>
          <a:p>
            <a:endParaRPr lang="de-DE" sz="900" dirty="0">
              <a:solidFill>
                <a:schemeClr val="accent1">
                  <a:lumMod val="75000"/>
                </a:schemeClr>
              </a:solidFill>
            </a:endParaRPr>
          </a:p>
          <a:p>
            <a:r>
              <a:rPr lang="de-DE" sz="1200" b="1" dirty="0">
                <a:solidFill>
                  <a:schemeClr val="accent1">
                    <a:lumMod val="75000"/>
                  </a:schemeClr>
                </a:solidFill>
              </a:rPr>
              <a:t>Prostatakrebs: Ist die Tastuntersuchung zu ungenau?</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https://www.prostata-hilfe-deutschland.de/prostata-news/prostatakrebs-tastuntersuchung-ungenau</a:t>
            </a:r>
            <a:endParaRPr lang="de-DE" sz="900" dirty="0">
              <a:solidFill>
                <a:schemeClr val="accent1">
                  <a:lumMod val="75000"/>
                </a:schemeClr>
              </a:solidFill>
            </a:endParaRPr>
          </a:p>
          <a:p>
            <a:endParaRPr lang="de-DE" sz="1400" dirty="0">
              <a:solidFill>
                <a:schemeClr val="accent1">
                  <a:lumMod val="75000"/>
                </a:schemeClr>
              </a:solidFill>
            </a:endParaRPr>
          </a:p>
          <a:p>
            <a:r>
              <a:rPr lang="de-DE" sz="1400" b="1" dirty="0">
                <a:solidFill>
                  <a:schemeClr val="accent1">
                    <a:lumMod val="75000"/>
                  </a:schemeClr>
                </a:solidFill>
              </a:rPr>
              <a:t>Transrektaler Ultraschall – so funktioniert TRUS</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https://www.prostata-hilfe-deutschland.de/prostata-news/transrektaler-ultraschall-trus-diagnostik-prostatakrebs</a:t>
            </a:r>
            <a:endParaRPr lang="de-DE" sz="900" dirty="0">
              <a:solidFill>
                <a:schemeClr val="accent1">
                  <a:lumMod val="75000"/>
                </a:schemeClr>
              </a:solidFill>
            </a:endParaRPr>
          </a:p>
          <a:p>
            <a:endParaRPr lang="de-DE" sz="1400" dirty="0">
              <a:solidFill>
                <a:schemeClr val="accent1">
                  <a:lumMod val="75000"/>
                </a:schemeClr>
              </a:solidFill>
            </a:endParaRPr>
          </a:p>
          <a:p>
            <a:r>
              <a:rPr lang="de-DE" sz="1400" b="1" dirty="0">
                <a:solidFill>
                  <a:schemeClr val="accent1">
                    <a:lumMod val="75000"/>
                  </a:schemeClr>
                </a:solidFill>
              </a:rPr>
              <a:t>Ist eine Biopsie der Prostata wirklich nötig?</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https://www.prostata-hilfe-deutschland.de/biopsie-wirklich-notwendig</a:t>
            </a:r>
            <a:endParaRPr lang="de-DE" sz="900" dirty="0">
              <a:solidFill>
                <a:schemeClr val="accent1">
                  <a:lumMod val="75000"/>
                </a:schemeClr>
              </a:solidFill>
            </a:endParaRPr>
          </a:p>
          <a:p>
            <a:endParaRPr lang="de-DE" sz="900" dirty="0">
              <a:solidFill>
                <a:schemeClr val="accent1">
                  <a:lumMod val="75000"/>
                </a:schemeClr>
              </a:solidFill>
            </a:endParaRPr>
          </a:p>
          <a:p>
            <a:r>
              <a:rPr lang="de-DE" sz="1200" b="1" dirty="0">
                <a:solidFill>
                  <a:schemeClr val="accent1">
                    <a:lumMod val="75000"/>
                  </a:schemeClr>
                </a:solidFill>
              </a:rPr>
              <a:t>Risiken einer Prostatabiopsie: Wie gefährlich ist die Prostata-Stanze?</a:t>
            </a:r>
          </a:p>
          <a:p>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https://www.prostata-hilfe-deutschland.de/prostata-news/prostatakrebs-welche-risiken-hat-eine-prostatabiopsie</a:t>
            </a:r>
            <a:endParaRPr lang="de-DE" sz="900" dirty="0">
              <a:solidFill>
                <a:schemeClr val="accent1">
                  <a:lumMod val="75000"/>
                </a:schemeClr>
              </a:solidFill>
            </a:endParaRPr>
          </a:p>
          <a:p>
            <a:endParaRPr lang="de-DE" sz="1400" dirty="0">
              <a:solidFill>
                <a:schemeClr val="accent1">
                  <a:lumMod val="75000"/>
                </a:schemeClr>
              </a:solidFill>
            </a:endParaRPr>
          </a:p>
          <a:p>
            <a:r>
              <a:rPr lang="de-DE" sz="1400" b="1" dirty="0">
                <a:solidFill>
                  <a:schemeClr val="accent1">
                    <a:lumMod val="75000"/>
                  </a:schemeClr>
                </a:solidFill>
              </a:rPr>
              <a:t>Biopsie der Prostata: Zwei kombinierte Methoden sind besser</a:t>
            </a:r>
          </a:p>
          <a:p>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https://www.prostata-hilfe-deutschland.de/prostata-news/prostatakrebs-biopsie-mrt</a:t>
            </a:r>
            <a:endParaRPr lang="de-DE" sz="900" dirty="0">
              <a:solidFill>
                <a:schemeClr val="accent1">
                  <a:lumMod val="75000"/>
                </a:schemeClr>
              </a:solidFill>
            </a:endParaRPr>
          </a:p>
          <a:p>
            <a:endParaRPr lang="de-DE" sz="1400" dirty="0">
              <a:solidFill>
                <a:schemeClr val="accent1">
                  <a:lumMod val="75000"/>
                </a:schemeClr>
              </a:solidFill>
            </a:endParaRPr>
          </a:p>
          <a:p>
            <a:r>
              <a:rPr lang="de-DE" sz="1600" b="1" dirty="0">
                <a:solidFill>
                  <a:schemeClr val="accent1">
                    <a:lumMod val="75000"/>
                  </a:schemeClr>
                </a:solidFill>
              </a:rPr>
              <a:t>Multiparametrische MRT (mpMRT) - das steckt dahinter</a:t>
            </a:r>
          </a:p>
          <a:p>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https://www.prostata-hilfe-deutschland.de/prostata-news/multiparametrische-mrt-mpmrt-diagnostik-prostatakrebs</a:t>
            </a:r>
            <a:endParaRPr lang="de-DE" sz="900" dirty="0">
              <a:solidFill>
                <a:schemeClr val="accent1">
                  <a:lumMod val="75000"/>
                </a:schemeClr>
              </a:solidFill>
            </a:endParaRPr>
          </a:p>
          <a:p>
            <a:endParaRPr lang="de-DE" sz="1400" dirty="0">
              <a:solidFill>
                <a:schemeClr val="accent1">
                  <a:lumMod val="75000"/>
                </a:schemeClr>
              </a:solidFill>
            </a:endParaRPr>
          </a:p>
          <a:p>
            <a:r>
              <a:rPr lang="de-DE" sz="1400" b="1" dirty="0">
                <a:solidFill>
                  <a:schemeClr val="accent1">
                    <a:lumMod val="75000"/>
                  </a:schemeClr>
                </a:solidFill>
              </a:rPr>
              <a:t>Skelettszintigrafie bei Prostatakrebs – das sagt sie aus</a:t>
            </a:r>
          </a:p>
          <a:p>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https://www.prostata-hilfe-deutschland.de/prostata-news/skelettszintigrafie-bei-prostatakrebs-was-sagt-sie-aus</a:t>
            </a:r>
            <a:endParaRPr lang="de-DE" sz="900" dirty="0">
              <a:solidFill>
                <a:schemeClr val="accent1">
                  <a:lumMod val="75000"/>
                </a:schemeClr>
              </a:solidFill>
            </a:endParaRPr>
          </a:p>
          <a:p>
            <a:endParaRPr lang="de-DE" sz="1400" dirty="0">
              <a:solidFill>
                <a:schemeClr val="accent1">
                  <a:lumMod val="75000"/>
                </a:schemeClr>
              </a:solidFill>
            </a:endParaRPr>
          </a:p>
          <a:p>
            <a:endParaRPr lang="de-DE" sz="1400" dirty="0">
              <a:solidFill>
                <a:schemeClr val="accent1">
                  <a:lumMod val="75000"/>
                </a:schemeClr>
              </a:solidFill>
            </a:endParaRPr>
          </a:p>
          <a:p>
            <a:r>
              <a:rPr lang="de-DE" sz="1600" b="1" dirty="0">
                <a:solidFill>
                  <a:schemeClr val="accent1">
                    <a:lumMod val="75000"/>
                  </a:schemeClr>
                </a:solidFill>
              </a:rPr>
              <a:t>PSMA-PET/CT bei Prostatakrebs - das steckt dahinter</a:t>
            </a:r>
          </a:p>
          <a:p>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https://www.prostata-hilfe-deutschland.de/prostata-news/psma-pet-ct-prostatakrebs</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p:txBody>
      </p:sp>
      <p:sp>
        <p:nvSpPr>
          <p:cNvPr id="3" name="Textfeld 2">
            <a:extLst>
              <a:ext uri="{FF2B5EF4-FFF2-40B4-BE49-F238E27FC236}">
                <a16:creationId xmlns:a16="http://schemas.microsoft.com/office/drawing/2014/main" id="{AE80D129-3E8A-D84E-EBBD-AB96465D1EF7}"/>
              </a:ext>
            </a:extLst>
          </p:cNvPr>
          <p:cNvSpPr txBox="1"/>
          <p:nvPr/>
        </p:nvSpPr>
        <p:spPr>
          <a:xfrm>
            <a:off x="628650" y="650808"/>
            <a:ext cx="5025424" cy="6247864"/>
          </a:xfrm>
          <a:prstGeom prst="rect">
            <a:avLst/>
          </a:prstGeom>
          <a:noFill/>
        </p:spPr>
        <p:txBody>
          <a:bodyPr wrap="square" rtlCol="0">
            <a:spAutoFit/>
          </a:bodyPr>
          <a:lstStyle/>
          <a:p>
            <a:r>
              <a:rPr lang="de-DE" sz="900" dirty="0">
                <a:solidFill>
                  <a:srgbClr val="C00000"/>
                </a:solidFill>
              </a:rPr>
              <a:t>Krebsinformationsdienst | dkfz </a:t>
            </a:r>
          </a:p>
          <a:p>
            <a:endParaRPr lang="de-DE" sz="900" dirty="0">
              <a:solidFill>
                <a:srgbClr val="C00000"/>
              </a:solidFill>
            </a:endParaRPr>
          </a:p>
          <a:p>
            <a:r>
              <a:rPr lang="de-DE" sz="1200" b="1" dirty="0">
                <a:solidFill>
                  <a:srgbClr val="C00000"/>
                </a:solidFill>
                <a:latin typeface="Arial Black" panose="020B0A04020102020204" pitchFamily="34" charset="0"/>
              </a:rPr>
              <a:t>Diagnose Prostatakrebs:</a:t>
            </a:r>
          </a:p>
          <a:p>
            <a:r>
              <a:rPr lang="de-DE" sz="1600" b="1" dirty="0">
                <a:solidFill>
                  <a:srgbClr val="C00000"/>
                </a:solidFill>
                <a:latin typeface="Arial Black" panose="020B0A04020102020204" pitchFamily="34" charset="0"/>
              </a:rPr>
              <a:t>Untersuchungen bei Krebsverdacht </a:t>
            </a:r>
          </a:p>
          <a:p>
            <a:r>
              <a:rPr lang="de-DE" sz="900" dirty="0">
                <a:solidFill>
                  <a:srgbClr val="C00000"/>
                </a:solidFill>
                <a:hlinkClick r:id="rId11">
                  <a:extLst>
                    <a:ext uri="{A12FA001-AC4F-418D-AE19-62706E023703}">
                      <ahyp:hlinkClr xmlns:ahyp="http://schemas.microsoft.com/office/drawing/2018/hyperlinkcolor" val="tx"/>
                    </a:ext>
                  </a:extLst>
                </a:hlinkClick>
              </a:rPr>
              <a:t>https://www.krebsinformationsdienst.de/tumorarten/prostatakrebs/diagnostik.php</a:t>
            </a:r>
            <a:endParaRPr lang="de-DE" sz="900" dirty="0">
              <a:solidFill>
                <a:srgbClr val="C00000"/>
              </a:solidFill>
            </a:endParaRPr>
          </a:p>
          <a:p>
            <a:endParaRPr lang="de-DE" sz="900" dirty="0">
              <a:solidFill>
                <a:srgbClr val="C00000"/>
              </a:solidFill>
            </a:endParaRPr>
          </a:p>
          <a:p>
            <a:br>
              <a:rPr lang="de-DE" sz="900" dirty="0">
                <a:solidFill>
                  <a:srgbClr val="C00000"/>
                </a:solidFill>
              </a:rPr>
            </a:br>
            <a:r>
              <a:rPr lang="de-DE" sz="1200" b="1" dirty="0">
                <a:solidFill>
                  <a:srgbClr val="C00000"/>
                </a:solidFill>
              </a:rPr>
              <a:t>Bildgebende Verfahren in der Krebsmedizin: Der Blick ins Körperinnere</a:t>
            </a:r>
          </a:p>
          <a:p>
            <a:r>
              <a:rPr lang="de-DE" sz="1400" b="1" dirty="0">
                <a:solidFill>
                  <a:srgbClr val="C00000"/>
                </a:solidFill>
                <a:latin typeface="Arial Black" panose="020B0A04020102020204" pitchFamily="34" charset="0"/>
              </a:rPr>
              <a:t>Was Ultraschall, Röntgen, Computertomographie, MRT, PET und Szintigraphie leisten</a:t>
            </a:r>
          </a:p>
          <a:p>
            <a:r>
              <a:rPr lang="de-DE" sz="900" dirty="0">
                <a:solidFill>
                  <a:srgbClr val="C00000"/>
                </a:solidFill>
                <a:hlinkClick r:id="rId12">
                  <a:extLst>
                    <a:ext uri="{A12FA001-AC4F-418D-AE19-62706E023703}">
                      <ahyp:hlinkClr xmlns:ahyp="http://schemas.microsoft.com/office/drawing/2018/hyperlinkcolor" val="tx"/>
                    </a:ext>
                  </a:extLst>
                </a:hlinkClick>
              </a:rPr>
              <a:t>https://www.krebsinformationsdienst.de/untersuchung/bildgebung/index.php</a:t>
            </a:r>
            <a:r>
              <a:rPr lang="de-DE" sz="900" dirty="0">
                <a:solidFill>
                  <a:srgbClr val="C00000"/>
                </a:solidFill>
              </a:rPr>
              <a:t> </a:t>
            </a:r>
          </a:p>
          <a:p>
            <a:r>
              <a:rPr lang="de-DE" sz="900" dirty="0">
                <a:solidFill>
                  <a:srgbClr val="C00000"/>
                </a:solidFill>
              </a:rPr>
              <a:t> </a:t>
            </a:r>
          </a:p>
          <a:p>
            <a:endParaRPr lang="de-DE" sz="900" dirty="0">
              <a:solidFill>
                <a:srgbClr val="C00000"/>
              </a:solidFill>
            </a:endParaRPr>
          </a:p>
          <a:p>
            <a:r>
              <a:rPr lang="de-DE" sz="1400" b="1" dirty="0">
                <a:solidFill>
                  <a:srgbClr val="C00000"/>
                </a:solidFill>
                <a:latin typeface="Arial Black" panose="020B0A04020102020204" pitchFamily="34" charset="0"/>
              </a:rPr>
              <a:t>Histologische und zytologische Diagnostik</a:t>
            </a:r>
          </a:p>
          <a:p>
            <a:r>
              <a:rPr lang="de-DE" sz="1400" b="1" dirty="0">
                <a:solidFill>
                  <a:srgbClr val="C00000"/>
                </a:solidFill>
                <a:latin typeface="Arial Black" panose="020B0A04020102020204" pitchFamily="34" charset="0"/>
              </a:rPr>
              <a:t>in der Krebsmedizin</a:t>
            </a:r>
          </a:p>
          <a:p>
            <a:r>
              <a:rPr lang="de-DE" sz="900" dirty="0">
                <a:solidFill>
                  <a:srgbClr val="C00000"/>
                </a:solidFill>
                <a:hlinkClick r:id="rId13">
                  <a:extLst>
                    <a:ext uri="{A12FA001-AC4F-418D-AE19-62706E023703}">
                      <ahyp:hlinkClr xmlns:ahyp="http://schemas.microsoft.com/office/drawing/2018/hyperlinkcolor" val="tx"/>
                    </a:ext>
                  </a:extLst>
                </a:hlinkClick>
              </a:rPr>
              <a:t>https://www.krebsinformationsdienst.de/untersuchung/mikroskopische-diagnostik.php</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1400" b="1" dirty="0">
                <a:solidFill>
                  <a:srgbClr val="C00000"/>
                </a:solidFill>
                <a:latin typeface="Arial Black" panose="020B0A04020102020204" pitchFamily="34" charset="0"/>
              </a:rPr>
              <a:t>Arztbriefe, Krankenakte:</a:t>
            </a:r>
          </a:p>
          <a:p>
            <a:r>
              <a:rPr lang="de-DE" sz="1400" b="1" dirty="0">
                <a:solidFill>
                  <a:srgbClr val="C00000"/>
                </a:solidFill>
                <a:latin typeface="Arial Black" panose="020B0A04020102020204" pitchFamily="34" charset="0"/>
              </a:rPr>
              <a:t>Befunde und Abkürzungen verstehen</a:t>
            </a:r>
          </a:p>
          <a:p>
            <a:r>
              <a:rPr lang="de-DE" sz="1100" b="1" dirty="0">
                <a:solidFill>
                  <a:srgbClr val="C00000"/>
                </a:solidFill>
                <a:latin typeface="Arial Black" panose="020B0A04020102020204" pitchFamily="34" charset="0"/>
              </a:rPr>
              <a:t>TNM-System, Staging, </a:t>
            </a:r>
            <a:r>
              <a:rPr lang="de-DE" sz="1100" b="1" dirty="0" err="1">
                <a:solidFill>
                  <a:srgbClr val="C00000"/>
                </a:solidFill>
                <a:latin typeface="Arial Black" panose="020B0A04020102020204" pitchFamily="34" charset="0"/>
              </a:rPr>
              <a:t>Grading</a:t>
            </a:r>
            <a:r>
              <a:rPr lang="de-DE" sz="1100" b="1" dirty="0">
                <a:solidFill>
                  <a:srgbClr val="C00000"/>
                </a:solidFill>
                <a:latin typeface="Arial Black" panose="020B0A04020102020204" pitchFamily="34" charset="0"/>
              </a:rPr>
              <a:t>: Was bedeuten die Begriffe?</a:t>
            </a:r>
          </a:p>
          <a:p>
            <a:r>
              <a:rPr lang="de-DE" sz="900" dirty="0">
                <a:solidFill>
                  <a:srgbClr val="C00000"/>
                </a:solidFill>
                <a:hlinkClick r:id="rId14">
                  <a:extLst>
                    <a:ext uri="{A12FA001-AC4F-418D-AE19-62706E023703}">
                      <ahyp:hlinkClr xmlns:ahyp="http://schemas.microsoft.com/office/drawing/2018/hyperlinkcolor" val="tx"/>
                    </a:ext>
                  </a:extLst>
                </a:hlinkClick>
              </a:rPr>
              <a:t>https://www.krebsinformationsdienst.de/untersuchung/krebs-befunde-verstehen.php</a:t>
            </a:r>
            <a:endParaRPr lang="de-DE" sz="900" dirty="0">
              <a:solidFill>
                <a:srgbClr val="C00000"/>
              </a:solidFill>
            </a:endParaRPr>
          </a:p>
          <a:p>
            <a:r>
              <a:rPr lang="de-DE" sz="900" dirty="0">
                <a:solidFill>
                  <a:srgbClr val="C00000"/>
                </a:solidFill>
              </a:rPr>
              <a:t>   </a:t>
            </a:r>
          </a:p>
          <a:p>
            <a:endParaRPr lang="de-DE" sz="900" dirty="0">
              <a:solidFill>
                <a:schemeClr val="accent1">
                  <a:lumMod val="75000"/>
                </a:schemeClr>
              </a:solidFill>
            </a:endParaRPr>
          </a:p>
          <a:p>
            <a:r>
              <a:rPr lang="de-DE" sz="900" dirty="0">
                <a:solidFill>
                  <a:schemeClr val="accent1">
                    <a:lumMod val="75000"/>
                  </a:schemeClr>
                </a:solidFill>
              </a:rPr>
              <a:t>Prostata Hilfe Deutschland</a:t>
            </a:r>
          </a:p>
          <a:p>
            <a:endParaRPr lang="de-DE" sz="900" dirty="0">
              <a:solidFill>
                <a:schemeClr val="accent1">
                  <a:lumMod val="75000"/>
                </a:schemeClr>
              </a:solidFill>
            </a:endParaRPr>
          </a:p>
          <a:p>
            <a:r>
              <a:rPr lang="de-DE" sz="1600" b="1" dirty="0">
                <a:solidFill>
                  <a:schemeClr val="accent1">
                    <a:lumMod val="75000"/>
                  </a:schemeClr>
                </a:solidFill>
                <a:latin typeface="Arial Black" panose="020B0A04020102020204" pitchFamily="34" charset="0"/>
              </a:rPr>
              <a:t>Verdacht auf Prostatakrebs?</a:t>
            </a:r>
          </a:p>
          <a:p>
            <a:r>
              <a:rPr lang="de-DE" sz="1600" b="1" dirty="0">
                <a:solidFill>
                  <a:schemeClr val="accent1">
                    <a:lumMod val="75000"/>
                  </a:schemeClr>
                </a:solidFill>
                <a:latin typeface="Arial Black" panose="020B0A04020102020204" pitchFamily="34" charset="0"/>
              </a:rPr>
              <a:t>Alle Untersuchungen</a:t>
            </a:r>
          </a:p>
          <a:p>
            <a:r>
              <a:rPr lang="de-DE" sz="900" dirty="0">
                <a:solidFill>
                  <a:schemeClr val="accent1">
                    <a:lumMod val="75000"/>
                  </a:schemeClr>
                </a:solidFill>
                <a:hlinkClick r:id="rId15">
                  <a:extLst>
                    <a:ext uri="{A12FA001-AC4F-418D-AE19-62706E023703}">
                      <ahyp:hlinkClr xmlns:ahyp="http://schemas.microsoft.com/office/drawing/2018/hyperlinkcolor" val="tx"/>
                    </a:ext>
                  </a:extLst>
                </a:hlinkClick>
              </a:rPr>
              <a:t>https://www.prostata-hilfe-deutschland.de/prostatakrebs-untersuchungen</a:t>
            </a:r>
            <a:endParaRPr lang="de-DE" sz="900" dirty="0">
              <a:solidFill>
                <a:schemeClr val="accent1">
                  <a:lumMod val="75000"/>
                </a:schemeClr>
              </a:solidFill>
            </a:endParaRPr>
          </a:p>
          <a:p>
            <a:endParaRPr lang="de-DE" sz="900" dirty="0">
              <a:solidFill>
                <a:schemeClr val="accent1">
                  <a:lumMod val="75000"/>
                </a:schemeClr>
              </a:solidFill>
            </a:endParaRPr>
          </a:p>
          <a:p>
            <a:r>
              <a:rPr lang="de-DE" sz="1400" b="1" dirty="0">
                <a:solidFill>
                  <a:schemeClr val="accent1">
                    <a:lumMod val="75000"/>
                  </a:schemeClr>
                </a:solidFill>
              </a:rPr>
              <a:t>PSA-Wert - FAQ</a:t>
            </a:r>
          </a:p>
          <a:p>
            <a:r>
              <a:rPr lang="de-DE" sz="900" dirty="0">
                <a:solidFill>
                  <a:schemeClr val="accent1">
                    <a:lumMod val="75000"/>
                  </a:schemeClr>
                </a:solidFill>
                <a:hlinkClick r:id="rId16">
                  <a:extLst>
                    <a:ext uri="{A12FA001-AC4F-418D-AE19-62706E023703}">
                      <ahyp:hlinkClr xmlns:ahyp="http://schemas.microsoft.com/office/drawing/2018/hyperlinkcolor" val="tx"/>
                    </a:ext>
                  </a:extLst>
                </a:hlinkClick>
              </a:rPr>
              <a:t>https://www.prostata-hilfe-deutschland.de/prostata-wissen/faq-psa-wert</a:t>
            </a:r>
            <a:endParaRPr lang="de-DE" sz="900" dirty="0">
              <a:solidFill>
                <a:schemeClr val="accent1">
                  <a:lumMod val="75000"/>
                </a:schemeClr>
              </a:solidFill>
            </a:endParaRPr>
          </a:p>
          <a:p>
            <a:endParaRPr lang="de-DE" sz="900" dirty="0">
              <a:solidFill>
                <a:schemeClr val="accent1">
                  <a:lumMod val="75000"/>
                </a:schemeClr>
              </a:solidFill>
            </a:endParaRPr>
          </a:p>
          <a:p>
            <a:r>
              <a:rPr lang="de-DE" sz="1200" b="1" dirty="0">
                <a:solidFill>
                  <a:schemeClr val="accent1">
                    <a:lumMod val="75000"/>
                  </a:schemeClr>
                </a:solidFill>
              </a:rPr>
              <a:t>Erhöhter PSA-Wert: Das kann dahinter stecken!</a:t>
            </a:r>
          </a:p>
          <a:p>
            <a:r>
              <a:rPr lang="de-DE" sz="900" dirty="0">
                <a:solidFill>
                  <a:schemeClr val="accent1">
                    <a:lumMod val="75000"/>
                  </a:schemeClr>
                </a:solidFill>
                <a:hlinkClick r:id="rId17">
                  <a:extLst>
                    <a:ext uri="{A12FA001-AC4F-418D-AE19-62706E023703}">
                      <ahyp:hlinkClr xmlns:ahyp="http://schemas.microsoft.com/office/drawing/2018/hyperlinkcolor" val="tx"/>
                    </a:ext>
                  </a:extLst>
                </a:hlinkClick>
              </a:rPr>
              <a:t>https://www.prostata-hilfe-deutschland.de/prostata-news/erhoehter-psa-wert-ursachen</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32069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F65BB5C-3CC6-7B38-0B0B-8BAA7B861E97}"/>
              </a:ext>
            </a:extLst>
          </p:cNvPr>
          <p:cNvSpPr txBox="1"/>
          <p:nvPr/>
        </p:nvSpPr>
        <p:spPr>
          <a:xfrm>
            <a:off x="5946220" y="184083"/>
            <a:ext cx="5400000" cy="6771084"/>
          </a:xfrm>
          <a:prstGeom prst="rect">
            <a:avLst/>
          </a:prstGeom>
          <a:noFill/>
        </p:spPr>
        <p:txBody>
          <a:bodyPr wrap="square" rtlCol="0">
            <a:spAutoFit/>
          </a:bodyPr>
          <a:lstStyle/>
          <a:p>
            <a:r>
              <a:rPr lang="de-DE" sz="1600" dirty="0">
                <a:solidFill>
                  <a:schemeClr val="accent1">
                    <a:lumMod val="75000"/>
                  </a:schemeClr>
                </a:solidFill>
                <a:latin typeface="Arial Black" panose="020B0A04020102020204" pitchFamily="34" charset="0"/>
              </a:rPr>
              <a:t>MRT (Kern­spin­tomografie) </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www.praktischarzt.de/untersuchungen/mrt/</a:t>
            </a:r>
            <a:r>
              <a:rPr lang="de-DE" sz="900" dirty="0">
                <a:solidFill>
                  <a:schemeClr val="accent1">
                    <a:lumMod val="75000"/>
                  </a:schemeClr>
                </a:solidFill>
              </a:rPr>
              <a:t> </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Ganzkörper-MRT </a:t>
            </a:r>
            <a:br>
              <a:rPr lang="de-DE" sz="900" b="1"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www.praktischarzt.de/untersuchungen/mrt/ganzkoerper/</a:t>
            </a:r>
            <a:r>
              <a:rPr lang="de-DE" sz="900" dirty="0">
                <a:solidFill>
                  <a:schemeClr val="accent1">
                    <a:lumMod val="75000"/>
                  </a:schemeClr>
                </a:solidFill>
              </a:rPr>
              <a:t> </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MRT Wirbelsäule (Rücken) </a:t>
            </a:r>
            <a:br>
              <a:rPr lang="de-DE" sz="900" b="1"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www.praktischarzt.de/untersuchungen/mrt/wirbelsaeule/</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MRT Lunge (Thorax) </a:t>
            </a:r>
            <a:br>
              <a:rPr lang="de-DE" sz="900" b="1"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www.praktischarzt.de/untersuchungen/mrt/thorax/</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Herz MRT </a:t>
            </a:r>
            <a:br>
              <a:rPr lang="de-DE" sz="900" b="1"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www.praktischarzt.de/untersuchungen/mrt/herz/</a:t>
            </a:r>
            <a:r>
              <a:rPr lang="de-DE" sz="900" dirty="0">
                <a:solidFill>
                  <a:schemeClr val="accent1">
                    <a:lumMod val="75000"/>
                  </a:schemeClr>
                </a:solidFill>
              </a:rPr>
              <a:t> </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MRT HWS (Halswirbelsäule) Gründe, Ablauf, Dauer, Kosten </a:t>
            </a:r>
            <a:br>
              <a:rPr lang="de-DE" sz="900" b="1"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www.praktischarzt.de/untersuchungen/mrt/hws/</a:t>
            </a:r>
            <a:r>
              <a:rPr lang="de-DE" sz="900" dirty="0">
                <a:solidFill>
                  <a:schemeClr val="accent1">
                    <a:lumMod val="75000"/>
                  </a:schemeClr>
                </a:solidFill>
              </a:rPr>
              <a:t> </a:t>
            </a:r>
            <a:br>
              <a:rPr lang="de-DE" sz="900" dirty="0">
                <a:solidFill>
                  <a:schemeClr val="accent1">
                    <a:lumMod val="75000"/>
                  </a:schemeClr>
                </a:solidFill>
              </a:rPr>
            </a:br>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Knochen­szinti­graphie</a:t>
            </a:r>
            <a:br>
              <a:rPr lang="de-DE" sz="900" b="1"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https://www.praktischarzt.de/untersuchungen/knochenszintigraphie/</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fr-FR" sz="1600" dirty="0" err="1">
                <a:solidFill>
                  <a:schemeClr val="accent1">
                    <a:lumMod val="75000"/>
                  </a:schemeClr>
                </a:solidFill>
                <a:latin typeface="Arial Black" panose="020B0A04020102020204" pitchFamily="34" charset="0"/>
              </a:rPr>
              <a:t>Positronen</a:t>
            </a:r>
            <a:r>
              <a:rPr lang="fr-FR" sz="1600" dirty="0">
                <a:solidFill>
                  <a:schemeClr val="accent1">
                    <a:lumMod val="75000"/>
                  </a:schemeClr>
                </a:solidFill>
                <a:latin typeface="Arial Black" panose="020B0A04020102020204" pitchFamily="34" charset="0"/>
              </a:rPr>
              <a:t>-Emissions-Tomographie (PET) </a:t>
            </a:r>
          </a:p>
          <a:p>
            <a:r>
              <a:rPr lang="fr-FR" sz="900" dirty="0">
                <a:solidFill>
                  <a:schemeClr val="accent1">
                    <a:lumMod val="75000"/>
                  </a:schemeClr>
                </a:solidFill>
                <a:hlinkClick r:id="rId9">
                  <a:extLst>
                    <a:ext uri="{A12FA001-AC4F-418D-AE19-62706E023703}">
                      <ahyp:hlinkClr xmlns:ahyp="http://schemas.microsoft.com/office/drawing/2018/hyperlinkcolor" val="tx"/>
                    </a:ext>
                  </a:extLst>
                </a:hlinkClick>
              </a:rPr>
              <a:t>www.praktischarzt.de/untersuchungen/pet-untersuchung/</a:t>
            </a:r>
            <a:endParaRPr lang="fr-FR"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Blutwerte</a:t>
            </a:r>
            <a:br>
              <a:rPr lang="de-DE" sz="900" b="1" dirty="0">
                <a:solidFill>
                  <a:schemeClr val="accent1">
                    <a:lumMod val="75000"/>
                  </a:schemeClr>
                </a:solidFill>
              </a:rPr>
            </a:br>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www.praktischarzt.de/untersuchungen/blutuntersuchung/blutwerte</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1600" b="1" dirty="0">
                <a:solidFill>
                  <a:schemeClr val="accent1">
                    <a:lumMod val="75000"/>
                  </a:schemeClr>
                </a:solidFill>
              </a:rPr>
              <a:t>Blasenspiegelung (Zytoskopie)</a:t>
            </a:r>
          </a:p>
          <a:p>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https://www.praktischarzt.de/untersuchungen/blasenspiegelung/</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1200" b="1" dirty="0">
                <a:solidFill>
                  <a:schemeClr val="accent1">
                    <a:lumMod val="75000"/>
                  </a:schemeClr>
                </a:solidFill>
              </a:rPr>
              <a:t>Punktion: Arten, Vorbereitung, Ablauf, Risiken</a:t>
            </a:r>
          </a:p>
          <a:p>
            <a:r>
              <a:rPr lang="de-DE" sz="900" dirty="0">
                <a:solidFill>
                  <a:schemeClr val="accent1">
                    <a:lumMod val="75000"/>
                  </a:schemeClr>
                </a:solidFill>
                <a:hlinkClick r:id="rId12">
                  <a:extLst>
                    <a:ext uri="{A12FA001-AC4F-418D-AE19-62706E023703}">
                      <ahyp:hlinkClr xmlns:ahyp="http://schemas.microsoft.com/office/drawing/2018/hyperlinkcolor" val="tx"/>
                    </a:ext>
                  </a:extLst>
                </a:hlinkClick>
              </a:rPr>
              <a:t>www.praktischarzt.de/untersuchungen/punktion/</a:t>
            </a:r>
            <a:endParaRPr lang="de-DE" sz="900" dirty="0">
              <a:solidFill>
                <a:schemeClr val="accent1">
                  <a:lumMod val="75000"/>
                </a:schemeClr>
              </a:solidFill>
            </a:endParaRPr>
          </a:p>
          <a:p>
            <a:endParaRPr lang="de-DE" sz="900" dirty="0">
              <a:solidFill>
                <a:schemeClr val="accent1">
                  <a:lumMod val="75000"/>
                </a:schemeClr>
              </a:solidFill>
            </a:endParaRPr>
          </a:p>
          <a:p>
            <a:r>
              <a:rPr lang="de-DE" sz="1200" b="1" dirty="0">
                <a:solidFill>
                  <a:schemeClr val="accent1">
                    <a:lumMod val="75000"/>
                  </a:schemeClr>
                </a:solidFill>
              </a:rPr>
              <a:t>Biopsie (Gewebeprobe)</a:t>
            </a:r>
          </a:p>
          <a:p>
            <a:r>
              <a:rPr lang="de-DE" sz="900" dirty="0">
                <a:solidFill>
                  <a:schemeClr val="accent1">
                    <a:lumMod val="75000"/>
                  </a:schemeClr>
                </a:solidFill>
                <a:hlinkClick r:id="rId13">
                  <a:extLst>
                    <a:ext uri="{A12FA001-AC4F-418D-AE19-62706E023703}">
                      <ahyp:hlinkClr xmlns:ahyp="http://schemas.microsoft.com/office/drawing/2018/hyperlinkcolor" val="tx"/>
                    </a:ext>
                  </a:extLst>
                </a:hlinkClick>
              </a:rPr>
              <a:t>www.praktischarzt.de/untersuchungen/biopsie/</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AE80D129-3E8A-D84E-EBBD-AB96465D1EF7}"/>
              </a:ext>
            </a:extLst>
          </p:cNvPr>
          <p:cNvSpPr txBox="1"/>
          <p:nvPr/>
        </p:nvSpPr>
        <p:spPr>
          <a:xfrm>
            <a:off x="504824" y="184083"/>
            <a:ext cx="5149249" cy="7078861"/>
          </a:xfrm>
          <a:prstGeom prst="rect">
            <a:avLst/>
          </a:prstGeom>
          <a:noFill/>
        </p:spPr>
        <p:txBody>
          <a:bodyPr wrap="square" rtlCol="0">
            <a:spAutoFit/>
          </a:bodyPr>
          <a:lstStyle/>
          <a:p>
            <a:r>
              <a:rPr lang="de-DE" sz="900" dirty="0" err="1">
                <a:solidFill>
                  <a:schemeClr val="accent1">
                    <a:lumMod val="75000"/>
                  </a:schemeClr>
                </a:solidFill>
              </a:rPr>
              <a:t>praktischArzt</a:t>
            </a:r>
            <a:br>
              <a:rPr lang="de-DE" sz="900" dirty="0">
                <a:solidFill>
                  <a:schemeClr val="accent1">
                    <a:lumMod val="75000"/>
                  </a:schemeClr>
                </a:solidFill>
              </a:rPr>
            </a:br>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Röntgen </a:t>
            </a:r>
            <a:br>
              <a:rPr lang="de-DE" sz="900" b="1" dirty="0">
                <a:solidFill>
                  <a:schemeClr val="accent1">
                    <a:lumMod val="75000"/>
                  </a:schemeClr>
                </a:solidFill>
              </a:rPr>
            </a:br>
            <a:r>
              <a:rPr lang="de-DE" sz="900" dirty="0">
                <a:solidFill>
                  <a:schemeClr val="accent1">
                    <a:lumMod val="75000"/>
                  </a:schemeClr>
                </a:solidFill>
                <a:hlinkClick r:id="rId14">
                  <a:extLst>
                    <a:ext uri="{A12FA001-AC4F-418D-AE19-62706E023703}">
                      <ahyp:hlinkClr xmlns:ahyp="http://schemas.microsoft.com/office/drawing/2018/hyperlinkcolor" val="tx"/>
                    </a:ext>
                  </a:extLst>
                </a:hlinkClick>
              </a:rPr>
              <a:t>www.praktischarzt.de/untersuchungen/roentgen/</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Röntgen-Thorax (Untersuchung von Brustkorb und Lunge)</a:t>
            </a:r>
            <a:br>
              <a:rPr lang="de-DE" sz="1200" b="1" dirty="0">
                <a:solidFill>
                  <a:schemeClr val="accent1">
                    <a:lumMod val="75000"/>
                  </a:schemeClr>
                </a:solidFill>
              </a:rPr>
            </a:br>
            <a:r>
              <a:rPr lang="de-DE" sz="900" dirty="0">
                <a:solidFill>
                  <a:schemeClr val="accent1">
                    <a:lumMod val="75000"/>
                  </a:schemeClr>
                </a:solidFill>
                <a:hlinkClick r:id="rId15">
                  <a:extLst>
                    <a:ext uri="{A12FA001-AC4F-418D-AE19-62706E023703}">
                      <ahyp:hlinkClr xmlns:ahyp="http://schemas.microsoft.com/office/drawing/2018/hyperlinkcolor" val="tx"/>
                    </a:ext>
                  </a:extLst>
                </a:hlinkClick>
              </a:rPr>
              <a:t>www.praktischarzt.de/untersuchungen/roentgen/thorax/</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1600" b="1" dirty="0">
                <a:solidFill>
                  <a:schemeClr val="accent1">
                    <a:lumMod val="75000"/>
                  </a:schemeClr>
                </a:solidFill>
              </a:rPr>
              <a:t>Sonographie (Ultraschall) </a:t>
            </a:r>
            <a:br>
              <a:rPr lang="de-DE" sz="900" b="1" dirty="0">
                <a:solidFill>
                  <a:schemeClr val="accent1">
                    <a:lumMod val="75000"/>
                  </a:schemeClr>
                </a:solidFill>
              </a:rPr>
            </a:br>
            <a:r>
              <a:rPr lang="de-DE" sz="900" dirty="0">
                <a:solidFill>
                  <a:schemeClr val="accent1">
                    <a:lumMod val="75000"/>
                  </a:schemeClr>
                </a:solidFill>
                <a:hlinkClick r:id="rId16">
                  <a:extLst>
                    <a:ext uri="{A12FA001-AC4F-418D-AE19-62706E023703}">
                      <ahyp:hlinkClr xmlns:ahyp="http://schemas.microsoft.com/office/drawing/2018/hyperlinkcolor" val="tx"/>
                    </a:ext>
                  </a:extLst>
                </a:hlinkClick>
              </a:rPr>
              <a:t>www.praktischarzt.de/untersuchungen/sonographie-ultraschall/</a:t>
            </a:r>
            <a:br>
              <a:rPr lang="de-DE" sz="900" dirty="0">
                <a:solidFill>
                  <a:schemeClr val="accent1">
                    <a:lumMod val="75000"/>
                  </a:schemeClr>
                </a:solidFill>
              </a:rPr>
            </a:br>
            <a:br>
              <a:rPr lang="de-DE" sz="900" dirty="0">
                <a:solidFill>
                  <a:schemeClr val="accent1">
                    <a:lumMod val="75000"/>
                  </a:schemeClr>
                </a:solidFill>
              </a:rPr>
            </a:br>
            <a:r>
              <a:rPr lang="de-DE" sz="1200" b="1" dirty="0" err="1">
                <a:solidFill>
                  <a:schemeClr val="accent1">
                    <a:lumMod val="75000"/>
                  </a:schemeClr>
                </a:solidFill>
              </a:rPr>
              <a:t>Abdomen­sonographie</a:t>
            </a:r>
            <a:r>
              <a:rPr lang="de-DE" sz="1200" b="1" dirty="0">
                <a:solidFill>
                  <a:schemeClr val="accent1">
                    <a:lumMod val="75000"/>
                  </a:schemeClr>
                </a:solidFill>
              </a:rPr>
              <a:t> (Bauch Ultraschall) </a:t>
            </a:r>
            <a:br>
              <a:rPr lang="de-DE" sz="900" b="1" dirty="0">
                <a:solidFill>
                  <a:schemeClr val="accent1">
                    <a:lumMod val="75000"/>
                  </a:schemeClr>
                </a:solidFill>
              </a:rPr>
            </a:br>
            <a:r>
              <a:rPr lang="de-DE" sz="900" dirty="0">
                <a:solidFill>
                  <a:schemeClr val="accent1">
                    <a:lumMod val="75000"/>
                  </a:schemeClr>
                </a:solidFill>
                <a:hlinkClick r:id="rId17">
                  <a:extLst>
                    <a:ext uri="{A12FA001-AC4F-418D-AE19-62706E023703}">
                      <ahyp:hlinkClr xmlns:ahyp="http://schemas.microsoft.com/office/drawing/2018/hyperlinkcolor" val="tx"/>
                    </a:ext>
                  </a:extLst>
                </a:hlinkClick>
              </a:rPr>
              <a:t>www.praktischarzt.de/untersuchungen/sonographie-ultraschall/abdomensonographie/</a:t>
            </a:r>
            <a:endParaRPr lang="de-DE" sz="900" dirty="0">
              <a:solidFill>
                <a:schemeClr val="accent1">
                  <a:lumMod val="75000"/>
                </a:schemeClr>
              </a:solidFill>
            </a:endParaRPr>
          </a:p>
          <a:p>
            <a:r>
              <a:rPr lang="de-DE" sz="900" dirty="0">
                <a:solidFill>
                  <a:schemeClr val="accent1">
                    <a:lumMod val="75000"/>
                  </a:schemeClr>
                </a:solidFill>
              </a:rPr>
              <a:t> </a:t>
            </a:r>
          </a:p>
          <a:p>
            <a:r>
              <a:rPr lang="de-DE" sz="900" dirty="0">
                <a:solidFill>
                  <a:schemeClr val="accent1">
                    <a:lumMod val="75000"/>
                  </a:schemeClr>
                </a:solidFill>
              </a:rPr>
              <a:t>  </a:t>
            </a:r>
          </a:p>
          <a:p>
            <a:r>
              <a:rPr lang="de-DE" sz="1600" dirty="0">
                <a:solidFill>
                  <a:schemeClr val="accent1">
                    <a:lumMod val="75000"/>
                  </a:schemeClr>
                </a:solidFill>
                <a:latin typeface="Arial Black" panose="020B0A04020102020204" pitchFamily="34" charset="0"/>
              </a:rPr>
              <a:t>Computer­tomographie (CT)</a:t>
            </a:r>
            <a:br>
              <a:rPr lang="de-DE" sz="900" b="1" dirty="0">
                <a:solidFill>
                  <a:schemeClr val="accent1">
                    <a:lumMod val="75000"/>
                  </a:schemeClr>
                </a:solidFill>
              </a:rPr>
            </a:br>
            <a:r>
              <a:rPr lang="de-DE" sz="900" dirty="0">
                <a:solidFill>
                  <a:schemeClr val="accent1">
                    <a:lumMod val="75000"/>
                  </a:schemeClr>
                </a:solidFill>
                <a:hlinkClick r:id="rId18">
                  <a:extLst>
                    <a:ext uri="{A12FA001-AC4F-418D-AE19-62706E023703}">
                      <ahyp:hlinkClr xmlns:ahyp="http://schemas.microsoft.com/office/drawing/2018/hyperlinkcolor" val="tx"/>
                    </a:ext>
                  </a:extLst>
                </a:hlinkClick>
              </a:rPr>
              <a:t>www.praktischarzt.de/untersuchungen/computertomographie/</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Computertomographie (CT) Thorax</a:t>
            </a:r>
            <a:br>
              <a:rPr lang="de-DE" sz="900" b="1" dirty="0">
                <a:solidFill>
                  <a:schemeClr val="accent1">
                    <a:lumMod val="75000"/>
                  </a:schemeClr>
                </a:solidFill>
              </a:rPr>
            </a:br>
            <a:r>
              <a:rPr lang="de-DE" sz="900" dirty="0">
                <a:solidFill>
                  <a:schemeClr val="accent1">
                    <a:lumMod val="75000"/>
                  </a:schemeClr>
                </a:solidFill>
                <a:hlinkClick r:id="rId19">
                  <a:extLst>
                    <a:ext uri="{A12FA001-AC4F-418D-AE19-62706E023703}">
                      <ahyp:hlinkClr xmlns:ahyp="http://schemas.microsoft.com/office/drawing/2018/hyperlinkcolor" val="tx"/>
                    </a:ext>
                  </a:extLst>
                </a:hlinkClick>
              </a:rPr>
              <a:t>www.praktischarzt.de/untersuchungen/computertomographie/ct-thorax/</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CT Abdomen (Computer­tomographie Abdomen)</a:t>
            </a:r>
          </a:p>
          <a:p>
            <a:r>
              <a:rPr lang="de-DE" sz="900" dirty="0">
                <a:solidFill>
                  <a:schemeClr val="accent1">
                    <a:lumMod val="75000"/>
                  </a:schemeClr>
                </a:solidFill>
                <a:hlinkClick r:id="rId20">
                  <a:extLst>
                    <a:ext uri="{A12FA001-AC4F-418D-AE19-62706E023703}">
                      <ahyp:hlinkClr xmlns:ahyp="http://schemas.microsoft.com/office/drawing/2018/hyperlinkcolor" val="tx"/>
                    </a:ext>
                  </a:extLst>
                </a:hlinkClick>
              </a:rPr>
              <a:t>www.praktischarzt.de/untersuchungen/computertomographie/ct-abdomen/</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Computer­tomographie Halswirbelsäule (CT HWS)</a:t>
            </a:r>
          </a:p>
          <a:p>
            <a:r>
              <a:rPr lang="de-DE" sz="900" dirty="0">
                <a:solidFill>
                  <a:schemeClr val="accent1">
                    <a:lumMod val="75000"/>
                  </a:schemeClr>
                </a:solidFill>
                <a:hlinkClick r:id="rId21">
                  <a:extLst>
                    <a:ext uri="{A12FA001-AC4F-418D-AE19-62706E023703}">
                      <ahyp:hlinkClr xmlns:ahyp="http://schemas.microsoft.com/office/drawing/2018/hyperlinkcolor" val="tx"/>
                    </a:ext>
                  </a:extLst>
                </a:hlinkClick>
              </a:rPr>
              <a:t>www.praktischarzt.de/untersuchungen/computertomographie/hws/</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CT Kopf / Schädel (CCT) Ablauf, Dauer, Bilder</a:t>
            </a:r>
            <a:br>
              <a:rPr lang="de-DE" sz="900" b="1" dirty="0">
                <a:solidFill>
                  <a:schemeClr val="accent1">
                    <a:lumMod val="75000"/>
                  </a:schemeClr>
                </a:solidFill>
              </a:rPr>
            </a:br>
            <a:r>
              <a:rPr lang="de-DE" sz="900" dirty="0">
                <a:solidFill>
                  <a:schemeClr val="accent1">
                    <a:lumMod val="75000"/>
                  </a:schemeClr>
                </a:solidFill>
                <a:hlinkClick r:id="rId22">
                  <a:extLst>
                    <a:ext uri="{A12FA001-AC4F-418D-AE19-62706E023703}">
                      <ahyp:hlinkClr xmlns:ahyp="http://schemas.microsoft.com/office/drawing/2018/hyperlinkcolor" val="tx"/>
                    </a:ext>
                  </a:extLst>
                </a:hlinkClick>
              </a:rPr>
              <a:t>www.praktischarzt.de/untersuchungen/computertomographie/ct-kopf/</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CT Kontrastmittel</a:t>
            </a:r>
            <a:br>
              <a:rPr lang="de-DE" sz="900" b="1" dirty="0">
                <a:solidFill>
                  <a:schemeClr val="accent1">
                    <a:lumMod val="75000"/>
                  </a:schemeClr>
                </a:solidFill>
              </a:rPr>
            </a:br>
            <a:r>
              <a:rPr lang="de-DE" sz="900" dirty="0">
                <a:solidFill>
                  <a:schemeClr val="accent1">
                    <a:lumMod val="75000"/>
                  </a:schemeClr>
                </a:solidFill>
                <a:hlinkClick r:id="rId23">
                  <a:extLst>
                    <a:ext uri="{A12FA001-AC4F-418D-AE19-62706E023703}">
                      <ahyp:hlinkClr xmlns:ahyp="http://schemas.microsoft.com/office/drawing/2018/hyperlinkcolor" val="tx"/>
                    </a:ext>
                  </a:extLst>
                </a:hlinkClick>
              </a:rPr>
              <a:t>www.praktischarzt.de/untersuchungen/computertomographie/ct-kontrastmittel/</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MRT und CT  </a:t>
            </a:r>
            <a:br>
              <a:rPr lang="de-DE" sz="900" b="1" dirty="0">
                <a:solidFill>
                  <a:schemeClr val="accent1">
                    <a:lumMod val="75000"/>
                  </a:schemeClr>
                </a:solidFill>
              </a:rPr>
            </a:br>
            <a:r>
              <a:rPr lang="de-DE" sz="1200" b="1" dirty="0">
                <a:solidFill>
                  <a:schemeClr val="accent1">
                    <a:lumMod val="75000"/>
                  </a:schemeClr>
                </a:solidFill>
              </a:rPr>
              <a:t>Grundlagen / Unterschiede / Anwendungsgebiete / Was ist besser?</a:t>
            </a:r>
            <a:br>
              <a:rPr lang="de-DE" sz="900" b="1" dirty="0">
                <a:solidFill>
                  <a:schemeClr val="accent1">
                    <a:lumMod val="75000"/>
                  </a:schemeClr>
                </a:solidFill>
              </a:rPr>
            </a:br>
            <a:r>
              <a:rPr lang="de-DE" sz="900" dirty="0">
                <a:solidFill>
                  <a:schemeClr val="accent1">
                    <a:lumMod val="75000"/>
                  </a:schemeClr>
                </a:solidFill>
                <a:hlinkClick r:id="rId24">
                  <a:extLst>
                    <a:ext uri="{A12FA001-AC4F-418D-AE19-62706E023703}">
                      <ahyp:hlinkClr xmlns:ahyp="http://schemas.microsoft.com/office/drawing/2018/hyperlinkcolor" val="tx"/>
                    </a:ext>
                  </a:extLst>
                </a:hlinkClick>
              </a:rPr>
              <a:t>www.praktischarzt.de/untersuchungen/mrt/mrt-und-ct-unterschiede/</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407812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F65BB5C-3CC6-7B38-0B0B-8BAA7B861E97}"/>
              </a:ext>
            </a:extLst>
          </p:cNvPr>
          <p:cNvSpPr txBox="1"/>
          <p:nvPr/>
        </p:nvSpPr>
        <p:spPr>
          <a:xfrm>
            <a:off x="5946220" y="679383"/>
            <a:ext cx="5400000" cy="6494085"/>
          </a:xfrm>
          <a:prstGeom prst="rect">
            <a:avLst/>
          </a:prstGeom>
          <a:noFill/>
        </p:spPr>
        <p:txBody>
          <a:bodyPr wrap="square" rtlCol="0">
            <a:spAutoFit/>
          </a:bodyPr>
          <a:lstStyle/>
          <a:p>
            <a:r>
              <a:rPr lang="de-DE" sz="900" dirty="0">
                <a:solidFill>
                  <a:schemeClr val="accent1">
                    <a:lumMod val="75000"/>
                  </a:schemeClr>
                </a:solidFill>
              </a:rPr>
              <a:t>msdmanuals.com | Merck and Co</a:t>
            </a:r>
            <a:br>
              <a:rPr lang="de-DE" sz="900" dirty="0">
                <a:solidFill>
                  <a:schemeClr val="accent1">
                    <a:lumMod val="75000"/>
                  </a:schemeClr>
                </a:solidFill>
              </a:rPr>
            </a:br>
            <a:endParaRPr lang="de-DE" sz="900" dirty="0">
              <a:solidFill>
                <a:schemeClr val="accent1">
                  <a:lumMod val="75000"/>
                </a:schemeClr>
              </a:solidFill>
            </a:endParaRPr>
          </a:p>
          <a:p>
            <a:r>
              <a:rPr lang="de-DE" sz="2400" b="1" dirty="0">
                <a:solidFill>
                  <a:schemeClr val="accent1">
                    <a:lumMod val="75000"/>
                  </a:schemeClr>
                </a:solidFill>
                <a:latin typeface="Arial Black" panose="020B0A04020102020204" pitchFamily="34" charset="0"/>
              </a:rPr>
              <a:t>Bildgebende Verfahren</a:t>
            </a:r>
          </a:p>
          <a:p>
            <a:r>
              <a:rPr lang="de-DE" sz="2400" b="1" dirty="0">
                <a:solidFill>
                  <a:schemeClr val="accent1">
                    <a:lumMod val="75000"/>
                  </a:schemeClr>
                </a:solidFill>
                <a:latin typeface="Arial Black" panose="020B0A04020102020204" pitchFamily="34" charset="0"/>
              </a:rPr>
              <a:t>im Überblick</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www.msdmanuals.com/de-de/heim/</a:t>
            </a:r>
            <a:r>
              <a:rPr lang="de-DE" sz="900" dirty="0" err="1">
                <a:solidFill>
                  <a:schemeClr val="accent1">
                    <a:lumMod val="75000"/>
                  </a:schemeClr>
                </a:solidFill>
                <a:hlinkClick r:id="rId2">
                  <a:extLst>
                    <a:ext uri="{A12FA001-AC4F-418D-AE19-62706E023703}">
                      <ahyp:hlinkClr xmlns:ahyp="http://schemas.microsoft.com/office/drawing/2018/hyperlinkcolor" val="tx"/>
                    </a:ext>
                  </a:extLst>
                </a:hlinkClick>
              </a:rPr>
              <a:t>spezialthemen</a:t>
            </a: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/%C3%BCbliche-bildgebende-verfahren/bildgebende-verfahren-im-überblick#v832673_de</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1400" b="1" dirty="0">
                <a:solidFill>
                  <a:schemeClr val="accent1">
                    <a:lumMod val="75000"/>
                  </a:schemeClr>
                </a:solidFill>
              </a:rPr>
              <a:t>Ultraschall / Sonografie / Ultraschallsonografie </a:t>
            </a:r>
            <a:br>
              <a:rPr lang="de-DE" sz="1400"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www.msdmanuals.com/de-de/profi/spezielle-fachgebiete/grundz%C3%BCge-der-radiologischen-bildgebung/sonographie</a:t>
            </a:r>
            <a:br>
              <a:rPr lang="de-DE" sz="900" dirty="0">
                <a:solidFill>
                  <a:schemeClr val="accent1">
                    <a:lumMod val="75000"/>
                  </a:schemeClr>
                </a:solidFill>
              </a:rPr>
            </a:br>
            <a:br>
              <a:rPr lang="de-DE" sz="900" dirty="0">
                <a:solidFill>
                  <a:schemeClr val="accent1">
                    <a:lumMod val="75000"/>
                  </a:schemeClr>
                </a:solidFill>
              </a:rPr>
            </a:br>
            <a:r>
              <a:rPr lang="de-DE" sz="1400" b="1" dirty="0">
                <a:solidFill>
                  <a:schemeClr val="accent1">
                    <a:lumMod val="75000"/>
                  </a:schemeClr>
                </a:solidFill>
              </a:rPr>
              <a:t>Einfache Röntgenuntersuchungen</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www.msdmanuals.com/de-de/heim/spezialthemen/%C3%BCbliche-bildgebende-verfahren/einfache-r%C3%B6ntgenuntersuchungen</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1400" b="1" dirty="0">
                <a:solidFill>
                  <a:schemeClr val="accent1">
                    <a:lumMod val="75000"/>
                  </a:schemeClr>
                </a:solidFill>
              </a:rPr>
              <a:t>Computertomographie (CT)</a:t>
            </a:r>
            <a:br>
              <a:rPr lang="de-DE" sz="900"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www.msdmanuals.com/de-de/heim/spezialthemen/%C3%BCbliche-bildgebende-verfahren/computertomographie-ct#</a:t>
            </a:r>
            <a:br>
              <a:rPr lang="de-DE" sz="900" dirty="0">
                <a:solidFill>
                  <a:schemeClr val="accent1">
                    <a:lumMod val="75000"/>
                  </a:schemeClr>
                </a:solidFill>
              </a:rPr>
            </a:br>
            <a:br>
              <a:rPr lang="de-DE" sz="900" dirty="0">
                <a:solidFill>
                  <a:schemeClr val="accent1">
                    <a:lumMod val="75000"/>
                  </a:schemeClr>
                </a:solidFill>
              </a:rPr>
            </a:br>
            <a:r>
              <a:rPr lang="de-DE" sz="1400" b="1" dirty="0">
                <a:solidFill>
                  <a:schemeClr val="accent1">
                    <a:lumMod val="75000"/>
                  </a:schemeClr>
                </a:solidFill>
              </a:rPr>
              <a:t>Magnetresonanztomographie (MRT)</a:t>
            </a:r>
            <a:br>
              <a:rPr lang="de-DE" sz="900"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www.msdmanuals.com/de-de/heim/spezialthemen/%C3%BCbliche-bildgebende-verfahren/magnetresonanztomographie-mrt</a:t>
            </a:r>
            <a:r>
              <a:rPr lang="de-DE" sz="900" dirty="0">
                <a:solidFill>
                  <a:schemeClr val="accent1">
                    <a:lumMod val="75000"/>
                  </a:schemeClr>
                </a:solidFill>
              </a:rPr>
              <a:t> </a:t>
            </a:r>
            <a:br>
              <a:rPr lang="de-DE" sz="900" dirty="0">
                <a:solidFill>
                  <a:schemeClr val="accent1">
                    <a:lumMod val="75000"/>
                  </a:schemeClr>
                </a:solidFill>
              </a:rPr>
            </a:br>
            <a:br>
              <a:rPr lang="de-DE" sz="900" dirty="0">
                <a:solidFill>
                  <a:schemeClr val="accent1">
                    <a:lumMod val="75000"/>
                  </a:schemeClr>
                </a:solidFill>
              </a:rPr>
            </a:br>
            <a:r>
              <a:rPr lang="de-DE" sz="1400" b="1" dirty="0">
                <a:solidFill>
                  <a:schemeClr val="accent1">
                    <a:lumMod val="75000"/>
                  </a:schemeClr>
                </a:solidFill>
              </a:rPr>
              <a:t>Positronen-Emissions-Tomographie (PET)</a:t>
            </a:r>
            <a:br>
              <a:rPr lang="de-DE" sz="900"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www.msdmanuals.com/de-de/heim/spezialthemen/%C3%BCbliche-bildgebende-verfahren/positronen-emissions-tomographie-pet</a:t>
            </a:r>
            <a:r>
              <a:rPr lang="de-DE" sz="900" dirty="0">
                <a:solidFill>
                  <a:schemeClr val="accent1">
                    <a:lumMod val="75000"/>
                  </a:schemeClr>
                </a:solidFill>
              </a:rPr>
              <a:t> </a:t>
            </a:r>
          </a:p>
          <a:p>
            <a:endParaRPr lang="de-DE" sz="900" dirty="0">
              <a:solidFill>
                <a:schemeClr val="accent1">
                  <a:lumMod val="75000"/>
                </a:schemeClr>
              </a:solidFill>
            </a:endParaRPr>
          </a:p>
          <a:p>
            <a:endParaRPr lang="de-DE" sz="900" dirty="0">
              <a:solidFill>
                <a:schemeClr val="accent1">
                  <a:lumMod val="75000"/>
                </a:schemeClr>
              </a:solidFill>
            </a:endParaRPr>
          </a:p>
          <a:p>
            <a:r>
              <a:rPr lang="de-DE" sz="1600" b="1" dirty="0">
                <a:solidFill>
                  <a:schemeClr val="accent1">
                    <a:lumMod val="75000"/>
                  </a:schemeClr>
                </a:solidFill>
              </a:rPr>
              <a:t>Knochenmarkuntersuchung</a:t>
            </a:r>
          </a:p>
          <a:p>
            <a:r>
              <a:rPr lang="de-DE" sz="1200" b="1" dirty="0">
                <a:solidFill>
                  <a:schemeClr val="accent1">
                    <a:lumMod val="75000"/>
                  </a:schemeClr>
                </a:solidFill>
              </a:rPr>
              <a:t>Knochenmarkaspiration / Knochenmarkbiopsie</a:t>
            </a:r>
          </a:p>
          <a:p>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https://www.msdmanuals.com/de-de/heim/bluterkrankungen/symptome-und-diagnose-von-bluterkrankungen/knochenmarkuntersuchung</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AE80D129-3E8A-D84E-EBBD-AB96465D1EF7}"/>
              </a:ext>
            </a:extLst>
          </p:cNvPr>
          <p:cNvSpPr txBox="1"/>
          <p:nvPr/>
        </p:nvSpPr>
        <p:spPr>
          <a:xfrm>
            <a:off x="523874" y="679383"/>
            <a:ext cx="5130199" cy="4724370"/>
          </a:xfrm>
          <a:prstGeom prst="rect">
            <a:avLst/>
          </a:prstGeom>
          <a:noFill/>
        </p:spPr>
        <p:txBody>
          <a:bodyPr wrap="square" rtlCol="0">
            <a:spAutoFit/>
          </a:bodyPr>
          <a:lstStyle/>
          <a:p>
            <a:r>
              <a:rPr lang="de-DE" sz="900" dirty="0">
                <a:solidFill>
                  <a:srgbClr val="F29400"/>
                </a:solidFill>
              </a:rPr>
              <a:t>24.03.2023</a:t>
            </a:r>
          </a:p>
          <a:p>
            <a:r>
              <a:rPr lang="de-DE" sz="900" dirty="0">
                <a:solidFill>
                  <a:srgbClr val="F29400"/>
                </a:solidFill>
              </a:rPr>
              <a:t>Deutsches Ärzteblatt</a:t>
            </a:r>
          </a:p>
          <a:p>
            <a:r>
              <a:rPr lang="de-DE" sz="2400" dirty="0">
                <a:solidFill>
                  <a:srgbClr val="F29400"/>
                </a:solidFill>
                <a:latin typeface="Arial Black" panose="020B0A04020102020204" pitchFamily="34" charset="0"/>
              </a:rPr>
              <a:t>Mittels mpMRT und </a:t>
            </a:r>
          </a:p>
          <a:p>
            <a:r>
              <a:rPr lang="de-DE" sz="2400" dirty="0">
                <a:solidFill>
                  <a:srgbClr val="F29400"/>
                </a:solidFill>
                <a:latin typeface="Arial Black" panose="020B0A04020102020204" pitchFamily="34" charset="0"/>
              </a:rPr>
              <a:t>MRT/TRUS-Fusionsbiopsie:</a:t>
            </a:r>
          </a:p>
          <a:p>
            <a:r>
              <a:rPr lang="de-DE" sz="1600" dirty="0">
                <a:solidFill>
                  <a:srgbClr val="F29400"/>
                </a:solidFill>
                <a:latin typeface="Arial Black" panose="020B0A04020102020204" pitchFamily="34" charset="0"/>
              </a:rPr>
              <a:t>Nach Prostatakrebs fahnden – risikoadaptiert und bildunterstützt</a:t>
            </a:r>
          </a:p>
          <a:p>
            <a:r>
              <a:rPr lang="de-DE" sz="900" dirty="0">
                <a:solidFill>
                  <a:srgbClr val="F29400"/>
                </a:solidFill>
                <a:hlinkClick r:id="rId9">
                  <a:extLst>
                    <a:ext uri="{A12FA001-AC4F-418D-AE19-62706E023703}">
                      <ahyp:hlinkClr xmlns:ahyp="http://schemas.microsoft.com/office/drawing/2018/hyperlinkcolor" val="tx"/>
                    </a:ext>
                  </a:extLst>
                </a:hlinkClick>
              </a:rPr>
              <a:t>https://www.aerzteblatt.de/pdf.asp?id=230291</a:t>
            </a:r>
            <a:endParaRPr lang="de-DE" sz="900" dirty="0">
              <a:solidFill>
                <a:srgbClr val="F294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19.04.2021</a:t>
            </a:r>
          </a:p>
          <a:p>
            <a:r>
              <a:rPr lang="de-DE" sz="900" dirty="0">
                <a:solidFill>
                  <a:srgbClr val="C00000"/>
                </a:solidFill>
              </a:rPr>
              <a:t>SpringerMedizin.at</a:t>
            </a:r>
          </a:p>
          <a:p>
            <a:r>
              <a:rPr lang="de-DE" sz="1200" b="1" dirty="0">
                <a:solidFill>
                  <a:srgbClr val="C00000"/>
                </a:solidFill>
                <a:latin typeface="Arial Black" panose="020B0A04020102020204" pitchFamily="34" charset="0"/>
              </a:rPr>
              <a:t>Nuklearmedizinische Diagnostik und Therapie des Prostatakarzinoms</a:t>
            </a:r>
          </a:p>
          <a:p>
            <a:r>
              <a:rPr lang="de-DE" sz="2400" b="1" dirty="0">
                <a:solidFill>
                  <a:srgbClr val="C00000"/>
                </a:solidFill>
                <a:latin typeface="Arial Black" panose="020B0A04020102020204" pitchFamily="34" charset="0"/>
              </a:rPr>
              <a:t>Wer braucht</a:t>
            </a:r>
          </a:p>
          <a:p>
            <a:r>
              <a:rPr lang="de-DE" sz="2400" b="1" dirty="0">
                <a:solidFill>
                  <a:srgbClr val="C00000"/>
                </a:solidFill>
                <a:latin typeface="Arial Black" panose="020B0A04020102020204" pitchFamily="34" charset="0"/>
              </a:rPr>
              <a:t>wann ein PSMA-PET?</a:t>
            </a:r>
          </a:p>
          <a:p>
            <a:r>
              <a:rPr lang="de-DE" sz="1400" b="1" dirty="0">
                <a:solidFill>
                  <a:srgbClr val="C00000"/>
                </a:solidFill>
                <a:latin typeface="Arial Black" panose="020B0A04020102020204" pitchFamily="34" charset="0"/>
              </a:rPr>
              <a:t>Gibt es einen Stellenwert für die PSMA-Therapie?</a:t>
            </a:r>
          </a:p>
          <a:p>
            <a:r>
              <a:rPr lang="de-DE" sz="900" dirty="0">
                <a:solidFill>
                  <a:srgbClr val="C00000"/>
                </a:solidFill>
                <a:hlinkClick r:id="rId10">
                  <a:extLst>
                    <a:ext uri="{A12FA001-AC4F-418D-AE19-62706E023703}">
                      <ahyp:hlinkClr xmlns:ahyp="http://schemas.microsoft.com/office/drawing/2018/hyperlinkcolor" val="tx"/>
                    </a:ext>
                  </a:extLst>
                </a:hlinkClick>
              </a:rPr>
              <a:t>https://www.springermedizin.at/nuklearmedizinische-diagnostik-und-therapie-des-prostatakarzinom/19084822</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162189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F65BB5C-3CC6-7B38-0B0B-8BAA7B861E97}"/>
              </a:ext>
            </a:extLst>
          </p:cNvPr>
          <p:cNvSpPr txBox="1"/>
          <p:nvPr/>
        </p:nvSpPr>
        <p:spPr>
          <a:xfrm>
            <a:off x="5946220" y="679383"/>
            <a:ext cx="5400000" cy="1892826"/>
          </a:xfrm>
          <a:prstGeom prst="rect">
            <a:avLst/>
          </a:prstGeom>
          <a:noFill/>
        </p:spPr>
        <p:txBody>
          <a:bodyPr wrap="square" rtlCol="0">
            <a:spAutoFit/>
          </a:bodyPr>
          <a:lstStyle/>
          <a:p>
            <a:r>
              <a:rPr lang="de-DE" sz="900" dirty="0">
                <a:solidFill>
                  <a:schemeClr val="accent1">
                    <a:lumMod val="75000"/>
                  </a:schemeClr>
                </a:solidFill>
              </a:rPr>
              <a:t> </a:t>
            </a:r>
          </a:p>
          <a:p>
            <a:endParaRPr lang="de-DE" sz="900" dirty="0">
              <a:solidFill>
                <a:schemeClr val="accent1">
                  <a:lumMod val="75000"/>
                </a:schemeClr>
              </a:solidFill>
            </a:endParaRPr>
          </a:p>
          <a:p>
            <a:r>
              <a:rPr lang="de-DE" sz="900" dirty="0">
                <a:solidFill>
                  <a:schemeClr val="accent1">
                    <a:lumMod val="75000"/>
                  </a:schemeClr>
                </a:solidFill>
              </a:rPr>
              <a:t> </a:t>
            </a:r>
          </a:p>
          <a:p>
            <a:endParaRPr lang="de-DE" sz="900" dirty="0">
              <a:solidFill>
                <a:schemeClr val="accent1">
                  <a:lumMod val="75000"/>
                </a:schemeClr>
              </a:solidFill>
            </a:endParaRPr>
          </a:p>
          <a:p>
            <a:r>
              <a:rPr lang="de-DE" sz="900" dirty="0">
                <a:solidFill>
                  <a:schemeClr val="accent1">
                    <a:lumMod val="75000"/>
                  </a:schemeClr>
                </a:solidFill>
              </a:rPr>
              <a:t>  </a:t>
            </a: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AE80D129-3E8A-D84E-EBBD-AB96465D1EF7}"/>
              </a:ext>
            </a:extLst>
          </p:cNvPr>
          <p:cNvSpPr txBox="1"/>
          <p:nvPr/>
        </p:nvSpPr>
        <p:spPr>
          <a:xfrm>
            <a:off x="523874" y="679383"/>
            <a:ext cx="5130199" cy="5647700"/>
          </a:xfrm>
          <a:prstGeom prst="rect">
            <a:avLst/>
          </a:prstGeom>
          <a:noFill/>
        </p:spPr>
        <p:txBody>
          <a:bodyPr wrap="square" rtlCol="0">
            <a:spAutoFit/>
          </a:bodyPr>
          <a:lstStyle/>
          <a:p>
            <a:r>
              <a:rPr lang="de-DE" sz="900" dirty="0">
                <a:solidFill>
                  <a:srgbClr val="F29400"/>
                </a:solidFill>
              </a:rPr>
              <a:t>14.04.2022</a:t>
            </a:r>
          </a:p>
          <a:p>
            <a:r>
              <a:rPr lang="de-DE" sz="900" dirty="0">
                <a:solidFill>
                  <a:srgbClr val="F29400"/>
                </a:solidFill>
              </a:rPr>
              <a:t>Krebsinformationsdienst | Deutsches Krebsforschungszentrum (DKFZ)</a:t>
            </a:r>
            <a:br>
              <a:rPr lang="de-DE" sz="900" dirty="0">
                <a:solidFill>
                  <a:srgbClr val="F29400"/>
                </a:solidFill>
              </a:rPr>
            </a:br>
            <a:r>
              <a:rPr lang="de-DE" sz="1600" b="1" dirty="0">
                <a:solidFill>
                  <a:srgbClr val="F29400"/>
                </a:solidFill>
                <a:latin typeface="Arial Black" panose="020B0A04020102020204" pitchFamily="34" charset="0"/>
              </a:rPr>
              <a:t>MRT bei Krebs: </a:t>
            </a:r>
          </a:p>
          <a:p>
            <a:r>
              <a:rPr lang="de-DE" sz="2400" b="1" dirty="0">
                <a:solidFill>
                  <a:srgbClr val="F29400"/>
                </a:solidFill>
                <a:latin typeface="Arial Black" panose="020B0A04020102020204" pitchFamily="34" charset="0"/>
              </a:rPr>
              <a:t>Was tun bei Platzangst?</a:t>
            </a:r>
            <a:br>
              <a:rPr lang="de-DE" sz="900" b="1"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www.krebsinformationsdienst.de/aktuelles/2022/news018-mrt-bei-krebs-was-tun-bei-platzangst.php</a:t>
            </a:r>
            <a:br>
              <a:rPr lang="de-DE" sz="900" dirty="0">
                <a:solidFill>
                  <a:srgbClr val="F29400"/>
                </a:solidFill>
                <a:hlinkClick r:id="rId2">
                  <a:extLst>
                    <a:ext uri="{A12FA001-AC4F-418D-AE19-62706E023703}">
                      <ahyp:hlinkClr xmlns:ahyp="http://schemas.microsoft.com/office/drawing/2018/hyperlinkcolor" val="tx"/>
                    </a:ext>
                  </a:extLst>
                </a:hlinkClick>
              </a:rPr>
            </a:br>
            <a:endParaRPr lang="de-DE" sz="900" dirty="0">
              <a:solidFill>
                <a:srgbClr val="F294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chemeClr val="accent1">
                    <a:lumMod val="75000"/>
                  </a:schemeClr>
                </a:solidFill>
              </a:rPr>
              <a:t>Praxis für Radiologie und Nuklearmedizin Euskirchen </a:t>
            </a:r>
            <a:br>
              <a:rPr lang="de-DE" sz="900" dirty="0">
                <a:solidFill>
                  <a:schemeClr val="accent1">
                    <a:lumMod val="75000"/>
                  </a:schemeClr>
                </a:solidFill>
              </a:rPr>
            </a:br>
            <a:r>
              <a:rPr lang="de-DE" sz="2400" b="1" dirty="0">
                <a:solidFill>
                  <a:schemeClr val="accent1">
                    <a:lumMod val="75000"/>
                  </a:schemeClr>
                </a:solidFill>
                <a:latin typeface="Arial Black" panose="020B0A04020102020204" pitchFamily="34" charset="0"/>
              </a:rPr>
              <a:t>Metformin</a:t>
            </a:r>
          </a:p>
          <a:p>
            <a:r>
              <a:rPr lang="de-DE" sz="1600" b="1" dirty="0">
                <a:solidFill>
                  <a:schemeClr val="accent1">
                    <a:lumMod val="75000"/>
                  </a:schemeClr>
                </a:solidFill>
                <a:latin typeface="Arial Black" panose="020B0A04020102020204" pitchFamily="34" charset="0"/>
              </a:rPr>
              <a:t>und Röntgenkontrastmittel</a:t>
            </a:r>
            <a:br>
              <a:rPr lang="de-DE" sz="900" b="1"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radiologie-euskirchen.de/</a:t>
            </a:r>
            <a:r>
              <a:rPr lang="de-DE" sz="900" dirty="0" err="1">
                <a:solidFill>
                  <a:schemeClr val="accent1">
                    <a:lumMod val="75000"/>
                  </a:schemeClr>
                </a:solidFill>
                <a:hlinkClick r:id="rId3">
                  <a:extLst>
                    <a:ext uri="{A12FA001-AC4F-418D-AE19-62706E023703}">
                      <ahyp:hlinkClr xmlns:ahyp="http://schemas.microsoft.com/office/drawing/2018/hyperlinkcolor" val="tx"/>
                    </a:ext>
                  </a:extLst>
                </a:hlinkClick>
              </a:rPr>
              <a:t>images</a:t>
            </a: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a:t>
            </a:r>
            <a:r>
              <a:rPr lang="de-DE" sz="900" dirty="0" err="1">
                <a:solidFill>
                  <a:schemeClr val="accent1">
                    <a:lumMod val="75000"/>
                  </a:schemeClr>
                </a:solidFill>
                <a:hlinkClick r:id="rId3">
                  <a:extLst>
                    <a:ext uri="{A12FA001-AC4F-418D-AE19-62706E023703}">
                      <ahyp:hlinkClr xmlns:ahyp="http://schemas.microsoft.com/office/drawing/2018/hyperlinkcolor" val="tx"/>
                    </a:ext>
                  </a:extLst>
                </a:hlinkClick>
              </a:rPr>
              <a:t>pdf</a:t>
            </a: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/info_metformin.pdf </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chemeClr val="accent1">
                    <a:lumMod val="50000"/>
                  </a:schemeClr>
                </a:solidFill>
              </a:rPr>
              <a:t>01.11.2019</a:t>
            </a:r>
          </a:p>
          <a:p>
            <a:r>
              <a:rPr lang="de-DE" sz="900" dirty="0">
                <a:solidFill>
                  <a:schemeClr val="accent1">
                    <a:lumMod val="50000"/>
                  </a:schemeClr>
                </a:solidFill>
              </a:rPr>
              <a:t>Internisten im Netz    </a:t>
            </a:r>
            <a:br>
              <a:rPr lang="de-DE" sz="900" dirty="0">
                <a:solidFill>
                  <a:schemeClr val="accent1">
                    <a:lumMod val="50000"/>
                  </a:schemeClr>
                </a:solidFill>
              </a:rPr>
            </a:br>
            <a:r>
              <a:rPr lang="de-DE" sz="1600" b="1" dirty="0">
                <a:solidFill>
                  <a:schemeClr val="accent1">
                    <a:lumMod val="50000"/>
                  </a:schemeClr>
                </a:solidFill>
                <a:latin typeface="Arial Black" panose="020B0A04020102020204" pitchFamily="34" charset="0"/>
              </a:rPr>
              <a:t>Nicht aus </a:t>
            </a:r>
          </a:p>
          <a:p>
            <a:r>
              <a:rPr lang="de-DE" sz="2400" b="1" dirty="0">
                <a:solidFill>
                  <a:schemeClr val="accent1">
                    <a:lumMod val="50000"/>
                  </a:schemeClr>
                </a:solidFill>
                <a:latin typeface="Arial Black" panose="020B0A04020102020204" pitchFamily="34" charset="0"/>
              </a:rPr>
              <a:t>Angst vor Nierenschäden </a:t>
            </a:r>
            <a:r>
              <a:rPr lang="de-DE" sz="1600" b="1" dirty="0">
                <a:solidFill>
                  <a:schemeClr val="accent1">
                    <a:lumMod val="50000"/>
                  </a:schemeClr>
                </a:solidFill>
                <a:latin typeface="Arial Black" panose="020B0A04020102020204" pitchFamily="34" charset="0"/>
              </a:rPr>
              <a:t>Kontrastmittelgabe ablehnen</a:t>
            </a:r>
            <a:br>
              <a:rPr lang="de-DE" sz="900" b="1" dirty="0">
                <a:solidFill>
                  <a:schemeClr val="accent1">
                    <a:lumMod val="50000"/>
                  </a:schemeClr>
                </a:solidFill>
              </a:rPr>
            </a:br>
            <a:r>
              <a:rPr lang="de-DE" sz="900" dirty="0">
                <a:solidFill>
                  <a:schemeClr val="accent1">
                    <a:lumMod val="50000"/>
                  </a:schemeClr>
                </a:solidFill>
                <a:hlinkClick r:id="rId4">
                  <a:extLst>
                    <a:ext uri="{A12FA001-AC4F-418D-AE19-62706E023703}">
                      <ahyp:hlinkClr xmlns:ahyp="http://schemas.microsoft.com/office/drawing/2018/hyperlinkcolor" val="tx"/>
                    </a:ext>
                  </a:extLst>
                </a:hlinkClick>
              </a:rPr>
              <a:t>www.internisten-im-netz.de/aktuelle-meldungen/aktuell/nicht-aus-angst-vor-nierenschaeden-kontrastmittelgabe-ablehnen.html</a:t>
            </a:r>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79440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E11D29D-56A0-3890-3B30-48BF992AFEC2}"/>
              </a:ext>
            </a:extLst>
          </p:cNvPr>
          <p:cNvSpPr txBox="1"/>
          <p:nvPr/>
        </p:nvSpPr>
        <p:spPr>
          <a:xfrm>
            <a:off x="5946220" y="707958"/>
            <a:ext cx="5400000" cy="5816977"/>
          </a:xfrm>
          <a:prstGeom prst="rect">
            <a:avLst/>
          </a:prstGeom>
          <a:noFill/>
        </p:spPr>
        <p:txBody>
          <a:bodyPr wrap="square" rtlCol="0">
            <a:spAutoFit/>
          </a:bodyPr>
          <a:lstStyle/>
          <a:p>
            <a:r>
              <a:rPr lang="de-DE" sz="900" dirty="0">
                <a:solidFill>
                  <a:schemeClr val="accent1">
                    <a:lumMod val="75000"/>
                  </a:schemeClr>
                </a:solidFill>
              </a:rPr>
              <a:t>25.01.2022</a:t>
            </a:r>
          </a:p>
          <a:p>
            <a:r>
              <a:rPr lang="de-DE" sz="900" dirty="0">
                <a:solidFill>
                  <a:schemeClr val="accent1">
                    <a:lumMod val="75000"/>
                  </a:schemeClr>
                </a:solidFill>
              </a:rPr>
              <a:t>UniversiMed</a:t>
            </a:r>
          </a:p>
          <a:p>
            <a:r>
              <a:rPr lang="de-DE" sz="1600" b="1" dirty="0">
                <a:solidFill>
                  <a:schemeClr val="accent1">
                    <a:lumMod val="75000"/>
                  </a:schemeClr>
                </a:solidFill>
                <a:latin typeface="Arial Black" panose="020B0A04020102020204" pitchFamily="34" charset="0"/>
              </a:rPr>
              <a:t>Molekularpathologische Diagnostik</a:t>
            </a:r>
          </a:p>
          <a:p>
            <a:r>
              <a:rPr lang="de-DE" sz="1600" b="1" dirty="0">
                <a:solidFill>
                  <a:schemeClr val="accent1">
                    <a:lumMod val="75000"/>
                  </a:schemeClr>
                </a:solidFill>
                <a:latin typeface="Arial Black" panose="020B0A04020102020204" pitchFamily="34" charset="0"/>
              </a:rPr>
              <a:t>beim fortgeschrittenen Prostatakarzinom</a:t>
            </a:r>
          </a:p>
          <a:p>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https://www.universimed.com/ch/article/onkologie/molekularpathologische-diagnostik-prostatakarzinom-116575</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16.04.2021</a:t>
            </a:r>
          </a:p>
          <a:p>
            <a:r>
              <a:rPr lang="de-DE" sz="900" dirty="0">
                <a:solidFill>
                  <a:schemeClr val="accent1">
                    <a:lumMod val="75000"/>
                  </a:schemeClr>
                </a:solidFill>
              </a:rPr>
              <a:t>Deutsches Ärzteblatt</a:t>
            </a:r>
          </a:p>
          <a:p>
            <a:r>
              <a:rPr lang="de-DE" sz="1600" dirty="0">
                <a:solidFill>
                  <a:schemeClr val="accent1">
                    <a:lumMod val="75000"/>
                  </a:schemeClr>
                </a:solidFill>
                <a:latin typeface="Arial Black" panose="020B0A04020102020204" pitchFamily="34" charset="0"/>
              </a:rPr>
              <a:t>Molekularpathologische Routinediagnostik in der Präzisionsonkologie</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https://www.aerzteblatt.de/medizin/uebersichtsarbeiten?aid=218609</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a typeface="Calibri" panose="020F0502020204030204" pitchFamily="34" charset="0"/>
              <a:cs typeface="Times New Roman" panose="02020603050405020304" pitchFamily="18" charset="0"/>
            </a:endParaRPr>
          </a:p>
          <a:p>
            <a:endParaRPr lang="de-DE" sz="900" dirty="0">
              <a:solidFill>
                <a:srgbClr val="C00000"/>
              </a:solidFill>
              <a:ea typeface="Calibri" panose="020F0502020204030204" pitchFamily="34" charset="0"/>
              <a:cs typeface="Times New Roman" panose="02020603050405020304" pitchFamily="18" charset="0"/>
            </a:endParaRPr>
          </a:p>
          <a:p>
            <a:endParaRPr lang="de-DE" sz="900" dirty="0">
              <a:solidFill>
                <a:srgbClr val="C00000"/>
              </a:solidFill>
              <a:ea typeface="Calibri" panose="020F0502020204030204" pitchFamily="34" charset="0"/>
              <a:cs typeface="Times New Roman" panose="02020603050405020304" pitchFamily="18" charset="0"/>
            </a:endParaRPr>
          </a:p>
          <a:p>
            <a:r>
              <a:rPr lang="de-DE" sz="900" dirty="0">
                <a:solidFill>
                  <a:srgbClr val="C00000"/>
                </a:solidFill>
                <a:ea typeface="Calibri" panose="020F0502020204030204" pitchFamily="34" charset="0"/>
                <a:cs typeface="Times New Roman" panose="02020603050405020304" pitchFamily="18" charset="0"/>
              </a:rPr>
              <a:t>16.09.2022</a:t>
            </a:r>
            <a:endParaRPr lang="de-DE" sz="900" dirty="0"/>
          </a:p>
          <a:p>
            <a:pPr>
              <a:tabLst>
                <a:tab pos="1260475" algn="l"/>
              </a:tabLst>
            </a:pPr>
            <a:r>
              <a:rPr lang="de-DE" sz="900" dirty="0">
                <a:solidFill>
                  <a:srgbClr val="C00000"/>
                </a:solidFill>
                <a:ea typeface="Calibri" panose="020F0502020204030204" pitchFamily="34" charset="0"/>
                <a:cs typeface="Times New Roman" panose="02020603050405020304" pitchFamily="18" charset="0"/>
              </a:rPr>
              <a:t>Deutsches Ärzteblatt </a:t>
            </a:r>
          </a:p>
          <a:p>
            <a:r>
              <a:rPr lang="de-DE" sz="900" dirty="0">
                <a:solidFill>
                  <a:srgbClr val="C00000"/>
                </a:solidFill>
                <a:ea typeface="Calibri" panose="020F0502020204030204" pitchFamily="34" charset="0"/>
                <a:cs typeface="Times New Roman" panose="02020603050405020304" pitchFamily="18" charset="0"/>
              </a:rPr>
              <a:t>Dtsch Arztebl Int 2022; 119: 622-32; DOI: 10.3238/arztebl.m2022.0294</a:t>
            </a:r>
          </a:p>
          <a:p>
            <a:r>
              <a:rPr lang="de-DE" sz="2400" b="1" dirty="0">
                <a:solidFill>
                  <a:srgbClr val="C00000"/>
                </a:solidFill>
                <a:latin typeface="Arial Black" panose="020B0A04020102020204" pitchFamily="34" charset="0"/>
              </a:rPr>
              <a:t>Definition von Tumorlast </a:t>
            </a:r>
          </a:p>
          <a:p>
            <a:r>
              <a:rPr lang="de-DE" sz="1600" b="1" dirty="0">
                <a:solidFill>
                  <a:srgbClr val="C00000"/>
                </a:solidFill>
                <a:latin typeface="Arial Black" panose="020B0A04020102020204" pitchFamily="34" charset="0"/>
              </a:rPr>
              <a:t>und Hoch­risiko­konstellation</a:t>
            </a:r>
            <a:br>
              <a:rPr lang="de-DE" sz="1600" b="1" dirty="0">
                <a:solidFill>
                  <a:srgbClr val="C00000"/>
                </a:solidFill>
              </a:rPr>
            </a:br>
            <a:r>
              <a:rPr lang="de-DE" sz="1600" b="1" dirty="0">
                <a:solidFill>
                  <a:srgbClr val="C00000"/>
                </a:solidFill>
                <a:latin typeface="Arial Black" panose="020B0A04020102020204" pitchFamily="34" charset="0"/>
              </a:rPr>
              <a:t>im Rahmen klinischer Studien</a:t>
            </a:r>
            <a:br>
              <a:rPr lang="de-DE" sz="900" b="1"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www.aerzteblatt.de/callback/image.asp?id=124754</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5" name="Textfeld 4">
            <a:extLst>
              <a:ext uri="{FF2B5EF4-FFF2-40B4-BE49-F238E27FC236}">
                <a16:creationId xmlns:a16="http://schemas.microsoft.com/office/drawing/2014/main" id="{5147992F-0747-0A84-DD57-48CE7205A3AF}"/>
              </a:ext>
            </a:extLst>
          </p:cNvPr>
          <p:cNvSpPr txBox="1"/>
          <p:nvPr/>
        </p:nvSpPr>
        <p:spPr>
          <a:xfrm>
            <a:off x="533400" y="707958"/>
            <a:ext cx="5120674" cy="4154984"/>
          </a:xfrm>
          <a:prstGeom prst="rect">
            <a:avLst/>
          </a:prstGeom>
          <a:noFill/>
        </p:spPr>
        <p:txBody>
          <a:bodyPr wrap="square" rtlCol="0">
            <a:spAutoFit/>
          </a:bodyPr>
          <a:lstStyle/>
          <a:p>
            <a:r>
              <a:rPr lang="de-DE" sz="900" dirty="0">
                <a:solidFill>
                  <a:srgbClr val="F29400"/>
                </a:solidFill>
              </a:rPr>
              <a:t>Springer Medizin</a:t>
            </a:r>
          </a:p>
          <a:p>
            <a:r>
              <a:rPr lang="de-DE" sz="1600" dirty="0">
                <a:solidFill>
                  <a:srgbClr val="F29400"/>
                </a:solidFill>
                <a:latin typeface="Arial Black" panose="020B0A04020102020204" pitchFamily="34" charset="0"/>
              </a:rPr>
              <a:t>Prostatakarzinom</a:t>
            </a:r>
          </a:p>
          <a:p>
            <a:r>
              <a:rPr lang="de-DE" sz="2400" dirty="0">
                <a:solidFill>
                  <a:srgbClr val="F29400"/>
                </a:solidFill>
                <a:latin typeface="Arial Black" panose="020B0A04020102020204" pitchFamily="34" charset="0"/>
              </a:rPr>
              <a:t>Diagnostik</a:t>
            </a:r>
          </a:p>
          <a:p>
            <a:r>
              <a:rPr lang="de-DE" sz="900" dirty="0">
                <a:solidFill>
                  <a:srgbClr val="F29400"/>
                </a:solidFill>
                <a:hlinkClick r:id="rId5">
                  <a:extLst>
                    <a:ext uri="{A12FA001-AC4F-418D-AE19-62706E023703}">
                      <ahyp:hlinkClr xmlns:ahyp="http://schemas.microsoft.com/office/drawing/2018/hyperlinkcolor" val="tx"/>
                    </a:ext>
                  </a:extLst>
                </a:hlinkClick>
              </a:rPr>
              <a:t>https://www.springermedizin.de/emedpedia/die-urologie/prostatakarzinom-diagnostik?epediaDoi=10.1007%2F978-3-642-41168-7_140&amp;q=Prostatakarzinom</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F29400"/>
                </a:solidFill>
              </a:rPr>
              <a:t>Springer Medizin</a:t>
            </a:r>
          </a:p>
          <a:p>
            <a:r>
              <a:rPr lang="de-DE" sz="1600" dirty="0">
                <a:solidFill>
                  <a:srgbClr val="F29400"/>
                </a:solidFill>
                <a:latin typeface="Arial Black" panose="020B0A04020102020204" pitchFamily="34" charset="0"/>
              </a:rPr>
              <a:t>Prostatakarzinom</a:t>
            </a:r>
          </a:p>
          <a:p>
            <a:r>
              <a:rPr lang="de-DE" sz="2400" dirty="0">
                <a:solidFill>
                  <a:srgbClr val="F29400"/>
                </a:solidFill>
                <a:latin typeface="Arial Black" panose="020B0A04020102020204" pitchFamily="34" charset="0"/>
              </a:rPr>
              <a:t>Histopathologie</a:t>
            </a:r>
          </a:p>
          <a:p>
            <a:r>
              <a:rPr lang="de-DE" sz="900" dirty="0">
                <a:solidFill>
                  <a:srgbClr val="F29400"/>
                </a:solidFill>
                <a:hlinkClick r:id="rId6">
                  <a:extLst>
                    <a:ext uri="{A12FA001-AC4F-418D-AE19-62706E023703}">
                      <ahyp:hlinkClr xmlns:ahyp="http://schemas.microsoft.com/office/drawing/2018/hyperlinkcolor" val="tx"/>
                    </a:ext>
                  </a:extLst>
                </a:hlinkClick>
              </a:rPr>
              <a:t>https://www.springermedizin.de/emedpedia/die-urologie/prostatakarzinom-histopathologie?epediaDoi=10.1007%2F978-3-642-41168-7_142&amp;q=Prostatakarzinom</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F29400"/>
                </a:solidFill>
              </a:rPr>
              <a:t>Springer Medizin</a:t>
            </a:r>
          </a:p>
          <a:p>
            <a:r>
              <a:rPr lang="de-DE" sz="2400" dirty="0">
                <a:solidFill>
                  <a:srgbClr val="F29400"/>
                </a:solidFill>
                <a:latin typeface="Arial Black" panose="020B0A04020102020204" pitchFamily="34" charset="0"/>
              </a:rPr>
              <a:t>Nuklearmedizin</a:t>
            </a:r>
          </a:p>
          <a:p>
            <a:r>
              <a:rPr lang="de-DE" sz="1600" dirty="0">
                <a:solidFill>
                  <a:srgbClr val="F29400"/>
                </a:solidFill>
                <a:latin typeface="Arial Black" panose="020B0A04020102020204" pitchFamily="34" charset="0"/>
              </a:rPr>
              <a:t>der Prostata und des äußeren Genitale</a:t>
            </a:r>
          </a:p>
          <a:p>
            <a:r>
              <a:rPr lang="de-DE" sz="900" dirty="0">
                <a:solidFill>
                  <a:srgbClr val="F29400"/>
                </a:solidFill>
                <a:hlinkClick r:id="rId7">
                  <a:extLst>
                    <a:ext uri="{A12FA001-AC4F-418D-AE19-62706E023703}">
                      <ahyp:hlinkClr xmlns:ahyp="http://schemas.microsoft.com/office/drawing/2018/hyperlinkcolor" val="tx"/>
                    </a:ext>
                  </a:extLst>
                </a:hlinkClick>
              </a:rPr>
              <a:t>https://www.springermedizin.de/emedpedia/die-urologie/nuklearmedizin-der-prostata-und-des-aeusseren-genitale?epediaDoi=10.1007%2F978-3-642-41168-7_136</a:t>
            </a:r>
            <a:endParaRPr lang="de-DE" sz="900" dirty="0">
              <a:solidFill>
                <a:srgbClr val="F29400"/>
              </a:solidFill>
            </a:endParaRPr>
          </a:p>
          <a:p>
            <a:endParaRPr lang="de-DE" sz="900" dirty="0">
              <a:solidFill>
                <a:srgbClr val="C00000"/>
              </a:solidFill>
            </a:endParaRPr>
          </a:p>
        </p:txBody>
      </p:sp>
    </p:spTree>
    <p:extLst>
      <p:ext uri="{BB962C8B-B14F-4D97-AF65-F5344CB8AC3E}">
        <p14:creationId xmlns:p14="http://schemas.microsoft.com/office/powerpoint/2010/main" val="78556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FE11D29D-56A0-3890-3B30-48BF992AFEC2}"/>
              </a:ext>
            </a:extLst>
          </p:cNvPr>
          <p:cNvSpPr txBox="1"/>
          <p:nvPr/>
        </p:nvSpPr>
        <p:spPr>
          <a:xfrm>
            <a:off x="5946220" y="707958"/>
            <a:ext cx="5400000" cy="4047262"/>
          </a:xfrm>
          <a:prstGeom prst="rect">
            <a:avLst/>
          </a:prstGeom>
          <a:noFill/>
        </p:spPr>
        <p:txBody>
          <a:bodyPr wrap="square" rtlCol="0">
            <a:spAutoFit/>
          </a:bodyPr>
          <a:lstStyle/>
          <a:p>
            <a:r>
              <a:rPr lang="de-DE" sz="900" dirty="0">
                <a:solidFill>
                  <a:schemeClr val="accent1">
                    <a:lumMod val="50000"/>
                  </a:schemeClr>
                </a:solidFill>
              </a:rPr>
              <a:t>Bundesinstitut für Arzneimittel und Medizinprodukte (BfArM)</a:t>
            </a:r>
            <a:br>
              <a:rPr lang="de-DE" sz="900" dirty="0">
                <a:solidFill>
                  <a:schemeClr val="accent1">
                    <a:lumMod val="50000"/>
                  </a:schemeClr>
                </a:solidFill>
              </a:rPr>
            </a:br>
            <a:r>
              <a:rPr lang="de-DE" sz="900" dirty="0">
                <a:solidFill>
                  <a:schemeClr val="accent1">
                    <a:lumMod val="50000"/>
                  </a:schemeClr>
                </a:solidFill>
                <a:hlinkClick r:id="rId2">
                  <a:extLst>
                    <a:ext uri="{A12FA001-AC4F-418D-AE19-62706E023703}">
                      <ahyp:hlinkClr xmlns:ahyp="http://schemas.microsoft.com/office/drawing/2018/hyperlinkcolor" val="tx"/>
                    </a:ext>
                  </a:extLst>
                </a:hlinkClick>
              </a:rPr>
              <a:t>www.dimdi.de/</a:t>
            </a:r>
            <a:br>
              <a:rPr lang="de-DE" sz="900" dirty="0">
                <a:solidFill>
                  <a:schemeClr val="accent1">
                    <a:lumMod val="50000"/>
                  </a:schemeClr>
                </a:solidFill>
              </a:rPr>
            </a:br>
            <a:endParaRPr lang="de-DE" sz="900" dirty="0">
              <a:solidFill>
                <a:schemeClr val="accent1">
                  <a:lumMod val="50000"/>
                </a:schemeClr>
              </a:solidFill>
            </a:endParaRPr>
          </a:p>
          <a:p>
            <a:r>
              <a:rPr lang="de-DE" sz="2400" b="1" dirty="0">
                <a:solidFill>
                  <a:schemeClr val="accent1">
                    <a:lumMod val="50000"/>
                  </a:schemeClr>
                </a:solidFill>
                <a:latin typeface="Arial Black" panose="020B0A04020102020204" pitchFamily="34" charset="0"/>
              </a:rPr>
              <a:t>Barthel-Index</a:t>
            </a:r>
            <a:br>
              <a:rPr lang="de-DE" sz="900" b="1" dirty="0">
                <a:solidFill>
                  <a:schemeClr val="accent1">
                    <a:lumMod val="50000"/>
                  </a:schemeClr>
                </a:solidFill>
              </a:rPr>
            </a:br>
            <a: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t>www.dimdi.de/static/de/klassifikationen/icd/icd-10-gm/kode-suche/htmlgm2020/zusatz-06-barthelindex.htm</a:t>
            </a:r>
            <a:br>
              <a:rPr lang="de-DE" sz="900" dirty="0">
                <a:solidFill>
                  <a:schemeClr val="accent1">
                    <a:lumMod val="50000"/>
                  </a:schemeClr>
                </a:solidFill>
              </a:rPr>
            </a:br>
            <a:br>
              <a:rPr lang="de-DE" sz="900" dirty="0">
                <a:solidFill>
                  <a:schemeClr val="accent1">
                    <a:lumMod val="50000"/>
                  </a:schemeClr>
                </a:solidFill>
              </a:rPr>
            </a:br>
            <a:br>
              <a:rPr lang="de-DE" sz="900" dirty="0">
                <a:solidFill>
                  <a:schemeClr val="accent1">
                    <a:lumMod val="50000"/>
                  </a:schemeClr>
                </a:solidFill>
              </a:rPr>
            </a:br>
            <a:r>
              <a:rPr lang="de-DE" sz="1600" b="1" dirty="0">
                <a:solidFill>
                  <a:schemeClr val="accent1">
                    <a:lumMod val="50000"/>
                  </a:schemeClr>
                </a:solidFill>
                <a:latin typeface="Arial Black" panose="020B0A04020102020204" pitchFamily="34" charset="0"/>
              </a:rPr>
              <a:t>Erweiterter Barthel-Index</a:t>
            </a:r>
            <a:br>
              <a:rPr lang="de-DE" sz="900" dirty="0">
                <a:solidFill>
                  <a:schemeClr val="accent1">
                    <a:lumMod val="50000"/>
                  </a:schemeClr>
                </a:solidFill>
              </a:rPr>
            </a:br>
            <a:r>
              <a:rPr lang="de-DE" sz="900" dirty="0">
                <a:solidFill>
                  <a:schemeClr val="accent1">
                    <a:lumMod val="50000"/>
                  </a:schemeClr>
                </a:solidFill>
                <a:hlinkClick r:id="rId4">
                  <a:extLst>
                    <a:ext uri="{A12FA001-AC4F-418D-AE19-62706E023703}">
                      <ahyp:hlinkClr xmlns:ahyp="http://schemas.microsoft.com/office/drawing/2018/hyperlinkcolor" val="tx"/>
                    </a:ext>
                  </a:extLst>
                </a:hlinkClick>
              </a:rPr>
              <a:t>www.dimdi.de/static/de/klassifikationen/icd/icd-10-gm/kode-suche/htmlgm2020/zusatz-07-erwbarthelindex.htm</a:t>
            </a:r>
            <a:br>
              <a:rPr lang="de-DE" sz="900" dirty="0">
                <a:solidFill>
                  <a:schemeClr val="accent1">
                    <a:lumMod val="50000"/>
                  </a:schemeClr>
                </a:solidFill>
              </a:rPr>
            </a:br>
            <a:br>
              <a:rPr lang="de-DE" sz="900" dirty="0">
                <a:solidFill>
                  <a:schemeClr val="accent1">
                    <a:lumMod val="50000"/>
                  </a:schemeClr>
                </a:solidFill>
              </a:rPr>
            </a:br>
            <a:br>
              <a:rPr lang="de-DE" sz="900" dirty="0">
                <a:solidFill>
                  <a:schemeClr val="accent1">
                    <a:lumMod val="50000"/>
                  </a:schemeClr>
                </a:solidFill>
              </a:rPr>
            </a:br>
            <a:endParaRPr lang="de-DE" sz="900" dirty="0">
              <a:solidFill>
                <a:schemeClr val="accent1">
                  <a:lumMod val="50000"/>
                </a:schemeClr>
              </a:solidFill>
            </a:endParaRPr>
          </a:p>
          <a:p>
            <a:r>
              <a:rPr lang="de-DE" sz="1200" b="1" dirty="0">
                <a:solidFill>
                  <a:schemeClr val="accent1">
                    <a:lumMod val="50000"/>
                  </a:schemeClr>
                </a:solidFill>
                <a:latin typeface="Arial Black" panose="020B0A04020102020204" pitchFamily="34" charset="0"/>
              </a:rPr>
              <a:t>Internationale statistische </a:t>
            </a:r>
          </a:p>
          <a:p>
            <a:r>
              <a:rPr lang="de-DE" sz="2400" b="1" dirty="0">
                <a:solidFill>
                  <a:schemeClr val="accent1">
                    <a:lumMod val="50000"/>
                  </a:schemeClr>
                </a:solidFill>
                <a:latin typeface="Arial Black" panose="020B0A04020102020204" pitchFamily="34" charset="0"/>
              </a:rPr>
              <a:t>Klassifikation der Krankheiten</a:t>
            </a:r>
            <a:br>
              <a:rPr lang="de-DE" sz="1600" b="1" dirty="0">
                <a:solidFill>
                  <a:schemeClr val="accent1">
                    <a:lumMod val="50000"/>
                  </a:schemeClr>
                </a:solidFill>
                <a:latin typeface="Arial Black" panose="020B0A04020102020204" pitchFamily="34" charset="0"/>
              </a:rPr>
            </a:br>
            <a:r>
              <a:rPr lang="de-DE" sz="1200" b="1" dirty="0">
                <a:solidFill>
                  <a:schemeClr val="accent1">
                    <a:lumMod val="50000"/>
                  </a:schemeClr>
                </a:solidFill>
                <a:latin typeface="Arial Black" panose="020B0A04020102020204" pitchFamily="34" charset="0"/>
              </a:rPr>
              <a:t>und verwandter Gesundheitsprobleme</a:t>
            </a:r>
            <a:br>
              <a:rPr lang="de-DE" sz="900" b="1" dirty="0">
                <a:solidFill>
                  <a:schemeClr val="accent1">
                    <a:lumMod val="50000"/>
                  </a:schemeClr>
                </a:solidFill>
              </a:rPr>
            </a:br>
            <a:r>
              <a:rPr lang="de-DE" sz="900" dirty="0">
                <a:solidFill>
                  <a:schemeClr val="accent1">
                    <a:lumMod val="50000"/>
                  </a:schemeClr>
                </a:solidFill>
                <a:hlinkClick r:id="rId5">
                  <a:extLst>
                    <a:ext uri="{A12FA001-AC4F-418D-AE19-62706E023703}">
                      <ahyp:hlinkClr xmlns:ahyp="http://schemas.microsoft.com/office/drawing/2018/hyperlinkcolor" val="tx"/>
                    </a:ext>
                  </a:extLst>
                </a:hlinkClick>
              </a:rPr>
              <a:t>www.dimdi.de/static/de/klassifikationen/icd/icd-10-gm/kode-suche/htmlgm2020/index.htm</a:t>
            </a:r>
            <a:br>
              <a:rPr lang="de-DE" sz="900" dirty="0">
                <a:solidFill>
                  <a:schemeClr val="accent1">
                    <a:lumMod val="50000"/>
                  </a:schemeClr>
                </a:solidFill>
              </a:rPr>
            </a:br>
            <a:br>
              <a:rPr lang="de-DE" sz="900" dirty="0">
                <a:solidFill>
                  <a:schemeClr val="accent1">
                    <a:lumMod val="50000"/>
                  </a:schemeClr>
                </a:solidFill>
              </a:rPr>
            </a:br>
            <a:br>
              <a:rPr lang="de-DE" sz="900" dirty="0">
                <a:solidFill>
                  <a:schemeClr val="accent1">
                    <a:lumMod val="50000"/>
                  </a:schemeClr>
                </a:solidFill>
              </a:rPr>
            </a:br>
            <a:r>
              <a:rPr lang="de-DE" sz="1600" b="1" dirty="0">
                <a:solidFill>
                  <a:schemeClr val="accent1">
                    <a:lumMod val="50000"/>
                  </a:schemeClr>
                </a:solidFill>
                <a:latin typeface="Arial Black" panose="020B0A04020102020204" pitchFamily="34" charset="0"/>
              </a:rPr>
              <a:t>Morphologie der Neubildungen</a:t>
            </a:r>
            <a:br>
              <a:rPr lang="de-DE" sz="900" dirty="0">
                <a:solidFill>
                  <a:schemeClr val="accent1">
                    <a:lumMod val="50000"/>
                  </a:schemeClr>
                </a:solidFill>
              </a:rPr>
            </a:br>
            <a:r>
              <a:rPr lang="de-DE" sz="900" dirty="0">
                <a:solidFill>
                  <a:schemeClr val="accent1">
                    <a:lumMod val="50000"/>
                  </a:schemeClr>
                </a:solidFill>
                <a:hlinkClick r:id="rId6">
                  <a:extLst>
                    <a:ext uri="{A12FA001-AC4F-418D-AE19-62706E023703}">
                      <ahyp:hlinkClr xmlns:ahyp="http://schemas.microsoft.com/office/drawing/2018/hyperlinkcolor" val="tx"/>
                    </a:ext>
                  </a:extLst>
                </a:hlinkClick>
              </a:rPr>
              <a:t>www.dimdi.de/static/de/klassifikationen/icd/icd-10-gm/kode-suche/htmlgm2020/zusatz-05-morphologie-neubildungen.htm</a:t>
            </a:r>
            <a:endParaRPr lang="de-DE" sz="900" dirty="0">
              <a:solidFill>
                <a:schemeClr val="accent1">
                  <a:lumMod val="50000"/>
                </a:schemeClr>
              </a:solidFill>
            </a:endParaRPr>
          </a:p>
          <a:p>
            <a:endParaRPr lang="de-DE" sz="900" dirty="0">
              <a:solidFill>
                <a:schemeClr val="accent1">
                  <a:lumMod val="75000"/>
                </a:schemeClr>
              </a:solidFill>
            </a:endParaRPr>
          </a:p>
        </p:txBody>
      </p:sp>
      <p:sp>
        <p:nvSpPr>
          <p:cNvPr id="5" name="Textfeld 4">
            <a:extLst>
              <a:ext uri="{FF2B5EF4-FFF2-40B4-BE49-F238E27FC236}">
                <a16:creationId xmlns:a16="http://schemas.microsoft.com/office/drawing/2014/main" id="{5147992F-0747-0A84-DD57-48CE7205A3AF}"/>
              </a:ext>
            </a:extLst>
          </p:cNvPr>
          <p:cNvSpPr txBox="1"/>
          <p:nvPr/>
        </p:nvSpPr>
        <p:spPr>
          <a:xfrm>
            <a:off x="533400" y="707958"/>
            <a:ext cx="5120674" cy="1800493"/>
          </a:xfrm>
          <a:prstGeom prst="rect">
            <a:avLst/>
          </a:prstGeom>
          <a:noFill/>
        </p:spPr>
        <p:txBody>
          <a:bodyPr wrap="square" rtlCol="0">
            <a:spAutoFit/>
          </a:bodyPr>
          <a:lstStyle/>
          <a:p>
            <a:r>
              <a:rPr lang="de-DE" sz="900" dirty="0">
                <a:solidFill>
                  <a:schemeClr val="accent1">
                    <a:lumMod val="75000"/>
                  </a:schemeClr>
                </a:solidFill>
              </a:rPr>
              <a:t>Kompetenznetz akute und chronische Leukämien</a:t>
            </a:r>
            <a:br>
              <a:rPr lang="de-DE" sz="900"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www.kompetenznetz-leukaemie.de/</a:t>
            </a:r>
            <a:br>
              <a:rPr lang="de-DE" sz="900" dirty="0">
                <a:solidFill>
                  <a:schemeClr val="accent1">
                    <a:lumMod val="75000"/>
                  </a:schemeClr>
                </a:solidFill>
              </a:rPr>
            </a:br>
            <a:r>
              <a:rPr lang="de-DE" sz="2400" b="1" dirty="0">
                <a:solidFill>
                  <a:schemeClr val="accent1">
                    <a:lumMod val="75000"/>
                  </a:schemeClr>
                </a:solidFill>
                <a:latin typeface="Arial Black" panose="020B0A04020102020204" pitchFamily="34" charset="0"/>
              </a:rPr>
              <a:t>Karnofsky-Index</a:t>
            </a:r>
          </a:p>
          <a:p>
            <a:r>
              <a:rPr lang="de-DE" sz="2400" b="1" dirty="0">
                <a:solidFill>
                  <a:schemeClr val="accent1">
                    <a:lumMod val="75000"/>
                  </a:schemeClr>
                </a:solidFill>
                <a:latin typeface="Arial Black" panose="020B0A04020102020204" pitchFamily="34" charset="0"/>
              </a:rPr>
              <a:t>und ECOG-Status</a:t>
            </a:r>
            <a:br>
              <a:rPr lang="de-DE" sz="900" b="1"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www.kompetenznetz-leukaemie.de/content/aerzte/scores/performance_status/</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p:txBody>
      </p:sp>
    </p:spTree>
    <p:extLst>
      <p:ext uri="{BB962C8B-B14F-4D97-AF65-F5344CB8AC3E}">
        <p14:creationId xmlns:p14="http://schemas.microsoft.com/office/powerpoint/2010/main" val="121956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Ellipse 2">
            <a:hlinkClick r:id="rId3"/>
            <a:extLst>
              <a:ext uri="{FF2B5EF4-FFF2-40B4-BE49-F238E27FC236}">
                <a16:creationId xmlns:a16="http://schemas.microsoft.com/office/drawing/2014/main" id="{0FFC0600-D571-EE5D-5EF6-D03449514F43}"/>
              </a:ext>
            </a:extLst>
          </p:cNvPr>
          <p:cNvSpPr/>
          <p:nvPr/>
        </p:nvSpPr>
        <p:spPr>
          <a:xfrm>
            <a:off x="324365" y="1131741"/>
            <a:ext cx="1980000" cy="19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dirty="0">
                <a:solidFill>
                  <a:srgbClr val="C00000"/>
                </a:solidFill>
                <a:latin typeface="Arial" panose="020B0604020202020204" pitchFamily="34" charset="0"/>
                <a:cs typeface="Arial" panose="020B0604020202020204" pitchFamily="34" charset="0"/>
              </a:rPr>
              <a:t> </a:t>
            </a:r>
            <a:r>
              <a:rPr lang="de-DE" sz="2400" dirty="0">
                <a:solidFill>
                  <a:srgbClr val="C00000"/>
                </a:solidFill>
                <a:latin typeface="Arial Black" panose="020B0A04020102020204" pitchFamily="34" charset="0"/>
                <a:cs typeface="Arial" panose="020B0604020202020204" pitchFamily="34" charset="0"/>
              </a:rPr>
              <a:t>Hilfe</a:t>
            </a:r>
          </a:p>
          <a:p>
            <a:pPr algn="ctr"/>
            <a:r>
              <a:rPr lang="de-DE" sz="1200" dirty="0">
                <a:solidFill>
                  <a:srgbClr val="C00000"/>
                </a:solidFill>
                <a:latin typeface="Arial Black" panose="020B0A04020102020204" pitchFamily="34" charset="0"/>
                <a:cs typeface="Arial" panose="020B0604020202020204" pitchFamily="34" charset="0"/>
              </a:rPr>
              <a:t>bei</a:t>
            </a:r>
          </a:p>
          <a:p>
            <a:pPr algn="ctr"/>
            <a:r>
              <a:rPr lang="de-DE" sz="2400" dirty="0">
                <a:solidFill>
                  <a:srgbClr val="C00000"/>
                </a:solidFill>
                <a:latin typeface="Arial Black" panose="020B0A04020102020204" pitchFamily="34" charset="0"/>
                <a:cs typeface="Arial" panose="020B0604020202020204" pitchFamily="34" charset="0"/>
              </a:rPr>
              <a:t>Krebs</a:t>
            </a:r>
          </a:p>
        </p:txBody>
      </p:sp>
      <p:sp>
        <p:nvSpPr>
          <p:cNvPr id="4" name="Rechteck: abgerundete Ecken 3">
            <a:hlinkClick r:id="rId4"/>
            <a:extLst>
              <a:ext uri="{FF2B5EF4-FFF2-40B4-BE49-F238E27FC236}">
                <a16:creationId xmlns:a16="http://schemas.microsoft.com/office/drawing/2014/main" id="{1D3B8093-B1ED-A9E8-1A80-721ABF878C50}"/>
              </a:ext>
            </a:extLst>
          </p:cNvPr>
          <p:cNvSpPr/>
          <p:nvPr/>
        </p:nvSpPr>
        <p:spPr>
          <a:xfrm>
            <a:off x="5688605" y="1131740"/>
            <a:ext cx="2880000" cy="2880000"/>
          </a:xfrm>
          <a:prstGeom prst="round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latin typeface="Arial Black" panose="020B0A04020102020204" pitchFamily="34" charset="0"/>
                <a:cs typeface="Arial" panose="020B0604020202020204" pitchFamily="34" charset="0"/>
              </a:rPr>
              <a:t>dkfz</a:t>
            </a:r>
          </a:p>
          <a:p>
            <a:pPr algn="ctr"/>
            <a:r>
              <a:rPr lang="de-DE" sz="1400" dirty="0">
                <a:latin typeface="Arial Black" panose="020B0A04020102020204" pitchFamily="34" charset="0"/>
                <a:cs typeface="Arial" panose="020B0604020202020204" pitchFamily="34" charset="0"/>
              </a:rPr>
              <a:t>Krebsinformationsdienst</a:t>
            </a:r>
          </a:p>
          <a:p>
            <a:pPr algn="ctr"/>
            <a:endParaRPr lang="de-DE" sz="1400" dirty="0">
              <a:latin typeface="Arial" panose="020B0604020202020204" pitchFamily="34" charset="0"/>
              <a:cs typeface="Arial" panose="020B0604020202020204" pitchFamily="34" charset="0"/>
            </a:endParaRPr>
          </a:p>
          <a:p>
            <a:pPr algn="ctr"/>
            <a:r>
              <a:rPr lang="de-DE" sz="1400" dirty="0">
                <a:latin typeface="Arial" panose="020B0604020202020204" pitchFamily="34" charset="0"/>
                <a:cs typeface="Arial" panose="020B0604020202020204" pitchFamily="34" charset="0"/>
              </a:rPr>
              <a:t>Deutsches</a:t>
            </a:r>
          </a:p>
          <a:p>
            <a:pPr algn="ctr"/>
            <a:r>
              <a:rPr lang="de-DE" sz="1400" dirty="0">
                <a:latin typeface="Arial" panose="020B0604020202020204" pitchFamily="34" charset="0"/>
                <a:cs typeface="Arial" panose="020B0604020202020204" pitchFamily="34" charset="0"/>
              </a:rPr>
              <a:t>Krebsforschungszentrum</a:t>
            </a:r>
          </a:p>
          <a:p>
            <a:pPr algn="ctr"/>
            <a:endParaRPr lang="de-DE" sz="1400" dirty="0">
              <a:latin typeface="Arial" panose="020B0604020202020204" pitchFamily="34" charset="0"/>
              <a:cs typeface="Arial" panose="020B0604020202020204" pitchFamily="34" charset="0"/>
            </a:endParaRPr>
          </a:p>
          <a:p>
            <a:pPr algn="ctr"/>
            <a:r>
              <a:rPr lang="de-DE" sz="2400" b="1" dirty="0">
                <a:latin typeface="Arial" panose="020B0604020202020204" pitchFamily="34" charset="0"/>
                <a:cs typeface="Arial" panose="020B0604020202020204" pitchFamily="34" charset="0"/>
              </a:rPr>
              <a:t>0800 -</a:t>
            </a:r>
          </a:p>
          <a:p>
            <a:pPr algn="ctr"/>
            <a:r>
              <a:rPr lang="de-DE" sz="3200" b="1" dirty="0">
                <a:latin typeface="Arial" panose="020B0604020202020204" pitchFamily="34" charset="0"/>
                <a:cs typeface="Arial" panose="020B0604020202020204" pitchFamily="34" charset="0"/>
              </a:rPr>
              <a:t>420 30 40</a:t>
            </a:r>
          </a:p>
        </p:txBody>
      </p:sp>
      <p:sp>
        <p:nvSpPr>
          <p:cNvPr id="5" name="Rechteck: abgerundete Ecken 4">
            <a:hlinkClick r:id="rId5"/>
            <a:extLst>
              <a:ext uri="{FF2B5EF4-FFF2-40B4-BE49-F238E27FC236}">
                <a16:creationId xmlns:a16="http://schemas.microsoft.com/office/drawing/2014/main" id="{9E5F2DB6-5190-2190-EC17-9C2654F52B07}"/>
              </a:ext>
            </a:extLst>
          </p:cNvPr>
          <p:cNvSpPr/>
          <p:nvPr/>
        </p:nvSpPr>
        <p:spPr>
          <a:xfrm>
            <a:off x="8827529" y="1143359"/>
            <a:ext cx="2880000" cy="2880000"/>
          </a:xfrm>
          <a:prstGeom prst="round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latin typeface="Arial Black" panose="020B0A04020102020204" pitchFamily="34" charset="0"/>
                <a:cs typeface="Arial" panose="020B0604020202020204" pitchFamily="34" charset="0"/>
              </a:rPr>
              <a:t>Infonetz</a:t>
            </a:r>
          </a:p>
          <a:p>
            <a:pPr algn="ctr"/>
            <a:r>
              <a:rPr lang="de-DE" sz="1400" dirty="0">
                <a:latin typeface="Arial Black" panose="020B0A04020102020204" pitchFamily="34" charset="0"/>
                <a:cs typeface="Arial" panose="020B0604020202020204" pitchFamily="34" charset="0"/>
              </a:rPr>
              <a:t>Krebs</a:t>
            </a:r>
          </a:p>
          <a:p>
            <a:pPr algn="ctr"/>
            <a:endParaRPr lang="de-DE" sz="1400" dirty="0">
              <a:latin typeface="Arial" panose="020B0604020202020204" pitchFamily="34" charset="0"/>
              <a:cs typeface="Arial" panose="020B0604020202020204" pitchFamily="34" charset="0"/>
            </a:endParaRPr>
          </a:p>
          <a:p>
            <a:pPr algn="ctr"/>
            <a:r>
              <a:rPr lang="de-DE" sz="1400" dirty="0">
                <a:latin typeface="Arial" panose="020B0604020202020204" pitchFamily="34" charset="0"/>
                <a:cs typeface="Arial" panose="020B0604020202020204" pitchFamily="34" charset="0"/>
              </a:rPr>
              <a:t>Deutsche Krebshilfe &amp; DKG</a:t>
            </a:r>
          </a:p>
          <a:p>
            <a:pPr algn="ctr"/>
            <a:r>
              <a:rPr lang="de-DE" sz="1400" dirty="0">
                <a:latin typeface="Arial" panose="020B0604020202020204" pitchFamily="34" charset="0"/>
                <a:cs typeface="Arial" panose="020B0604020202020204" pitchFamily="34" charset="0"/>
              </a:rPr>
              <a:t>Deutsche Krebsgesellschaft </a:t>
            </a:r>
          </a:p>
          <a:p>
            <a:pPr algn="ctr"/>
            <a:endParaRPr lang="de-DE" sz="1400" dirty="0">
              <a:latin typeface="Arial" panose="020B0604020202020204" pitchFamily="34" charset="0"/>
              <a:cs typeface="Arial" panose="020B0604020202020204" pitchFamily="34" charset="0"/>
            </a:endParaRPr>
          </a:p>
          <a:p>
            <a:pPr algn="ctr"/>
            <a:r>
              <a:rPr lang="de-DE" sz="2400" dirty="0">
                <a:latin typeface="Arial" panose="020B0604020202020204" pitchFamily="34" charset="0"/>
                <a:cs typeface="Arial" panose="020B0604020202020204" pitchFamily="34" charset="0"/>
              </a:rPr>
              <a:t> </a:t>
            </a:r>
            <a:r>
              <a:rPr lang="de-DE" sz="2400" b="1" dirty="0">
                <a:latin typeface="Arial" panose="020B0604020202020204" pitchFamily="34" charset="0"/>
                <a:cs typeface="Arial" panose="020B0604020202020204" pitchFamily="34" charset="0"/>
              </a:rPr>
              <a:t>0800 -</a:t>
            </a:r>
          </a:p>
          <a:p>
            <a:pPr algn="ctr"/>
            <a:r>
              <a:rPr lang="de-DE" sz="3200" b="1" dirty="0">
                <a:latin typeface="Arial" panose="020B0604020202020204" pitchFamily="34" charset="0"/>
                <a:cs typeface="Arial" panose="020B0604020202020204" pitchFamily="34" charset="0"/>
              </a:rPr>
              <a:t>80 70 88 77</a:t>
            </a:r>
          </a:p>
        </p:txBody>
      </p:sp>
      <p:sp>
        <p:nvSpPr>
          <p:cNvPr id="6" name="Textfeld 5">
            <a:extLst>
              <a:ext uri="{FF2B5EF4-FFF2-40B4-BE49-F238E27FC236}">
                <a16:creationId xmlns:a16="http://schemas.microsoft.com/office/drawing/2014/main" id="{817C3F87-BC2A-E253-597D-D025382E83FC}"/>
              </a:ext>
            </a:extLst>
          </p:cNvPr>
          <p:cNvSpPr txBox="1"/>
          <p:nvPr/>
        </p:nvSpPr>
        <p:spPr>
          <a:xfrm>
            <a:off x="0" y="6448057"/>
            <a:ext cx="12192000" cy="338554"/>
          </a:xfrm>
          <a:prstGeom prst="rect">
            <a:avLst/>
          </a:prstGeom>
          <a:noFill/>
        </p:spPr>
        <p:txBody>
          <a:bodyPr wrap="square">
            <a:spAutoFit/>
          </a:bodyPr>
          <a:lstStyle/>
          <a:p>
            <a:pPr algn="ctr"/>
            <a:r>
              <a:rPr lang="de-DE" sz="1600" dirty="0">
                <a:solidFill>
                  <a:schemeClr val="bg1"/>
                </a:solidFill>
                <a:latin typeface="Arial Black" panose="020B0A04020102020204" pitchFamily="34" charset="0"/>
                <a:cs typeface="Arial" panose="020B0604020202020204" pitchFamily="34" charset="0"/>
              </a:rPr>
              <a:t>Die Krebsgesellschaften beraten Leitliniengerecht.</a:t>
            </a:r>
          </a:p>
        </p:txBody>
      </p:sp>
      <p:sp>
        <p:nvSpPr>
          <p:cNvPr id="7" name="Rechteck: abgerundete Ecken 6">
            <a:hlinkClick r:id="rId6"/>
            <a:extLst>
              <a:ext uri="{FF2B5EF4-FFF2-40B4-BE49-F238E27FC236}">
                <a16:creationId xmlns:a16="http://schemas.microsoft.com/office/drawing/2014/main" id="{A34FCD01-9F19-D609-0892-B0C279DD3DBF}"/>
              </a:ext>
            </a:extLst>
          </p:cNvPr>
          <p:cNvSpPr/>
          <p:nvPr/>
        </p:nvSpPr>
        <p:spPr>
          <a:xfrm>
            <a:off x="2542427" y="1131739"/>
            <a:ext cx="2880000" cy="2880000"/>
          </a:xfrm>
          <a:prstGeom prst="round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latin typeface="Arial Black" panose="020B0A04020102020204" pitchFamily="34" charset="0"/>
                <a:cs typeface="Arial" panose="020B0604020202020204" pitchFamily="34" charset="0"/>
              </a:rPr>
              <a:t>BZKF</a:t>
            </a:r>
          </a:p>
          <a:p>
            <a:pPr algn="ctr"/>
            <a:r>
              <a:rPr lang="de-DE" sz="1400" dirty="0">
                <a:latin typeface="Arial Black" panose="020B0A04020102020204" pitchFamily="34" charset="0"/>
                <a:cs typeface="Arial" panose="020B0604020202020204" pitchFamily="34" charset="0"/>
              </a:rPr>
              <a:t>Bayern gegen Krebs</a:t>
            </a:r>
          </a:p>
          <a:p>
            <a:pPr algn="ctr"/>
            <a:endParaRPr lang="de-DE" sz="1400" dirty="0">
              <a:latin typeface="Arial" panose="020B0604020202020204" pitchFamily="34" charset="0"/>
              <a:cs typeface="Arial" panose="020B0604020202020204" pitchFamily="34" charset="0"/>
            </a:endParaRPr>
          </a:p>
          <a:p>
            <a:pPr algn="ctr"/>
            <a:r>
              <a:rPr lang="de-DE" sz="1400" dirty="0">
                <a:latin typeface="Arial" panose="020B0604020202020204" pitchFamily="34" charset="0"/>
                <a:cs typeface="Arial" panose="020B0604020202020204" pitchFamily="34" charset="0"/>
              </a:rPr>
              <a:t>Bayerisches Zentrum für Krebsforschung</a:t>
            </a:r>
          </a:p>
          <a:p>
            <a:pPr algn="ctr"/>
            <a:endParaRPr lang="de-DE" sz="1400" dirty="0">
              <a:latin typeface="Arial" panose="020B0604020202020204" pitchFamily="34" charset="0"/>
              <a:cs typeface="Arial" panose="020B0604020202020204" pitchFamily="34" charset="0"/>
            </a:endParaRPr>
          </a:p>
          <a:p>
            <a:pPr algn="ctr"/>
            <a:r>
              <a:rPr lang="de-DE" sz="2400" b="1" dirty="0">
                <a:latin typeface="Arial" panose="020B0604020202020204" pitchFamily="34" charset="0"/>
                <a:cs typeface="Arial" panose="020B0604020202020204" pitchFamily="34" charset="0"/>
              </a:rPr>
              <a:t>0800 -</a:t>
            </a:r>
          </a:p>
          <a:p>
            <a:pPr algn="ctr"/>
            <a:r>
              <a:rPr lang="de-DE" sz="3200" b="1" dirty="0">
                <a:latin typeface="Arial" panose="020B0604020202020204" pitchFamily="34" charset="0"/>
                <a:cs typeface="Arial" panose="020B0604020202020204" pitchFamily="34" charset="0"/>
              </a:rPr>
              <a:t>85 100 80</a:t>
            </a:r>
          </a:p>
        </p:txBody>
      </p:sp>
      <p:sp>
        <p:nvSpPr>
          <p:cNvPr id="8" name="Rechteck: abgerundete Ecken 7">
            <a:hlinkClick r:id="rId7"/>
            <a:extLst>
              <a:ext uri="{FF2B5EF4-FFF2-40B4-BE49-F238E27FC236}">
                <a16:creationId xmlns:a16="http://schemas.microsoft.com/office/drawing/2014/main" id="{5EF0AE42-2C39-74B1-2C04-09FADD81C3F8}"/>
              </a:ext>
            </a:extLst>
          </p:cNvPr>
          <p:cNvSpPr/>
          <p:nvPr/>
        </p:nvSpPr>
        <p:spPr>
          <a:xfrm>
            <a:off x="2542427" y="4139881"/>
            <a:ext cx="9165102" cy="2030372"/>
          </a:xfrm>
          <a:prstGeom prst="roundRect">
            <a:avLst/>
          </a:prstGeom>
          <a:solidFill>
            <a:srgbClr val="0078B8"/>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latin typeface="Arial Black" panose="020B0A04020102020204" pitchFamily="34" charset="0"/>
                <a:cs typeface="Arial" panose="020B0604020202020204" pitchFamily="34" charset="0"/>
              </a:rPr>
              <a:t>BPS</a:t>
            </a:r>
          </a:p>
          <a:p>
            <a:pPr algn="ctr"/>
            <a:r>
              <a:rPr lang="de-DE" sz="1400" dirty="0">
                <a:latin typeface="Arial" panose="020B0604020202020204" pitchFamily="34" charset="0"/>
                <a:cs typeface="Arial" panose="020B0604020202020204" pitchFamily="34" charset="0"/>
              </a:rPr>
              <a:t>Prostata­krebs Selbst­hilfe Deutschland </a:t>
            </a:r>
          </a:p>
          <a:p>
            <a:pPr algn="ctr"/>
            <a:endParaRPr lang="de-DE" sz="1400" dirty="0">
              <a:latin typeface="Arial" panose="020B0604020202020204" pitchFamily="34" charset="0"/>
              <a:cs typeface="Arial" panose="020B0604020202020204" pitchFamily="34" charset="0"/>
            </a:endParaRPr>
          </a:p>
          <a:p>
            <a:pPr algn="ctr"/>
            <a:r>
              <a:rPr lang="de-DE" sz="2400" b="1" dirty="0">
                <a:latin typeface="Arial" panose="020B0604020202020204" pitchFamily="34" charset="0"/>
                <a:cs typeface="Arial" panose="020B0604020202020204" pitchFamily="34" charset="0"/>
              </a:rPr>
              <a:t>0800 -</a:t>
            </a:r>
          </a:p>
          <a:p>
            <a:pPr algn="ctr"/>
            <a:r>
              <a:rPr lang="de-DE" sz="3200" b="1" dirty="0">
                <a:latin typeface="Arial" panose="020B0604020202020204" pitchFamily="34" charset="0"/>
                <a:cs typeface="Arial" panose="020B0604020202020204" pitchFamily="34" charset="0"/>
              </a:rPr>
              <a:t>70 80 123</a:t>
            </a:r>
          </a:p>
        </p:txBody>
      </p:sp>
      <p:sp>
        <p:nvSpPr>
          <p:cNvPr id="9" name="Textfeld 8">
            <a:extLst>
              <a:ext uri="{FF2B5EF4-FFF2-40B4-BE49-F238E27FC236}">
                <a16:creationId xmlns:a16="http://schemas.microsoft.com/office/drawing/2014/main" id="{C5004015-7F73-74F2-71DF-49F25DA2C5ED}"/>
              </a:ext>
            </a:extLst>
          </p:cNvPr>
          <p:cNvSpPr txBox="1"/>
          <p:nvPr/>
        </p:nvSpPr>
        <p:spPr>
          <a:xfrm>
            <a:off x="2448439" y="164353"/>
            <a:ext cx="9259090" cy="584775"/>
          </a:xfrm>
          <a:prstGeom prst="rect">
            <a:avLst/>
          </a:prstGeom>
          <a:noFill/>
        </p:spPr>
        <p:txBody>
          <a:bodyPr wrap="square">
            <a:spAutoFit/>
          </a:bodyPr>
          <a:lstStyle/>
          <a:p>
            <a:pPr algn="ctr"/>
            <a:r>
              <a:rPr lang="de-DE" sz="1600" dirty="0">
                <a:solidFill>
                  <a:schemeClr val="bg1"/>
                </a:solidFill>
                <a:latin typeface="Arial Black" panose="020B0A04020102020204" pitchFamily="34" charset="0"/>
                <a:cs typeface="Arial" panose="020B0604020202020204" pitchFamily="34" charset="0"/>
              </a:rPr>
              <a:t>Kostenlose Informationen und kompetente Hilfe bei einer Krebserkrankung </a:t>
            </a:r>
          </a:p>
          <a:p>
            <a:pPr algn="ctr"/>
            <a:r>
              <a:rPr lang="de-DE" sz="1600" dirty="0">
                <a:solidFill>
                  <a:schemeClr val="bg1"/>
                </a:solidFill>
                <a:latin typeface="Arial Black" panose="020B0A04020102020204" pitchFamily="34" charset="0"/>
                <a:cs typeface="Arial" panose="020B0604020202020204" pitchFamily="34" charset="0"/>
              </a:rPr>
              <a:t>gibt es bei den Krebshilfe Organisationen.</a:t>
            </a:r>
          </a:p>
        </p:txBody>
      </p:sp>
    </p:spTree>
    <p:extLst>
      <p:ext uri="{BB962C8B-B14F-4D97-AF65-F5344CB8AC3E}">
        <p14:creationId xmlns:p14="http://schemas.microsoft.com/office/powerpoint/2010/main" val="268114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animBg="1"/>
      <p:bldP spid="8"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hteck: abgerundete Ecken 1">
            <a:hlinkClick r:id="rId3"/>
            <a:extLst>
              <a:ext uri="{FF2B5EF4-FFF2-40B4-BE49-F238E27FC236}">
                <a16:creationId xmlns:a16="http://schemas.microsoft.com/office/drawing/2014/main" id="{543A89AE-A5D8-73B5-6AFD-A91FD2AABE5B}"/>
              </a:ext>
            </a:extLst>
          </p:cNvPr>
          <p:cNvSpPr/>
          <p:nvPr/>
        </p:nvSpPr>
        <p:spPr>
          <a:xfrm>
            <a:off x="6967875" y="971909"/>
            <a:ext cx="4320000" cy="2880000"/>
          </a:xfrm>
          <a:prstGeom prst="round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t"/>
          <a:lstStyle/>
          <a:p>
            <a:pPr algn="ctr"/>
            <a:endParaRPr lang="de-DE" sz="1400" b="1" dirty="0">
              <a:latin typeface="Arial Black" panose="020B0A04020102020204" pitchFamily="34" charset="0"/>
            </a:endParaRPr>
          </a:p>
          <a:p>
            <a:pPr algn="ctr"/>
            <a:r>
              <a:rPr lang="de-DE" sz="1400" dirty="0">
                <a:latin typeface="Arial Black" panose="020B0A04020102020204" pitchFamily="34" charset="0"/>
              </a:rPr>
              <a:t>Bayerische</a:t>
            </a:r>
          </a:p>
          <a:p>
            <a:pPr algn="ctr"/>
            <a:r>
              <a:rPr lang="de-DE" sz="1400" dirty="0">
                <a:latin typeface="Arial Black" panose="020B0A04020102020204" pitchFamily="34" charset="0"/>
              </a:rPr>
              <a:t>Krebs­gesellschaft</a:t>
            </a:r>
            <a:br>
              <a:rPr lang="de-DE" sz="1000" dirty="0"/>
            </a:br>
            <a:r>
              <a:rPr lang="de-DE" sz="1200" dirty="0"/>
              <a:t>Die Bayerische Krebs­gesellschaft </a:t>
            </a:r>
          </a:p>
          <a:p>
            <a:pPr algn="ctr"/>
            <a:r>
              <a:rPr lang="de-DE" sz="1200" dirty="0"/>
              <a:t>berät Sie kompetent, </a:t>
            </a:r>
          </a:p>
          <a:p>
            <a:pPr algn="ctr"/>
            <a:r>
              <a:rPr lang="de-DE" sz="1200" dirty="0"/>
              <a:t>vertraulich und kostenfrei.</a:t>
            </a:r>
            <a:br>
              <a:rPr lang="de-DE" sz="1000" dirty="0"/>
            </a:br>
            <a:endParaRPr lang="de-DE" sz="1000" dirty="0">
              <a:latin typeface="Arial Black" panose="020B0A04020102020204" pitchFamily="34" charset="0"/>
            </a:endParaRPr>
          </a:p>
          <a:p>
            <a:pPr algn="ctr"/>
            <a:r>
              <a:rPr lang="de-DE" sz="1400" dirty="0">
                <a:latin typeface="Arial Black" panose="020B0A04020102020204" pitchFamily="34" charset="0"/>
              </a:rPr>
              <a:t>Psychosoziale Krebs­beratungs­stellen</a:t>
            </a:r>
            <a:br>
              <a:rPr lang="de-DE" sz="1400" dirty="0">
                <a:latin typeface="Arial Black" panose="020B0A04020102020204" pitchFamily="34" charset="0"/>
              </a:rPr>
            </a:br>
            <a:r>
              <a:rPr lang="de-DE" sz="1400" dirty="0">
                <a:latin typeface="Arial Black" panose="020B0A04020102020204" pitchFamily="34" charset="0"/>
              </a:rPr>
              <a:t>und Außensprechstunden in Bayern</a:t>
            </a:r>
            <a:br>
              <a:rPr lang="de-DE" sz="1000" b="1" dirty="0">
                <a:latin typeface="Arial Black" panose="020B0A04020102020204" pitchFamily="34" charset="0"/>
              </a:rPr>
            </a:br>
            <a:r>
              <a:rPr lang="de-DE" sz="1200" dirty="0"/>
              <a:t>Zuhören. Begleiten. Helfen.</a:t>
            </a:r>
          </a:p>
          <a:p>
            <a:pPr algn="ctr"/>
            <a:r>
              <a:rPr lang="de-DE" sz="1050" dirty="0"/>
              <a:t>Für Menschen mit Krebs und deren Angehörige in Bayern</a:t>
            </a:r>
          </a:p>
          <a:p>
            <a:pPr algn="ctr"/>
            <a:endParaRPr lang="de-DE" sz="1200" dirty="0"/>
          </a:p>
          <a:p>
            <a:pPr algn="ctr"/>
            <a:r>
              <a:rPr lang="de-DE" sz="2400" dirty="0">
                <a:latin typeface="Arial Black" panose="020B0A04020102020204" pitchFamily="34" charset="0"/>
              </a:rPr>
              <a:t>089 - 54 88 40 - 0</a:t>
            </a:r>
          </a:p>
        </p:txBody>
      </p:sp>
      <p:sp>
        <p:nvSpPr>
          <p:cNvPr id="3" name="Rechteck: abgerundete Ecken 2">
            <a:hlinkClick r:id="rId4"/>
            <a:extLst>
              <a:ext uri="{FF2B5EF4-FFF2-40B4-BE49-F238E27FC236}">
                <a16:creationId xmlns:a16="http://schemas.microsoft.com/office/drawing/2014/main" id="{D8BEE778-9420-A9F8-7444-C58A6B7111A6}"/>
              </a:ext>
            </a:extLst>
          </p:cNvPr>
          <p:cNvSpPr/>
          <p:nvPr/>
        </p:nvSpPr>
        <p:spPr>
          <a:xfrm>
            <a:off x="2523745" y="971909"/>
            <a:ext cx="4320000" cy="2880000"/>
          </a:xfrm>
          <a:prstGeom prst="round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t"/>
          <a:lstStyle/>
          <a:p>
            <a:pPr algn="ctr"/>
            <a:endParaRPr lang="de-DE" sz="1400" dirty="0">
              <a:latin typeface="Arial Black" panose="020B0A04020102020204" pitchFamily="34" charset="0"/>
              <a:cs typeface="Arial" panose="020B0604020202020204" pitchFamily="34" charset="0"/>
            </a:endParaRPr>
          </a:p>
          <a:p>
            <a:pPr algn="ctr"/>
            <a:r>
              <a:rPr lang="de-DE" sz="1400" dirty="0">
                <a:latin typeface="Arial Black" panose="020B0A04020102020204" pitchFamily="34" charset="0"/>
                <a:cs typeface="Arial" panose="020B0604020202020204" pitchFamily="34" charset="0"/>
              </a:rPr>
              <a:t>dkfz</a:t>
            </a:r>
          </a:p>
          <a:p>
            <a:pPr algn="ctr"/>
            <a:r>
              <a:rPr lang="de-DE" sz="1400" dirty="0">
                <a:latin typeface="Arial Black" panose="020B0A04020102020204" pitchFamily="34" charset="0"/>
                <a:cs typeface="Arial" panose="020B0604020202020204" pitchFamily="34" charset="0"/>
              </a:rPr>
              <a:t>Krebsinformationsdienst</a:t>
            </a:r>
          </a:p>
          <a:p>
            <a:pPr algn="ctr"/>
            <a:r>
              <a:rPr lang="de-DE" sz="1200" dirty="0"/>
              <a:t>Die Arztinnen und Arzte des Krebsinformationsdienstes</a:t>
            </a:r>
          </a:p>
          <a:p>
            <a:pPr algn="ctr"/>
            <a:r>
              <a:rPr lang="de-DE" sz="1200" dirty="0"/>
              <a:t>bieten aktuelles Wissen, individuelle</a:t>
            </a:r>
          </a:p>
          <a:p>
            <a:pPr algn="ctr"/>
            <a:r>
              <a:rPr lang="de-DE" sz="1200" dirty="0"/>
              <a:t>Informationen und Hilfe zur Bewältigung von Krebs.</a:t>
            </a:r>
          </a:p>
          <a:p>
            <a:pPr algn="ctr"/>
            <a:endParaRPr lang="de-DE" sz="1400" b="1" dirty="0"/>
          </a:p>
          <a:p>
            <a:pPr algn="ctr"/>
            <a:r>
              <a:rPr lang="de-DE" sz="1400" b="1" dirty="0">
                <a:latin typeface="Arial Black" panose="020B0A04020102020204" pitchFamily="34" charset="0"/>
              </a:rPr>
              <a:t>Psychosoziale Krebs­beratungs­stellen</a:t>
            </a:r>
            <a:br>
              <a:rPr lang="de-DE" sz="1400" b="1" dirty="0"/>
            </a:br>
            <a:r>
              <a:rPr lang="de-DE" sz="1400" dirty="0"/>
              <a:t>Unterstützung, Beratung, Information</a:t>
            </a:r>
            <a:br>
              <a:rPr lang="de-DE" sz="1400" dirty="0"/>
            </a:br>
            <a:r>
              <a:rPr lang="de-DE" sz="1400" dirty="0"/>
              <a:t>Adressen regionaler Anlaufstellen</a:t>
            </a:r>
          </a:p>
          <a:p>
            <a:pPr algn="ctr"/>
            <a:endParaRPr lang="de-DE" sz="1400" dirty="0"/>
          </a:p>
          <a:p>
            <a:pPr algn="ctr"/>
            <a:r>
              <a:rPr lang="de-DE" sz="2400" b="1" dirty="0">
                <a:latin typeface="Arial Black" panose="020B0A04020102020204" pitchFamily="34" charset="0"/>
                <a:cs typeface="Arial" panose="020B0604020202020204" pitchFamily="34" charset="0"/>
              </a:rPr>
              <a:t>0800 - 420 30 40</a:t>
            </a:r>
          </a:p>
          <a:p>
            <a:pPr algn="ctr"/>
            <a:br>
              <a:rPr lang="de-DE" sz="1200" dirty="0"/>
            </a:br>
            <a:endParaRPr lang="de-DE" sz="1200" dirty="0"/>
          </a:p>
          <a:p>
            <a:pPr algn="ctr"/>
            <a:endParaRPr lang="de-DE" sz="3200" b="1" dirty="0">
              <a:latin typeface="Arial" panose="020B0604020202020204" pitchFamily="34" charset="0"/>
              <a:cs typeface="Arial" panose="020B0604020202020204" pitchFamily="34" charset="0"/>
            </a:endParaRPr>
          </a:p>
        </p:txBody>
      </p:sp>
      <p:sp>
        <p:nvSpPr>
          <p:cNvPr id="4" name="Rechteck: abgerundete Ecken 3">
            <a:hlinkClick r:id="rId3"/>
            <a:extLst>
              <a:ext uri="{FF2B5EF4-FFF2-40B4-BE49-F238E27FC236}">
                <a16:creationId xmlns:a16="http://schemas.microsoft.com/office/drawing/2014/main" id="{D63F6EC4-6CEC-AFD9-F125-7406073F3351}"/>
              </a:ext>
            </a:extLst>
          </p:cNvPr>
          <p:cNvSpPr/>
          <p:nvPr/>
        </p:nvSpPr>
        <p:spPr>
          <a:xfrm>
            <a:off x="6967875" y="3956684"/>
            <a:ext cx="4319998" cy="1339216"/>
          </a:xfrm>
          <a:prstGeom prst="round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br>
              <a:rPr lang="de-DE" sz="1000" b="1" dirty="0"/>
            </a:br>
            <a:r>
              <a:rPr lang="de-DE" sz="1400" dirty="0">
                <a:latin typeface="Arial Black" panose="020B0A04020102020204" pitchFamily="34" charset="0"/>
              </a:rPr>
              <a:t>Bayerische</a:t>
            </a:r>
          </a:p>
          <a:p>
            <a:pPr algn="ctr"/>
            <a:r>
              <a:rPr lang="de-DE" sz="1400" dirty="0">
                <a:latin typeface="Arial Black" panose="020B0A04020102020204" pitchFamily="34" charset="0"/>
              </a:rPr>
              <a:t>Krebs­gesellschaft</a:t>
            </a:r>
            <a:endParaRPr lang="de-DE" sz="1400" dirty="0"/>
          </a:p>
          <a:p>
            <a:pPr algn="ctr"/>
            <a:endParaRPr lang="de-DE" sz="1000" dirty="0">
              <a:latin typeface="Arial Black" panose="020B0A04020102020204" pitchFamily="34" charset="0"/>
            </a:endParaRPr>
          </a:p>
          <a:p>
            <a:pPr algn="ctr"/>
            <a:r>
              <a:rPr lang="de-DE" sz="1400" dirty="0">
                <a:latin typeface="Arial Black" panose="020B0A04020102020204" pitchFamily="34" charset="0"/>
              </a:rPr>
              <a:t>Krebsberatung vor Ort </a:t>
            </a:r>
            <a:br>
              <a:rPr lang="de-DE" sz="1400" dirty="0">
                <a:latin typeface="Arial Black" panose="020B0A04020102020204" pitchFamily="34" charset="0"/>
              </a:rPr>
            </a:br>
            <a:r>
              <a:rPr lang="de-DE" sz="1400" dirty="0">
                <a:latin typeface="Arial Black" panose="020B0A04020102020204" pitchFamily="34" charset="0"/>
              </a:rPr>
              <a:t>in Bayern</a:t>
            </a:r>
            <a:br>
              <a:rPr lang="de-DE" sz="1000" dirty="0">
                <a:latin typeface="Arial Black" panose="020B0A04020102020204" pitchFamily="34" charset="0"/>
              </a:rPr>
            </a:br>
            <a:endParaRPr lang="de-DE" sz="1000" dirty="0">
              <a:latin typeface="Arial Black" panose="020B0A04020102020204" pitchFamily="34" charset="0"/>
            </a:endParaRPr>
          </a:p>
        </p:txBody>
      </p:sp>
      <p:sp>
        <p:nvSpPr>
          <p:cNvPr id="5" name="Ellipse 4">
            <a:hlinkClick r:id="rId5"/>
            <a:extLst>
              <a:ext uri="{FF2B5EF4-FFF2-40B4-BE49-F238E27FC236}">
                <a16:creationId xmlns:a16="http://schemas.microsoft.com/office/drawing/2014/main" id="{793DBEAE-56A4-76D1-C096-604D016A1ECA}"/>
              </a:ext>
            </a:extLst>
          </p:cNvPr>
          <p:cNvSpPr/>
          <p:nvPr/>
        </p:nvSpPr>
        <p:spPr>
          <a:xfrm>
            <a:off x="324365" y="1131741"/>
            <a:ext cx="1980000" cy="19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2200" dirty="0">
                <a:solidFill>
                  <a:srgbClr val="C00000"/>
                </a:solidFill>
                <a:latin typeface="Arial Black" panose="020B0A04020102020204" pitchFamily="34" charset="0"/>
                <a:cs typeface="Arial" panose="020B0604020202020204" pitchFamily="34" charset="0"/>
              </a:rPr>
              <a:t>Beratung</a:t>
            </a:r>
          </a:p>
          <a:p>
            <a:pPr algn="ctr"/>
            <a:r>
              <a:rPr lang="de-DE" sz="1200" dirty="0">
                <a:solidFill>
                  <a:srgbClr val="C00000"/>
                </a:solidFill>
                <a:latin typeface="Arial Black" panose="020B0A04020102020204" pitchFamily="34" charset="0"/>
                <a:cs typeface="Arial" panose="020B0604020202020204" pitchFamily="34" charset="0"/>
              </a:rPr>
              <a:t>bei</a:t>
            </a:r>
          </a:p>
          <a:p>
            <a:pPr algn="ctr"/>
            <a:r>
              <a:rPr lang="de-DE" sz="2400" dirty="0">
                <a:solidFill>
                  <a:srgbClr val="C00000"/>
                </a:solidFill>
                <a:latin typeface="Arial Black" panose="020B0A04020102020204" pitchFamily="34" charset="0"/>
                <a:cs typeface="Arial" panose="020B0604020202020204" pitchFamily="34" charset="0"/>
              </a:rPr>
              <a:t>Krebs</a:t>
            </a:r>
          </a:p>
        </p:txBody>
      </p:sp>
      <p:sp>
        <p:nvSpPr>
          <p:cNvPr id="6" name="Textfeld 5">
            <a:extLst>
              <a:ext uri="{FF2B5EF4-FFF2-40B4-BE49-F238E27FC236}">
                <a16:creationId xmlns:a16="http://schemas.microsoft.com/office/drawing/2014/main" id="{5C51A8D3-D84C-AEF0-823D-2B953AFD03F4}"/>
              </a:ext>
            </a:extLst>
          </p:cNvPr>
          <p:cNvSpPr txBox="1"/>
          <p:nvPr/>
        </p:nvSpPr>
        <p:spPr>
          <a:xfrm>
            <a:off x="2448439" y="164353"/>
            <a:ext cx="9259090" cy="584775"/>
          </a:xfrm>
          <a:prstGeom prst="rect">
            <a:avLst/>
          </a:prstGeom>
          <a:noFill/>
        </p:spPr>
        <p:txBody>
          <a:bodyPr wrap="square">
            <a:spAutoFit/>
          </a:bodyPr>
          <a:lstStyle/>
          <a:p>
            <a:pPr algn="ctr"/>
            <a:r>
              <a:rPr lang="de-DE" sz="1600" dirty="0">
                <a:solidFill>
                  <a:schemeClr val="bg1"/>
                </a:solidFill>
                <a:latin typeface="Arial Black" panose="020B0A04020102020204" pitchFamily="34" charset="0"/>
                <a:cs typeface="Arial" panose="020B0604020202020204" pitchFamily="34" charset="0"/>
              </a:rPr>
              <a:t>Kostenlose vertrauliche Beratung bei einer Krebserkrankung </a:t>
            </a:r>
          </a:p>
          <a:p>
            <a:pPr algn="ctr"/>
            <a:r>
              <a:rPr lang="de-DE" sz="1600" dirty="0">
                <a:solidFill>
                  <a:schemeClr val="bg1"/>
                </a:solidFill>
                <a:latin typeface="Arial Black" panose="020B0A04020102020204" pitchFamily="34" charset="0"/>
                <a:cs typeface="Arial" panose="020B0604020202020204" pitchFamily="34" charset="0"/>
              </a:rPr>
              <a:t>gibt es bei den Krebshilfe Organisationen.</a:t>
            </a:r>
          </a:p>
        </p:txBody>
      </p:sp>
    </p:spTree>
    <p:extLst>
      <p:ext uri="{BB962C8B-B14F-4D97-AF65-F5344CB8AC3E}">
        <p14:creationId xmlns:p14="http://schemas.microsoft.com/office/powerpoint/2010/main" val="220850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hlinkClick r:id="rId2"/>
            <a:extLst>
              <a:ext uri="{FF2B5EF4-FFF2-40B4-BE49-F238E27FC236}">
                <a16:creationId xmlns:a16="http://schemas.microsoft.com/office/drawing/2014/main" id="{5A962572-5153-57F4-9282-DB5F04D2D654}"/>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      </a:t>
            </a:r>
            <a:r>
              <a:rPr lang="de-DE" dirty="0">
                <a:latin typeface="Arial Black" panose="020B0A04020102020204" pitchFamily="34" charset="0"/>
              </a:rPr>
              <a:t>ADT - </a:t>
            </a:r>
            <a:r>
              <a:rPr lang="de-DE" dirty="0">
                <a:latin typeface="Arial Black" panose="020B0A04020102020204" pitchFamily="34" charset="0"/>
                <a:cs typeface="Arial" panose="020B0604020202020204" pitchFamily="34" charset="0"/>
              </a:rPr>
              <a:t>Dauer und Stärke</a:t>
            </a:r>
          </a:p>
        </p:txBody>
      </p:sp>
      <p:sp>
        <p:nvSpPr>
          <p:cNvPr id="3" name="Rechteck 2">
            <a:hlinkClick r:id="rId3"/>
            <a:extLst>
              <a:ext uri="{FF2B5EF4-FFF2-40B4-BE49-F238E27FC236}">
                <a16:creationId xmlns:a16="http://schemas.microsoft.com/office/drawing/2014/main" id="{C45274F6-8211-7DE6-1501-4FEC747F949F}"/>
              </a:ext>
            </a:extLst>
          </p:cNvPr>
          <p:cNvSpPr/>
          <p:nvPr/>
        </p:nvSpPr>
        <p:spPr>
          <a:xfrm>
            <a:off x="344098" y="801837"/>
            <a:ext cx="252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Kurzzeit-ADT - </a:t>
            </a:r>
            <a:r>
              <a:rPr lang="de-DE" sz="1200" b="1" dirty="0">
                <a:latin typeface="Arial Black" panose="020B0A04020102020204" pitchFamily="34" charset="0"/>
                <a:cs typeface="Arial" panose="020B0604020202020204" pitchFamily="34" charset="0"/>
              </a:rPr>
              <a:t>STAD</a:t>
            </a:r>
            <a:r>
              <a:rPr lang="de-DE" sz="1200" dirty="0">
                <a:latin typeface="Arial Black" panose="020B0A04020102020204" pitchFamily="34" charset="0"/>
                <a:cs typeface="Arial" panose="020B0604020202020204" pitchFamily="34" charset="0"/>
              </a:rPr>
              <a:t> </a:t>
            </a:r>
          </a:p>
          <a:p>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short</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term</a:t>
            </a:r>
            <a:r>
              <a:rPr lang="de-DE" sz="1200" dirty="0">
                <a:latin typeface="Arial" panose="020B0604020202020204" pitchFamily="34" charset="0"/>
                <a:cs typeface="Arial" panose="020B0604020202020204" pitchFamily="34" charset="0"/>
              </a:rPr>
              <a:t> androgen </a:t>
            </a:r>
            <a:r>
              <a:rPr lang="de-DE" sz="1200" dirty="0" err="1">
                <a:latin typeface="Arial" panose="020B0604020202020204" pitchFamily="34" charset="0"/>
                <a:cs typeface="Arial" panose="020B0604020202020204" pitchFamily="34" charset="0"/>
              </a:rPr>
              <a:t>depression</a:t>
            </a:r>
            <a:r>
              <a:rPr lang="de-DE" sz="1200" dirty="0">
                <a:latin typeface="Arial" panose="020B0604020202020204" pitchFamily="34" charset="0"/>
                <a:cs typeface="Arial" panose="020B0604020202020204" pitchFamily="34" charset="0"/>
              </a:rPr>
              <a:t>“</a:t>
            </a:r>
          </a:p>
        </p:txBody>
      </p:sp>
      <p:sp>
        <p:nvSpPr>
          <p:cNvPr id="4" name="Rechteck 3">
            <a:extLst>
              <a:ext uri="{FF2B5EF4-FFF2-40B4-BE49-F238E27FC236}">
                <a16:creationId xmlns:a16="http://schemas.microsoft.com/office/drawing/2014/main" id="{A1583C14-9CD9-B476-AE6D-4CC623D68922}"/>
              </a:ext>
            </a:extLst>
          </p:cNvPr>
          <p:cNvSpPr/>
          <p:nvPr/>
        </p:nvSpPr>
        <p:spPr>
          <a:xfrm>
            <a:off x="344098" y="1530744"/>
            <a:ext cx="2520000" cy="720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 4 bis 6 Monate ADT-Dauer	</a:t>
            </a: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5" name="Rechteck 4">
            <a:extLst>
              <a:ext uri="{FF2B5EF4-FFF2-40B4-BE49-F238E27FC236}">
                <a16:creationId xmlns:a16="http://schemas.microsoft.com/office/drawing/2014/main" id="{63C939E9-1E47-67D8-33F7-2B94E208743C}"/>
              </a:ext>
            </a:extLst>
          </p:cNvPr>
          <p:cNvSpPr/>
          <p:nvPr/>
        </p:nvSpPr>
        <p:spPr>
          <a:xfrm>
            <a:off x="3300345" y="809420"/>
            <a:ext cx="252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Langzeit ADT – </a:t>
            </a:r>
            <a:r>
              <a:rPr lang="en-US" sz="1200" dirty="0">
                <a:latin typeface="Arial Black" panose="020B0A04020102020204" pitchFamily="34" charset="0"/>
                <a:cs typeface="Arial" panose="020B0604020202020204" pitchFamily="34" charset="0"/>
              </a:rPr>
              <a:t>LTAD</a:t>
            </a:r>
          </a:p>
          <a:p>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long term androgen depression”</a:t>
            </a:r>
          </a:p>
          <a:p>
            <a:endParaRPr lang="de-DE" sz="1200"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93FEF07E-6F9B-BB8F-024F-37A0F3469188}"/>
              </a:ext>
            </a:extLst>
          </p:cNvPr>
          <p:cNvSpPr/>
          <p:nvPr/>
        </p:nvSpPr>
        <p:spPr>
          <a:xfrm>
            <a:off x="3300345" y="1530744"/>
            <a:ext cx="2520000" cy="720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18 bis 36 Monate ADT-Dauer</a:t>
            </a:r>
            <a:endParaRPr lang="de-DE" sz="12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7" name="Rechteck 6">
            <a:extLst>
              <a:ext uri="{FF2B5EF4-FFF2-40B4-BE49-F238E27FC236}">
                <a16:creationId xmlns:a16="http://schemas.microsoft.com/office/drawing/2014/main" id="{E002269E-1E30-B724-3E9A-791868A5D904}"/>
              </a:ext>
            </a:extLst>
          </p:cNvPr>
          <p:cNvSpPr/>
          <p:nvPr/>
        </p:nvSpPr>
        <p:spPr>
          <a:xfrm>
            <a:off x="6256592" y="1530744"/>
            <a:ext cx="2520000" cy="72000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Z</a:t>
            </a:r>
            <a:r>
              <a:rPr lang="de-DE" sz="1200" b="1" dirty="0">
                <a:solidFill>
                  <a:schemeClr val="accent1">
                    <a:lumMod val="75000"/>
                  </a:schemeClr>
                </a:solidFill>
                <a:effectLst/>
                <a:ea typeface="Calibri" panose="020F0502020204030204" pitchFamily="34" charset="0"/>
                <a:cs typeface="Times New Roman" panose="02020603050405020304" pitchFamily="18" charset="0"/>
              </a:rPr>
              <a:t>eitweise mit unterschiedlich langen Pausen unterbrochene ADT</a:t>
            </a:r>
          </a:p>
        </p:txBody>
      </p:sp>
      <p:sp>
        <p:nvSpPr>
          <p:cNvPr id="8" name="Rechteck 7">
            <a:extLst>
              <a:ext uri="{FF2B5EF4-FFF2-40B4-BE49-F238E27FC236}">
                <a16:creationId xmlns:a16="http://schemas.microsoft.com/office/drawing/2014/main" id="{850697FD-4C49-201C-E342-26F3F76448A9}"/>
              </a:ext>
            </a:extLst>
          </p:cNvPr>
          <p:cNvSpPr/>
          <p:nvPr/>
        </p:nvSpPr>
        <p:spPr>
          <a:xfrm>
            <a:off x="6256592" y="809419"/>
            <a:ext cx="252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Intermittierende ADT - IAB </a:t>
            </a:r>
            <a:r>
              <a:rPr lang="de-DE" sz="1100" dirty="0">
                <a:solidFill>
                  <a:srgbClr val="FFFFFF"/>
                </a:solidFill>
                <a:effectLst/>
                <a:latin typeface="Arial" panose="020B0604020202020204" pitchFamily="34" charset="0"/>
                <a:ea typeface="Calibri" panose="020F0502020204030204" pitchFamily="34" charset="0"/>
                <a:cs typeface="Arial" panose="020B0604020202020204" pitchFamily="34" charset="0"/>
              </a:rPr>
              <a:t>„intermittierende </a:t>
            </a:r>
            <a:r>
              <a:rPr lang="de-DE" sz="1100" dirty="0" err="1">
                <a:solidFill>
                  <a:srgbClr val="FFFFFF"/>
                </a:solidFill>
                <a:latin typeface="Arial" panose="020B0604020202020204" pitchFamily="34" charset="0"/>
                <a:ea typeface="Calibri" panose="020F0502020204030204" pitchFamily="34" charset="0"/>
                <a:cs typeface="Arial" panose="020B0604020202020204" pitchFamily="34" charset="0"/>
              </a:rPr>
              <a:t>a</a:t>
            </a:r>
            <a:r>
              <a:rPr lang="de-DE" sz="1100" dirty="0" err="1">
                <a:solidFill>
                  <a:srgbClr val="FFFFFF"/>
                </a:solidFill>
                <a:effectLst/>
                <a:latin typeface="Arial" panose="020B0604020202020204" pitchFamily="34" charset="0"/>
                <a:ea typeface="Calibri" panose="020F0502020204030204" pitchFamily="34" charset="0"/>
                <a:cs typeface="Arial" panose="020B0604020202020204" pitchFamily="34" charset="0"/>
              </a:rPr>
              <a:t>ndrogenblockade</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de-DE" sz="1000" dirty="0">
                <a:solidFill>
                  <a:srgbClr val="FFFFFF"/>
                </a:solidFill>
                <a:latin typeface="Arial" panose="020B0604020202020204" pitchFamily="34" charset="0"/>
                <a:ea typeface="Calibri" panose="020F0502020204030204" pitchFamily="34" charset="0"/>
                <a:cs typeface="Arial" panose="020B0604020202020204" pitchFamily="34" charset="0"/>
              </a:rPr>
              <a:t>oder auch </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IMT</a:t>
            </a:r>
            <a:endParaRPr lang="de-DE" sz="1000" dirty="0">
              <a:latin typeface="Arial Black" panose="020B0A040201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A22F4F4B-8220-8435-2495-A2907ABA2663}"/>
              </a:ext>
            </a:extLst>
          </p:cNvPr>
          <p:cNvSpPr txBox="1"/>
          <p:nvPr/>
        </p:nvSpPr>
        <p:spPr>
          <a:xfrm>
            <a:off x="344098" y="2436642"/>
            <a:ext cx="5751902" cy="1138773"/>
          </a:xfrm>
          <a:prstGeom prst="rect">
            <a:avLst/>
          </a:prstGeom>
          <a:noFill/>
        </p:spPr>
        <p:txBody>
          <a:bodyPr wrap="square" rtlCol="0">
            <a:spAutoFit/>
          </a:bodyPr>
          <a:lstStyle/>
          <a:p>
            <a:pPr>
              <a:tabLst>
                <a:tab pos="1260475" algn="l"/>
              </a:tabLst>
            </a:pPr>
            <a:r>
              <a:rPr lang="de-DE" sz="900" dirty="0">
                <a:solidFill>
                  <a:schemeClr val="accent1">
                    <a:lumMod val="75000"/>
                  </a:schemeClr>
                </a:solidFill>
              </a:rPr>
              <a:t>16.11.2022</a:t>
            </a:r>
          </a:p>
          <a:p>
            <a:pPr>
              <a:tabLst>
                <a:tab pos="1260475" algn="l"/>
              </a:tabLst>
            </a:pPr>
            <a:r>
              <a:rPr lang="de-DE" sz="900" dirty="0" err="1">
                <a:solidFill>
                  <a:schemeClr val="accent1">
                    <a:lumMod val="75000"/>
                  </a:schemeClr>
                </a:solidFill>
              </a:rPr>
              <a:t>MedWiss.Online</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Kurzzeit- versus Langzeit-</a:t>
            </a:r>
            <a:r>
              <a:rPr lang="de-DE" sz="1600" b="1" dirty="0" err="1">
                <a:solidFill>
                  <a:schemeClr val="accent1">
                    <a:lumMod val="75000"/>
                  </a:schemeClr>
                </a:solidFill>
                <a:latin typeface="Arial Black" panose="020B0A04020102020204" pitchFamily="34" charset="0"/>
              </a:rPr>
              <a:t>Androgenentzug</a:t>
            </a:r>
            <a:endParaRPr lang="de-DE" sz="1600" b="1" dirty="0">
              <a:solidFill>
                <a:schemeClr val="accent1">
                  <a:lumMod val="75000"/>
                </a:schemeClr>
              </a:solidFill>
              <a:latin typeface="Arial Black" panose="020B0A04020102020204" pitchFamily="34" charset="0"/>
            </a:endParaRPr>
          </a:p>
          <a:p>
            <a:pPr>
              <a:tabLst>
                <a:tab pos="1260475" algn="l"/>
              </a:tabLst>
            </a:pPr>
            <a:r>
              <a:rPr lang="de-DE" sz="1600" b="1" dirty="0">
                <a:solidFill>
                  <a:schemeClr val="accent1">
                    <a:lumMod val="75000"/>
                  </a:schemeClr>
                </a:solidFill>
                <a:latin typeface="Arial Black" panose="020B0A04020102020204" pitchFamily="34" charset="0"/>
              </a:rPr>
              <a:t>in Verbindung mit hochdosierter Strahlentherapie</a:t>
            </a:r>
          </a:p>
          <a:p>
            <a:pPr>
              <a:tabLst>
                <a:tab pos="1260475" algn="l"/>
              </a:tabLst>
            </a:pP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https://www.medwiss.de/2022/11/16/prostatakrebs-kurzzeit-versus-langzeit-androgenentzug-in-verbindung-mit-hochdosierter-strahlentherapie/</a:t>
            </a:r>
            <a:endParaRPr lang="de-DE" sz="900" dirty="0">
              <a:solidFill>
                <a:schemeClr val="accent1">
                  <a:lumMod val="75000"/>
                </a:schemeClr>
              </a:solidFill>
            </a:endParaRPr>
          </a:p>
        </p:txBody>
      </p:sp>
      <p:sp>
        <p:nvSpPr>
          <p:cNvPr id="10" name="Rechteck 9">
            <a:extLst>
              <a:ext uri="{FF2B5EF4-FFF2-40B4-BE49-F238E27FC236}">
                <a16:creationId xmlns:a16="http://schemas.microsoft.com/office/drawing/2014/main" id="{19D11C41-19D6-80FB-9423-0948B6644430}"/>
              </a:ext>
            </a:extLst>
          </p:cNvPr>
          <p:cNvSpPr/>
          <p:nvPr/>
        </p:nvSpPr>
        <p:spPr>
          <a:xfrm>
            <a:off x="9212839" y="1530744"/>
            <a:ext cx="2520000" cy="720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Dauerhafte ATD die letztendlich ein Leben lang durchgeführt wird</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11" name="Rechteck 10">
            <a:extLst>
              <a:ext uri="{FF2B5EF4-FFF2-40B4-BE49-F238E27FC236}">
                <a16:creationId xmlns:a16="http://schemas.microsoft.com/office/drawing/2014/main" id="{1A7DB52C-2827-5C85-E451-2C4D97954273}"/>
              </a:ext>
            </a:extLst>
          </p:cNvPr>
          <p:cNvSpPr/>
          <p:nvPr/>
        </p:nvSpPr>
        <p:spPr>
          <a:xfrm>
            <a:off x="9212839" y="801837"/>
            <a:ext cx="252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Kontinuierliche ADT</a:t>
            </a:r>
          </a:p>
          <a:p>
            <a:endParaRPr lang="de-DE" sz="1200" dirty="0">
              <a:solidFill>
                <a:srgbClr val="FFFFFF"/>
              </a:solidFill>
              <a:latin typeface="Arial" panose="020B0604020202020204" pitchFamily="34" charset="0"/>
              <a:ea typeface="Calibri" panose="020F0502020204030204" pitchFamily="34" charset="0"/>
              <a:cs typeface="Arial" panose="020B0604020202020204" pitchFamily="34" charset="0"/>
            </a:endParaRPr>
          </a:p>
          <a:p>
            <a:endParaRPr lang="de-DE" sz="1000" dirty="0">
              <a:latin typeface="Arial" panose="020B0604020202020204" pitchFamily="34" charset="0"/>
              <a:cs typeface="Arial" panose="020B0604020202020204" pitchFamily="34" charset="0"/>
            </a:endParaRPr>
          </a:p>
        </p:txBody>
      </p:sp>
      <p:sp>
        <p:nvSpPr>
          <p:cNvPr id="12" name="Rechteck 11">
            <a:hlinkClick r:id="rId3"/>
            <a:extLst>
              <a:ext uri="{FF2B5EF4-FFF2-40B4-BE49-F238E27FC236}">
                <a16:creationId xmlns:a16="http://schemas.microsoft.com/office/drawing/2014/main" id="{755A64E6-39DD-C1B3-B545-734C72C4CCD5}"/>
              </a:ext>
            </a:extLst>
          </p:cNvPr>
          <p:cNvSpPr/>
          <p:nvPr/>
        </p:nvSpPr>
        <p:spPr>
          <a:xfrm>
            <a:off x="421683" y="3798991"/>
            <a:ext cx="360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Einfache Hormontherapie</a:t>
            </a:r>
          </a:p>
          <a:p>
            <a:endPar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13" name="Rechteck 12">
            <a:extLst>
              <a:ext uri="{FF2B5EF4-FFF2-40B4-BE49-F238E27FC236}">
                <a16:creationId xmlns:a16="http://schemas.microsoft.com/office/drawing/2014/main" id="{F8DA3631-1007-0B04-2C5C-2837B77866B0}"/>
              </a:ext>
            </a:extLst>
          </p:cNvPr>
          <p:cNvSpPr/>
          <p:nvPr/>
        </p:nvSpPr>
        <p:spPr>
          <a:xfrm>
            <a:off x="421683" y="4527898"/>
            <a:ext cx="3600000" cy="122081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Hormontherapie mit nur einen Medikament; </a:t>
            </a: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 in der Regel mit </a:t>
            </a:r>
            <a:r>
              <a:rPr lang="de-DE" sz="1200" b="1" dirty="0">
                <a:solidFill>
                  <a:schemeClr val="accent1">
                    <a:lumMod val="75000"/>
                  </a:schemeClr>
                </a:solidFill>
                <a:effectLst/>
                <a:ea typeface="Calibri" panose="020F0502020204030204" pitchFamily="34" charset="0"/>
                <a:cs typeface="Times New Roman" panose="02020603050405020304" pitchFamily="18" charset="0"/>
              </a:rPr>
              <a:t>einen GnRH-Agonist</a:t>
            </a:r>
          </a:p>
          <a:p>
            <a:pPr>
              <a:tabLst>
                <a:tab pos="1260475" algn="l"/>
              </a:tabLst>
            </a:pPr>
            <a:endParaRPr lang="de-DE" sz="12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endParaRPr lang="de-DE" sz="12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endParaRPr lang="de-DE" sz="12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endParaRPr lang="de-DE" sz="1000" b="1"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14" name="Rechteck 13">
            <a:extLst>
              <a:ext uri="{FF2B5EF4-FFF2-40B4-BE49-F238E27FC236}">
                <a16:creationId xmlns:a16="http://schemas.microsoft.com/office/drawing/2014/main" id="{432CD34B-9DC1-3CEB-FF05-4E411468B347}"/>
              </a:ext>
            </a:extLst>
          </p:cNvPr>
          <p:cNvSpPr/>
          <p:nvPr/>
        </p:nvSpPr>
        <p:spPr>
          <a:xfrm>
            <a:off x="8132839" y="4527058"/>
            <a:ext cx="3600000" cy="122081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Kombination eines GnRH-Agonisten (z.B. Leuprorelin)</a:t>
            </a: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mit einem Antiandrogen (z.B. Bicalutamid)</a:t>
            </a:r>
          </a:p>
          <a:p>
            <a:pPr>
              <a:tabLst>
                <a:tab pos="1260475" algn="l"/>
              </a:tabLst>
            </a:pPr>
            <a:r>
              <a:rPr lang="de-DE" sz="1200" b="1" dirty="0">
                <a:solidFill>
                  <a:schemeClr val="accent1">
                    <a:lumMod val="75000"/>
                  </a:schemeClr>
                </a:solidFill>
                <a:ea typeface="Calibri" panose="020F0502020204030204" pitchFamily="34" charset="0"/>
                <a:cs typeface="Times New Roman" panose="02020603050405020304" pitchFamily="18" charset="0"/>
              </a:rPr>
              <a:t>über einen längeren Zeitraum hinaus und nicht nur zu Beginn der Hormontherapie. </a:t>
            </a:r>
          </a:p>
          <a:p>
            <a:pPr>
              <a:tabLst>
                <a:tab pos="1260475" algn="l"/>
              </a:tabLst>
            </a:pPr>
            <a:r>
              <a:rPr lang="de-DE" sz="1200" b="1" dirty="0">
                <a:solidFill>
                  <a:srgbClr val="C00000"/>
                </a:solidFill>
                <a:ea typeface="Calibri" panose="020F0502020204030204" pitchFamily="34" charset="0"/>
                <a:cs typeface="Times New Roman" panose="02020603050405020304" pitchFamily="18" charset="0"/>
              </a:rPr>
              <a:t>Oder aktuell und meist besser</a:t>
            </a:r>
          </a:p>
          <a:p>
            <a:pPr>
              <a:tabLst>
                <a:tab pos="1260475" algn="l"/>
              </a:tabLst>
            </a:pPr>
            <a:r>
              <a:rPr lang="de-DE" sz="1200" b="1" dirty="0">
                <a:solidFill>
                  <a:srgbClr val="C00000"/>
                </a:solidFill>
                <a:ea typeface="Calibri" panose="020F0502020204030204" pitchFamily="34" charset="0"/>
                <a:cs typeface="Times New Roman" panose="02020603050405020304" pitchFamily="18" charset="0"/>
              </a:rPr>
              <a:t>ADT mit einen neuen NHA kombiniert. </a:t>
            </a:r>
          </a:p>
          <a:p>
            <a:pPr>
              <a:tabLst>
                <a:tab pos="1260475" algn="l"/>
              </a:tabLst>
            </a:pP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endParaRPr lang="de-DE" sz="1200" b="1" dirty="0">
              <a:solidFill>
                <a:schemeClr val="accent1">
                  <a:lumMod val="75000"/>
                </a:schemeClr>
              </a:solidFill>
              <a:ea typeface="Calibri" panose="020F0502020204030204" pitchFamily="34" charset="0"/>
              <a:cs typeface="Times New Roman" panose="02020603050405020304" pitchFamily="18" charset="0"/>
            </a:endParaRPr>
          </a:p>
          <a:p>
            <a:pPr>
              <a:tabLst>
                <a:tab pos="1260475" algn="l"/>
              </a:tabLst>
            </a:pPr>
            <a:endParaRPr lang="de-DE" sz="1200" b="1"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15" name="Rechteck 14">
            <a:extLst>
              <a:ext uri="{FF2B5EF4-FFF2-40B4-BE49-F238E27FC236}">
                <a16:creationId xmlns:a16="http://schemas.microsoft.com/office/drawing/2014/main" id="{54D5ADBD-0759-5724-3B9A-982093BC6695}"/>
              </a:ext>
            </a:extLst>
          </p:cNvPr>
          <p:cNvSpPr/>
          <p:nvPr/>
        </p:nvSpPr>
        <p:spPr>
          <a:xfrm>
            <a:off x="8132839" y="3805733"/>
            <a:ext cx="3600000" cy="72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Kombinierte Hormontherapie - </a:t>
            </a:r>
            <a:r>
              <a:rPr lang="de-DE" sz="1200" b="1"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MAB</a:t>
            </a:r>
          </a:p>
          <a:p>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Früher auch als Maximale ADT bezeichnet</a:t>
            </a:r>
          </a:p>
          <a:p>
            <a:endParaRPr lang="de-DE" sz="1000" dirty="0">
              <a:latin typeface="Arial" panose="020B0604020202020204" pitchFamily="34" charset="0"/>
              <a:cs typeface="Arial" panose="020B0604020202020204" pitchFamily="34" charset="0"/>
            </a:endParaRPr>
          </a:p>
        </p:txBody>
      </p:sp>
      <p:sp>
        <p:nvSpPr>
          <p:cNvPr id="16" name="Rechteck 15">
            <a:extLst>
              <a:ext uri="{FF2B5EF4-FFF2-40B4-BE49-F238E27FC236}">
                <a16:creationId xmlns:a16="http://schemas.microsoft.com/office/drawing/2014/main" id="{5A9CD95D-5135-2E28-731B-5DBE49F1803A}"/>
              </a:ext>
            </a:extLst>
          </p:cNvPr>
          <p:cNvSpPr/>
          <p:nvPr/>
        </p:nvSpPr>
        <p:spPr>
          <a:xfrm>
            <a:off x="4277261" y="4539910"/>
            <a:ext cx="3600000" cy="1220810"/>
          </a:xfrm>
          <a:prstGeom prst="rect">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Hormontherapie bei der drei Medikamente gleichzeitig verwendet werden:</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GnRH-Agonist</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Antiandrogen </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5-alpha-Reduktase-Hemmer (Finasterid oder </a:t>
            </a:r>
            <a:r>
              <a:rPr lang="de-DE" sz="1200" b="1" dirty="0" err="1">
                <a:solidFill>
                  <a:schemeClr val="accent1">
                    <a:lumMod val="75000"/>
                  </a:schemeClr>
                </a:solidFill>
                <a:effectLst/>
                <a:ea typeface="Calibri" panose="020F0502020204030204" pitchFamily="34" charset="0"/>
                <a:cs typeface="Times New Roman" panose="02020603050405020304" pitchFamily="18" charset="0"/>
              </a:rPr>
              <a:t>Dutasterid</a:t>
            </a:r>
            <a:r>
              <a:rPr lang="de-DE" sz="1200" b="1" dirty="0">
                <a:solidFill>
                  <a:schemeClr val="accent1">
                    <a:lumMod val="75000"/>
                  </a:schemeClr>
                </a:solidFill>
                <a:effectLst/>
                <a:ea typeface="Calibri" panose="020F0502020204030204" pitchFamily="34" charset="0"/>
                <a:cs typeface="Times New Roman" panose="02020603050405020304" pitchFamily="18" charset="0"/>
              </a:rPr>
              <a:t>)</a:t>
            </a: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p:txBody>
      </p:sp>
      <p:sp>
        <p:nvSpPr>
          <p:cNvPr id="17" name="Rechteck 16">
            <a:extLst>
              <a:ext uri="{FF2B5EF4-FFF2-40B4-BE49-F238E27FC236}">
                <a16:creationId xmlns:a16="http://schemas.microsoft.com/office/drawing/2014/main" id="{B6998E9F-AA53-5BDD-FD7E-49A44AEAEF9A}"/>
              </a:ext>
            </a:extLst>
          </p:cNvPr>
          <p:cNvSpPr/>
          <p:nvPr/>
        </p:nvSpPr>
        <p:spPr>
          <a:xfrm>
            <a:off x="4277261" y="3811003"/>
            <a:ext cx="3600000" cy="72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(Alte) </a:t>
            </a:r>
            <a:r>
              <a:rPr lang="de-DE" sz="1200" dirty="0">
                <a:solidFill>
                  <a:srgbClr val="FFFFFF"/>
                </a:solidFill>
                <a:effectLst/>
                <a:latin typeface="Arial Black" panose="020B0A04020102020204" pitchFamily="34" charset="0"/>
                <a:ea typeface="Calibri" panose="020F0502020204030204" pitchFamily="34" charset="0"/>
                <a:cs typeface="Arial" panose="020B0604020202020204" pitchFamily="34" charset="0"/>
              </a:rPr>
              <a:t>Dreifache ADT</a:t>
            </a:r>
          </a:p>
          <a:p>
            <a:r>
              <a:rPr lang="sv-SE" sz="1200" dirty="0">
                <a:latin typeface="Arial" panose="020B0604020202020204" pitchFamily="34" charset="0"/>
                <a:cs typeface="Arial" panose="020B0604020202020204" pitchFamily="34" charset="0"/>
              </a:rPr>
              <a:t>triple androgen blockade </a:t>
            </a:r>
          </a:p>
          <a:p>
            <a:r>
              <a:rPr lang="sv-SE" sz="1200" dirty="0">
                <a:latin typeface="Arial" panose="020B0604020202020204" pitchFamily="34" charset="0"/>
                <a:cs typeface="Arial" panose="020B0604020202020204" pitchFamily="34" charset="0"/>
              </a:rPr>
              <a:t>triple hormone blockade</a:t>
            </a:r>
            <a:endParaRPr lang="de-DE" sz="1200"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01C0FBDC-5A26-2E74-0287-64E451817AEC}"/>
              </a:ext>
            </a:extLst>
          </p:cNvPr>
          <p:cNvSpPr txBox="1"/>
          <p:nvPr/>
        </p:nvSpPr>
        <p:spPr>
          <a:xfrm>
            <a:off x="6256592" y="2436642"/>
            <a:ext cx="5476247" cy="1077218"/>
          </a:xfrm>
          <a:prstGeom prst="rect">
            <a:avLst/>
          </a:prstGeom>
          <a:noFill/>
        </p:spPr>
        <p:txBody>
          <a:bodyPr wrap="square" rtlCol="0">
            <a:spAutoFit/>
          </a:bodyPr>
          <a:lstStyle/>
          <a:p>
            <a:pPr>
              <a:tabLst>
                <a:tab pos="1260475" algn="l"/>
              </a:tabLst>
            </a:pPr>
            <a:r>
              <a:rPr lang="de-DE" sz="900" dirty="0">
                <a:solidFill>
                  <a:schemeClr val="accent1">
                    <a:lumMod val="75000"/>
                  </a:schemeClr>
                </a:solidFill>
              </a:rPr>
              <a:t>2023</a:t>
            </a:r>
          </a:p>
          <a:p>
            <a:pPr>
              <a:tabLst>
                <a:tab pos="1260475" algn="l"/>
              </a:tabLst>
            </a:pPr>
            <a:r>
              <a:rPr lang="de-DE" sz="900" dirty="0">
                <a:solidFill>
                  <a:schemeClr val="accent1">
                    <a:lumMod val="75000"/>
                  </a:schemeClr>
                </a:solidFill>
              </a:rPr>
              <a:t>Universitätsklinikum Köln </a:t>
            </a:r>
          </a:p>
          <a:p>
            <a:pPr>
              <a:tabLst>
                <a:tab pos="1260475" algn="l"/>
              </a:tabLst>
            </a:pPr>
            <a:r>
              <a:rPr lang="de-DE" sz="1200" b="1" dirty="0">
                <a:solidFill>
                  <a:schemeClr val="accent1">
                    <a:lumMod val="75000"/>
                  </a:schemeClr>
                </a:solidFill>
                <a:latin typeface="Arial Black" panose="020B0A04020102020204" pitchFamily="34" charset="0"/>
              </a:rPr>
              <a:t>Therapien des metastasierten Prostatakarzinoms</a:t>
            </a:r>
            <a:br>
              <a:rPr lang="de-DE" sz="900" dirty="0">
                <a:solidFill>
                  <a:schemeClr val="accent1">
                    <a:lumMod val="75000"/>
                  </a:schemeClr>
                </a:solidFill>
                <a:latin typeface="Arial Black" panose="020B0A04020102020204" pitchFamily="34" charset="0"/>
              </a:rPr>
            </a:br>
            <a:r>
              <a:rPr lang="de-DE" sz="1600" b="1" dirty="0">
                <a:solidFill>
                  <a:schemeClr val="accent1">
                    <a:lumMod val="75000"/>
                  </a:schemeClr>
                </a:solidFill>
                <a:latin typeface="Arial Black" panose="020B0A04020102020204" pitchFamily="34" charset="0"/>
              </a:rPr>
              <a:t>Dauer der Hormontherapie</a:t>
            </a:r>
          </a:p>
          <a:p>
            <a:pPr>
              <a:tabLst>
                <a:tab pos="1260475" algn="l"/>
              </a:tabLst>
            </a:pPr>
            <a:r>
              <a:rPr lang="de-DE" sz="900" b="1" dirty="0">
                <a:solidFill>
                  <a:schemeClr val="accent1">
                    <a:lumMod val="75000"/>
                  </a:schemeClr>
                </a:solidFill>
                <a:hlinkClick r:id="rId5">
                  <a:extLst>
                    <a:ext uri="{A12FA001-AC4F-418D-AE19-62706E023703}">
                      <ahyp:hlinkClr xmlns:ahyp="http://schemas.microsoft.com/office/drawing/2018/hyperlinkcolor" val="tx"/>
                    </a:ext>
                  </a:extLst>
                </a:hlinkClick>
              </a:rPr>
              <a:t>https://urologie.uk-koeln.de/erkrankungen-therapien/prostatakrebs/therapie-des-metastasierten-prostatakarzinoms/</a:t>
            </a:r>
            <a:endParaRPr lang="de-DE" sz="900" b="1" dirty="0">
              <a:solidFill>
                <a:schemeClr val="accent1">
                  <a:lumMod val="75000"/>
                </a:schemeClr>
              </a:solidFill>
            </a:endParaRPr>
          </a:p>
        </p:txBody>
      </p:sp>
      <p:sp>
        <p:nvSpPr>
          <p:cNvPr id="19" name="Textfeld 18">
            <a:extLst>
              <a:ext uri="{FF2B5EF4-FFF2-40B4-BE49-F238E27FC236}">
                <a16:creationId xmlns:a16="http://schemas.microsoft.com/office/drawing/2014/main" id="{1D28B2A9-665C-20C1-BD3D-F9D2B5E2B59C}"/>
              </a:ext>
            </a:extLst>
          </p:cNvPr>
          <p:cNvSpPr txBox="1"/>
          <p:nvPr/>
        </p:nvSpPr>
        <p:spPr>
          <a:xfrm>
            <a:off x="380118" y="5831544"/>
            <a:ext cx="5876474" cy="969496"/>
          </a:xfrm>
          <a:prstGeom prst="rect">
            <a:avLst/>
          </a:prstGeom>
          <a:noFill/>
        </p:spPr>
        <p:txBody>
          <a:bodyPr wrap="square" rtlCol="0">
            <a:spAutoFit/>
          </a:bodyPr>
          <a:lstStyle/>
          <a:p>
            <a:pPr>
              <a:tabLst>
                <a:tab pos="1260475" algn="l"/>
              </a:tabLst>
            </a:pPr>
            <a:r>
              <a:rPr lang="de-DE" sz="900" dirty="0">
                <a:solidFill>
                  <a:srgbClr val="C00000"/>
                </a:solidFill>
              </a:rPr>
              <a:t>2023</a:t>
            </a:r>
          </a:p>
          <a:p>
            <a:pPr>
              <a:tabLst>
                <a:tab pos="1260475" algn="l"/>
              </a:tabLst>
            </a:pPr>
            <a:r>
              <a:rPr lang="de-DE" sz="900" dirty="0">
                <a:solidFill>
                  <a:srgbClr val="C00000"/>
                </a:solidFill>
              </a:rPr>
              <a:t>Urologielehrbuch.de</a:t>
            </a:r>
            <a:br>
              <a:rPr lang="de-DE" sz="900" dirty="0">
                <a:solidFill>
                  <a:srgbClr val="C00000"/>
                </a:solidFill>
              </a:rPr>
            </a:br>
            <a:r>
              <a:rPr lang="de-DE" sz="1500" b="1" dirty="0">
                <a:solidFill>
                  <a:srgbClr val="C00000"/>
                </a:solidFill>
                <a:latin typeface="Arial Black" panose="020B0A04020102020204" pitchFamily="34" charset="0"/>
              </a:rPr>
              <a:t>Medikamentöse </a:t>
            </a:r>
            <a:r>
              <a:rPr lang="de-DE" sz="1500" b="1" dirty="0" err="1">
                <a:solidFill>
                  <a:srgbClr val="C00000"/>
                </a:solidFill>
                <a:latin typeface="Arial Black" panose="020B0A04020102020204" pitchFamily="34" charset="0"/>
              </a:rPr>
              <a:t>Androgendeprivation</a:t>
            </a:r>
            <a:endParaRPr lang="de-DE" sz="1500" b="1" dirty="0">
              <a:solidFill>
                <a:srgbClr val="C00000"/>
              </a:solidFill>
              <a:latin typeface="Arial Black" panose="020B0A04020102020204" pitchFamily="34" charset="0"/>
            </a:endParaRPr>
          </a:p>
          <a:p>
            <a:pPr>
              <a:tabLst>
                <a:tab pos="1260475" algn="l"/>
              </a:tabLst>
            </a:pPr>
            <a:r>
              <a:rPr lang="de-DE" sz="1400" b="1" dirty="0">
                <a:solidFill>
                  <a:srgbClr val="C00000"/>
                </a:solidFill>
                <a:latin typeface="Arial Black" panose="020B0A04020102020204" pitchFamily="34" charset="0"/>
              </a:rPr>
              <a:t>bei fortgeschrittenem Prostatakarzinom</a:t>
            </a:r>
          </a:p>
          <a:p>
            <a:pPr>
              <a:tabLst>
                <a:tab pos="1260475" algn="l"/>
              </a:tabLst>
            </a:pPr>
            <a:r>
              <a:rPr lang="de-DE" sz="900" b="1" dirty="0">
                <a:solidFill>
                  <a:srgbClr val="C00000"/>
                </a:solidFill>
                <a:hlinkClick r:id="rId6">
                  <a:extLst>
                    <a:ext uri="{A12FA001-AC4F-418D-AE19-62706E023703}">
                      <ahyp:hlinkClr xmlns:ahyp="http://schemas.microsoft.com/office/drawing/2018/hyperlinkcolor" val="tx"/>
                    </a:ext>
                  </a:extLst>
                </a:hlinkClick>
              </a:rPr>
              <a:t>https://www.urologielehrbuch.de/antiandrogene-therapie.html</a:t>
            </a:r>
            <a:endParaRPr lang="de-DE" sz="900" b="1" dirty="0">
              <a:solidFill>
                <a:srgbClr val="C00000"/>
              </a:solidFill>
            </a:endParaRPr>
          </a:p>
        </p:txBody>
      </p:sp>
      <p:sp>
        <p:nvSpPr>
          <p:cNvPr id="20" name="Textfeld 19">
            <a:extLst>
              <a:ext uri="{FF2B5EF4-FFF2-40B4-BE49-F238E27FC236}">
                <a16:creationId xmlns:a16="http://schemas.microsoft.com/office/drawing/2014/main" id="{84A45220-3E77-932B-22E2-B0AF0F738023}"/>
              </a:ext>
            </a:extLst>
          </p:cNvPr>
          <p:cNvSpPr txBox="1"/>
          <p:nvPr/>
        </p:nvSpPr>
        <p:spPr>
          <a:xfrm>
            <a:off x="6256592" y="5814754"/>
            <a:ext cx="5667441" cy="754053"/>
          </a:xfrm>
          <a:prstGeom prst="rect">
            <a:avLst/>
          </a:prstGeom>
          <a:noFill/>
        </p:spPr>
        <p:txBody>
          <a:bodyPr wrap="square" rtlCol="0">
            <a:spAutoFit/>
          </a:bodyPr>
          <a:lstStyle/>
          <a:p>
            <a:pPr>
              <a:tabLst>
                <a:tab pos="1260475" algn="l"/>
              </a:tabLst>
            </a:pPr>
            <a:r>
              <a:rPr lang="de-DE" sz="900" dirty="0">
                <a:solidFill>
                  <a:srgbClr val="C00000"/>
                </a:solidFill>
              </a:rPr>
              <a:t>2023</a:t>
            </a:r>
          </a:p>
          <a:p>
            <a:pPr>
              <a:tabLst>
                <a:tab pos="1260475" algn="l"/>
              </a:tabLst>
            </a:pPr>
            <a:r>
              <a:rPr lang="de-DE" sz="900" dirty="0">
                <a:solidFill>
                  <a:srgbClr val="C00000"/>
                </a:solidFill>
              </a:rPr>
              <a:t>Urologielehrbuch.de</a:t>
            </a:r>
            <a:br>
              <a:rPr lang="de-DE" sz="900" dirty="0">
                <a:solidFill>
                  <a:srgbClr val="C00000"/>
                </a:solidFill>
              </a:rPr>
            </a:br>
            <a:r>
              <a:rPr lang="de-DE" sz="1500" b="1" dirty="0">
                <a:solidFill>
                  <a:srgbClr val="C00000"/>
                </a:solidFill>
                <a:latin typeface="Arial Black" panose="020B0A04020102020204" pitchFamily="34" charset="0"/>
              </a:rPr>
              <a:t>Hormontherapie der Metastasen</a:t>
            </a:r>
          </a:p>
          <a:p>
            <a:pPr>
              <a:tabLst>
                <a:tab pos="1260475" algn="l"/>
              </a:tabLst>
            </a:pPr>
            <a:r>
              <a:rPr lang="de-DE" sz="900" b="1" dirty="0">
                <a:solidFill>
                  <a:srgbClr val="C00000"/>
                </a:solidFill>
                <a:hlinkClick r:id="rId7">
                  <a:extLst>
                    <a:ext uri="{A12FA001-AC4F-418D-AE19-62706E023703}">
                      <ahyp:hlinkClr xmlns:ahyp="http://schemas.microsoft.com/office/drawing/2018/hyperlinkcolor" val="tx"/>
                    </a:ext>
                  </a:extLst>
                </a:hlinkClick>
              </a:rPr>
              <a:t>https://www.urologielehrbuch.de/prostatakarzinom-kastrationssensibel-hormontherapie.html</a:t>
            </a:r>
            <a:endParaRPr lang="de-DE" sz="900" b="1" dirty="0">
              <a:solidFill>
                <a:srgbClr val="C00000"/>
              </a:solidFill>
            </a:endParaRPr>
          </a:p>
        </p:txBody>
      </p:sp>
    </p:spTree>
    <p:extLst>
      <p:ext uri="{BB962C8B-B14F-4D97-AF65-F5344CB8AC3E}">
        <p14:creationId xmlns:p14="http://schemas.microsoft.com/office/powerpoint/2010/main" val="142739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27C69CB-5C9D-BB03-D768-F6DA84155928}"/>
              </a:ext>
            </a:extLst>
          </p:cNvPr>
          <p:cNvSpPr/>
          <p:nvPr/>
        </p:nvSpPr>
        <p:spPr>
          <a:xfrm>
            <a:off x="10925175" y="2171700"/>
            <a:ext cx="1438275" cy="5153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hlinkClick r:id="rId3"/>
            <a:extLst>
              <a:ext uri="{FF2B5EF4-FFF2-40B4-BE49-F238E27FC236}">
                <a16:creationId xmlns:a16="http://schemas.microsoft.com/office/drawing/2014/main" id="{9657F11A-C97C-097B-163D-020630C3B24B}"/>
              </a:ext>
            </a:extLst>
          </p:cNvPr>
          <p:cNvSpPr/>
          <p:nvPr/>
        </p:nvSpPr>
        <p:spPr>
          <a:xfrm>
            <a:off x="498942" y="1173470"/>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Bürgertelefon</a:t>
            </a:r>
            <a:br>
              <a:rPr lang="de-DE" sz="1200" dirty="0"/>
            </a:br>
            <a:r>
              <a:rPr lang="de-DE" b="1" dirty="0"/>
              <a:t>Kranken­versicherung</a:t>
            </a:r>
            <a:br>
              <a:rPr lang="de-DE" sz="1200" b="1" dirty="0"/>
            </a:br>
            <a:r>
              <a:rPr lang="de-DE" sz="1800" b="1" dirty="0"/>
              <a:t>030 - 340 60 66 - 01</a:t>
            </a:r>
            <a:endParaRPr lang="de-DE" dirty="0"/>
          </a:p>
        </p:txBody>
      </p:sp>
      <p:sp>
        <p:nvSpPr>
          <p:cNvPr id="31" name="Rechteck 30">
            <a:hlinkClick r:id="rId3"/>
            <a:extLst>
              <a:ext uri="{FF2B5EF4-FFF2-40B4-BE49-F238E27FC236}">
                <a16:creationId xmlns:a16="http://schemas.microsoft.com/office/drawing/2014/main" id="{1E5FFA3D-ECDF-5D2D-D95D-DF0E806D529B}"/>
              </a:ext>
            </a:extLst>
          </p:cNvPr>
          <p:cNvSpPr/>
          <p:nvPr/>
        </p:nvSpPr>
        <p:spPr>
          <a:xfrm>
            <a:off x="498942" y="2334720"/>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Bürgertelefon</a:t>
            </a:r>
            <a:br>
              <a:rPr lang="de-DE" sz="1200" b="1" dirty="0"/>
            </a:br>
            <a:r>
              <a:rPr lang="de-DE" b="1" dirty="0"/>
              <a:t>Pflege­versicherung</a:t>
            </a:r>
          </a:p>
          <a:p>
            <a:pPr algn="ctr"/>
            <a:r>
              <a:rPr lang="de-DE" b="1" dirty="0"/>
              <a:t>030 - 340 60 66 - 02</a:t>
            </a:r>
          </a:p>
        </p:txBody>
      </p:sp>
      <p:sp>
        <p:nvSpPr>
          <p:cNvPr id="32" name="Rechteck 31">
            <a:hlinkClick r:id="rId3"/>
            <a:extLst>
              <a:ext uri="{FF2B5EF4-FFF2-40B4-BE49-F238E27FC236}">
                <a16:creationId xmlns:a16="http://schemas.microsoft.com/office/drawing/2014/main" id="{0EAD385D-7213-F700-09B2-5BAF4E6DBA8F}"/>
              </a:ext>
            </a:extLst>
          </p:cNvPr>
          <p:cNvSpPr/>
          <p:nvPr/>
        </p:nvSpPr>
        <p:spPr>
          <a:xfrm>
            <a:off x="498942" y="3488045"/>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Bürgertelefon</a:t>
            </a:r>
            <a:br>
              <a:rPr lang="de-DE" sz="1200" b="1" dirty="0"/>
            </a:br>
            <a:r>
              <a:rPr lang="de-DE" b="1" dirty="0"/>
              <a:t>Gesundheitliche Prävention</a:t>
            </a:r>
            <a:br>
              <a:rPr lang="de-DE" b="1" dirty="0"/>
            </a:br>
            <a:r>
              <a:rPr lang="de-DE" b="1" dirty="0"/>
              <a:t>030 - 340 60 66  03</a:t>
            </a:r>
          </a:p>
        </p:txBody>
      </p:sp>
      <p:sp>
        <p:nvSpPr>
          <p:cNvPr id="33" name="Rechteck 32">
            <a:hlinkClick r:id="rId3"/>
            <a:extLst>
              <a:ext uri="{FF2B5EF4-FFF2-40B4-BE49-F238E27FC236}">
                <a16:creationId xmlns:a16="http://schemas.microsoft.com/office/drawing/2014/main" id="{CC3D8534-9174-81F3-A4A6-ABBF9F5DC6CD}"/>
              </a:ext>
            </a:extLst>
          </p:cNvPr>
          <p:cNvSpPr/>
          <p:nvPr/>
        </p:nvSpPr>
        <p:spPr>
          <a:xfrm>
            <a:off x="498942" y="4641229"/>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Bürgertelefon</a:t>
            </a:r>
            <a:br>
              <a:rPr lang="de-DE" sz="1200" b="1" dirty="0"/>
            </a:br>
            <a:r>
              <a:rPr lang="de-DE" b="1" dirty="0"/>
              <a:t>Coronavirus</a:t>
            </a:r>
            <a:br>
              <a:rPr lang="de-DE" b="1" dirty="0"/>
            </a:br>
            <a:r>
              <a:rPr lang="de-DE" b="1" dirty="0"/>
              <a:t>030 - 346 465 100</a:t>
            </a:r>
          </a:p>
        </p:txBody>
      </p:sp>
      <p:sp>
        <p:nvSpPr>
          <p:cNvPr id="35" name="Rechteck 34">
            <a:hlinkClick r:id="rId4"/>
            <a:extLst>
              <a:ext uri="{FF2B5EF4-FFF2-40B4-BE49-F238E27FC236}">
                <a16:creationId xmlns:a16="http://schemas.microsoft.com/office/drawing/2014/main" id="{F4A3E3B8-8F1F-F18C-B450-D67685590247}"/>
              </a:ext>
            </a:extLst>
          </p:cNvPr>
          <p:cNvSpPr/>
          <p:nvPr/>
        </p:nvSpPr>
        <p:spPr>
          <a:xfrm>
            <a:off x="3423117" y="1173470"/>
            <a:ext cx="2917640" cy="116125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Bürgertelefon</a:t>
            </a:r>
            <a:br>
              <a:rPr lang="de-DE" sz="1200" b="1" dirty="0"/>
            </a:br>
            <a:r>
              <a:rPr lang="de-DE" b="1" dirty="0"/>
              <a:t>Rente</a:t>
            </a:r>
            <a:br>
              <a:rPr lang="de-DE" b="1" dirty="0"/>
            </a:br>
            <a:r>
              <a:rPr lang="de-DE" b="1" dirty="0"/>
              <a:t>030 - 221 911 - 001</a:t>
            </a:r>
          </a:p>
        </p:txBody>
      </p:sp>
      <p:sp>
        <p:nvSpPr>
          <p:cNvPr id="36" name="Rechteck 35">
            <a:hlinkClick r:id="rId4"/>
            <a:extLst>
              <a:ext uri="{FF2B5EF4-FFF2-40B4-BE49-F238E27FC236}">
                <a16:creationId xmlns:a16="http://schemas.microsoft.com/office/drawing/2014/main" id="{555EDF99-F218-E874-ACBD-CD52DB15F413}"/>
              </a:ext>
            </a:extLst>
          </p:cNvPr>
          <p:cNvSpPr/>
          <p:nvPr/>
        </p:nvSpPr>
        <p:spPr>
          <a:xfrm>
            <a:off x="3423117" y="2334720"/>
            <a:ext cx="2917640" cy="116125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Bürgertelefon</a:t>
            </a:r>
            <a:br>
              <a:rPr lang="de-DE" sz="1200" b="1" dirty="0"/>
            </a:br>
            <a:r>
              <a:rPr lang="de-DE" b="1" dirty="0"/>
              <a:t>Behinderung</a:t>
            </a:r>
            <a:br>
              <a:rPr lang="de-DE" b="1" dirty="0"/>
            </a:br>
            <a:r>
              <a:rPr lang="de-DE" b="1" dirty="0"/>
              <a:t>030 - 221 911 - 006</a:t>
            </a:r>
          </a:p>
        </p:txBody>
      </p:sp>
      <p:sp>
        <p:nvSpPr>
          <p:cNvPr id="37" name="Rechteck 36">
            <a:hlinkClick r:id="rId5"/>
            <a:extLst>
              <a:ext uri="{FF2B5EF4-FFF2-40B4-BE49-F238E27FC236}">
                <a16:creationId xmlns:a16="http://schemas.microsoft.com/office/drawing/2014/main" id="{BF392C0E-6B8D-FC89-78B6-4AFEB34C3446}"/>
              </a:ext>
            </a:extLst>
          </p:cNvPr>
          <p:cNvSpPr/>
          <p:nvPr/>
        </p:nvSpPr>
        <p:spPr>
          <a:xfrm>
            <a:off x="3423117" y="12107"/>
            <a:ext cx="2917640" cy="116125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rPr>
              <a:t>BMAS</a:t>
            </a:r>
          </a:p>
          <a:p>
            <a:pPr algn="ctr"/>
            <a:r>
              <a:rPr lang="de-DE" sz="1400" b="1" dirty="0">
                <a:solidFill>
                  <a:schemeClr val="bg1"/>
                </a:solidFill>
              </a:rPr>
              <a:t>Bundes­ministerium</a:t>
            </a:r>
          </a:p>
          <a:p>
            <a:pPr algn="ctr"/>
            <a:r>
              <a:rPr lang="de-DE" sz="1400" b="1" dirty="0">
                <a:solidFill>
                  <a:schemeClr val="bg1"/>
                </a:solidFill>
              </a:rPr>
              <a:t>für Arbeit und Soziales</a:t>
            </a:r>
          </a:p>
          <a:p>
            <a:pPr algn="ctr"/>
            <a:r>
              <a:rPr lang="de-DE" sz="800" dirty="0">
                <a:solidFill>
                  <a:schemeClr val="bg1"/>
                </a:solidFill>
                <a:hlinkClick r:id="rId6">
                  <a:extLst>
                    <a:ext uri="{A12FA001-AC4F-418D-AE19-62706E023703}">
                      <ahyp:hlinkClr xmlns:ahyp="http://schemas.microsoft.com/office/drawing/2018/hyperlinkcolor" val="tx"/>
                    </a:ext>
                  </a:extLst>
                </a:hlinkClick>
              </a:rPr>
              <a:t>www.bmas.de</a:t>
            </a:r>
            <a:endParaRPr lang="de-DE" sz="800" dirty="0">
              <a:solidFill>
                <a:schemeClr val="bg1"/>
              </a:solidFill>
            </a:endParaRPr>
          </a:p>
        </p:txBody>
      </p:sp>
      <p:sp>
        <p:nvSpPr>
          <p:cNvPr id="38" name="Rechteck 37">
            <a:hlinkClick r:id="rId7"/>
            <a:extLst>
              <a:ext uri="{FF2B5EF4-FFF2-40B4-BE49-F238E27FC236}">
                <a16:creationId xmlns:a16="http://schemas.microsoft.com/office/drawing/2014/main" id="{F776BCA2-E84C-5C01-927F-EF162A438EE1}"/>
              </a:ext>
            </a:extLst>
          </p:cNvPr>
          <p:cNvSpPr/>
          <p:nvPr/>
        </p:nvSpPr>
        <p:spPr>
          <a:xfrm>
            <a:off x="498942" y="12107"/>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t>BMG</a:t>
            </a:r>
          </a:p>
          <a:p>
            <a:pPr algn="ctr"/>
            <a:r>
              <a:rPr lang="de-DE" sz="1400" b="1" dirty="0"/>
              <a:t>Bundes­ministerium</a:t>
            </a:r>
          </a:p>
          <a:p>
            <a:pPr algn="ctr"/>
            <a:r>
              <a:rPr lang="de-DE" sz="1400" b="1" dirty="0"/>
              <a:t>für Gesundheit  </a:t>
            </a:r>
            <a:br>
              <a:rPr lang="de-DE" sz="1400" b="1" dirty="0"/>
            </a:br>
            <a:r>
              <a:rPr lang="de-DE" sz="900" dirty="0">
                <a:solidFill>
                  <a:schemeClr val="bg1"/>
                </a:solidFill>
                <a:hlinkClick r:id="rId8">
                  <a:extLst>
                    <a:ext uri="{A12FA001-AC4F-418D-AE19-62706E023703}">
                      <ahyp:hlinkClr xmlns:ahyp="http://schemas.microsoft.com/office/drawing/2018/hyperlinkcolor" val="tx"/>
                    </a:ext>
                  </a:extLst>
                </a:hlinkClick>
              </a:rPr>
              <a:t>www.bundesgesundheitsministerium.de</a:t>
            </a:r>
            <a:endParaRPr lang="de-DE" sz="900" dirty="0">
              <a:solidFill>
                <a:schemeClr val="bg1"/>
              </a:solidFill>
            </a:endParaRPr>
          </a:p>
        </p:txBody>
      </p:sp>
      <p:sp>
        <p:nvSpPr>
          <p:cNvPr id="39" name="Rechteck 38">
            <a:hlinkClick r:id="rId9"/>
            <a:extLst>
              <a:ext uri="{FF2B5EF4-FFF2-40B4-BE49-F238E27FC236}">
                <a16:creationId xmlns:a16="http://schemas.microsoft.com/office/drawing/2014/main" id="{22DE74AF-F2C5-53C8-7E60-16BB96A6480F}"/>
              </a:ext>
            </a:extLst>
          </p:cNvPr>
          <p:cNvSpPr/>
          <p:nvPr/>
        </p:nvSpPr>
        <p:spPr>
          <a:xfrm>
            <a:off x="6344399" y="1173470"/>
            <a:ext cx="2917640" cy="232250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chemeClr val="bg1"/>
              </a:solidFill>
            </a:endParaRPr>
          </a:p>
          <a:p>
            <a:pPr algn="ctr"/>
            <a:r>
              <a:rPr lang="de-DE" b="1" dirty="0">
                <a:solidFill>
                  <a:schemeClr val="bg1"/>
                </a:solidFill>
              </a:rPr>
              <a:t>Wege zur Pflege</a:t>
            </a:r>
          </a:p>
          <a:p>
            <a:pPr algn="ctr"/>
            <a:r>
              <a:rPr lang="de-DE" sz="1200" dirty="0">
                <a:solidFill>
                  <a:schemeClr val="bg1"/>
                </a:solidFill>
                <a:hlinkClick r:id="rId9">
                  <a:extLst>
                    <a:ext uri="{A12FA001-AC4F-418D-AE19-62706E023703}">
                      <ahyp:hlinkClr xmlns:ahyp="http://schemas.microsoft.com/office/drawing/2018/hyperlinkcolor" val="tx"/>
                    </a:ext>
                  </a:extLst>
                </a:hlinkClick>
              </a:rPr>
              <a:t>www.wege-zur-pflege.de/start.html</a:t>
            </a:r>
            <a:br>
              <a:rPr lang="de-DE" sz="1200" dirty="0">
                <a:solidFill>
                  <a:schemeClr val="bg1"/>
                </a:solidFill>
              </a:rPr>
            </a:br>
            <a:endParaRPr lang="de-DE" sz="1200" dirty="0">
              <a:solidFill>
                <a:schemeClr val="bg1"/>
              </a:solidFill>
            </a:endParaRPr>
          </a:p>
          <a:p>
            <a:pPr algn="ctr"/>
            <a:br>
              <a:rPr lang="de-DE" sz="1200" dirty="0">
                <a:solidFill>
                  <a:schemeClr val="bg1"/>
                </a:solidFill>
              </a:rPr>
            </a:br>
            <a:r>
              <a:rPr lang="de-DE" sz="1200" dirty="0">
                <a:solidFill>
                  <a:schemeClr val="bg1"/>
                </a:solidFill>
              </a:rPr>
              <a:t>Pflegetelefon</a:t>
            </a:r>
          </a:p>
          <a:p>
            <a:pPr algn="ctr"/>
            <a:r>
              <a:rPr lang="de-DE" b="1" dirty="0">
                <a:solidFill>
                  <a:schemeClr val="bg1"/>
                </a:solidFill>
              </a:rPr>
              <a:t>Pflege</a:t>
            </a:r>
            <a:br>
              <a:rPr lang="de-DE" sz="1200" dirty="0">
                <a:solidFill>
                  <a:schemeClr val="bg1"/>
                </a:solidFill>
              </a:rPr>
            </a:br>
            <a:r>
              <a:rPr lang="de-DE" b="1" dirty="0">
                <a:solidFill>
                  <a:schemeClr val="bg1"/>
                </a:solidFill>
              </a:rPr>
              <a:t>030 - 20 17 91 31</a:t>
            </a:r>
          </a:p>
        </p:txBody>
      </p:sp>
      <p:sp>
        <p:nvSpPr>
          <p:cNvPr id="40" name="Rechteck 39">
            <a:hlinkClick r:id="rId10"/>
            <a:extLst>
              <a:ext uri="{FF2B5EF4-FFF2-40B4-BE49-F238E27FC236}">
                <a16:creationId xmlns:a16="http://schemas.microsoft.com/office/drawing/2014/main" id="{A520D580-B00B-04E7-13A4-0EEF5F352FCC}"/>
              </a:ext>
            </a:extLst>
          </p:cNvPr>
          <p:cNvSpPr/>
          <p:nvPr/>
        </p:nvSpPr>
        <p:spPr>
          <a:xfrm>
            <a:off x="6344399" y="12107"/>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rPr>
              <a:t>BMFSFJ</a:t>
            </a:r>
          </a:p>
          <a:p>
            <a:pPr algn="ctr"/>
            <a:r>
              <a:rPr lang="de-DE" sz="1400" b="1" dirty="0">
                <a:solidFill>
                  <a:schemeClr val="bg1"/>
                </a:solidFill>
              </a:rPr>
              <a:t>Bundes­ministerium für Familie, Senioren, Frauen und Jugend</a:t>
            </a:r>
          </a:p>
          <a:p>
            <a:pPr algn="ctr"/>
            <a:r>
              <a:rPr lang="de-DE" sz="900" dirty="0">
                <a:solidFill>
                  <a:schemeClr val="bg1"/>
                </a:solidFill>
                <a:effectLst/>
                <a:hlinkClick r:id="rId10">
                  <a:extLst>
                    <a:ext uri="{A12FA001-AC4F-418D-AE19-62706E023703}">
                      <ahyp:hlinkClr xmlns:ahyp="http://schemas.microsoft.com/office/drawing/2018/hyperlinkcolor" val="tx"/>
                    </a:ext>
                  </a:extLst>
                </a:hlinkClick>
              </a:rPr>
              <a:t>www.bmfsfj.de</a:t>
            </a:r>
            <a:endParaRPr lang="de-DE" sz="800" dirty="0">
              <a:solidFill>
                <a:schemeClr val="bg1"/>
              </a:solidFill>
            </a:endParaRPr>
          </a:p>
        </p:txBody>
      </p:sp>
      <p:sp>
        <p:nvSpPr>
          <p:cNvPr id="41" name="Rechteck 40">
            <a:hlinkClick r:id="rId11"/>
            <a:extLst>
              <a:ext uri="{FF2B5EF4-FFF2-40B4-BE49-F238E27FC236}">
                <a16:creationId xmlns:a16="http://schemas.microsoft.com/office/drawing/2014/main" id="{A3A63B4B-3C8A-00E7-DEB8-A23415B42B66}"/>
              </a:ext>
            </a:extLst>
          </p:cNvPr>
          <p:cNvSpPr/>
          <p:nvPr/>
        </p:nvSpPr>
        <p:spPr>
          <a:xfrm>
            <a:off x="9255310" y="1173470"/>
            <a:ext cx="2917640" cy="232250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dirty="0">
              <a:solidFill>
                <a:schemeClr val="bg1"/>
              </a:solidFill>
            </a:endParaRPr>
          </a:p>
          <a:p>
            <a:pPr algn="ctr"/>
            <a:r>
              <a:rPr lang="de-DE" sz="1200" b="1" dirty="0">
                <a:solidFill>
                  <a:schemeClr val="bg1"/>
                </a:solidFill>
              </a:rPr>
              <a:t>Antwort auf Ihre Fragen</a:t>
            </a:r>
          </a:p>
          <a:p>
            <a:pPr algn="ctr"/>
            <a:r>
              <a:rPr lang="de-DE" sz="1200" b="1" dirty="0">
                <a:solidFill>
                  <a:schemeClr val="bg1"/>
                </a:solidFill>
              </a:rPr>
              <a:t>rund um Rente, Reha oder Altersvorsorge </a:t>
            </a:r>
            <a:br>
              <a:rPr lang="de-DE" sz="1200" dirty="0">
                <a:solidFill>
                  <a:schemeClr val="bg1"/>
                </a:solidFill>
              </a:rPr>
            </a:br>
            <a:r>
              <a:rPr lang="de-DE" sz="900" dirty="0">
                <a:solidFill>
                  <a:schemeClr val="bg1"/>
                </a:solidFill>
                <a:hlinkClick r:id="rId12">
                  <a:extLst>
                    <a:ext uri="{A12FA001-AC4F-418D-AE19-62706E023703}">
                      <ahyp:hlinkClr xmlns:ahyp="http://schemas.microsoft.com/office/drawing/2018/hyperlinkcolor" val="tx"/>
                    </a:ext>
                  </a:extLst>
                </a:hlinkClick>
              </a:rPr>
              <a:t>www.deutsche-rentenversicherung.de/DRV/DE/Beratung-und-Kontakt/beratung-und-kontakt_node.html</a:t>
            </a:r>
            <a:br>
              <a:rPr lang="de-DE" sz="1200" dirty="0">
                <a:solidFill>
                  <a:schemeClr val="bg1"/>
                </a:solidFill>
              </a:rPr>
            </a:br>
            <a:endParaRPr lang="de-DE" sz="1200" dirty="0">
              <a:solidFill>
                <a:schemeClr val="bg1"/>
              </a:solidFill>
            </a:endParaRPr>
          </a:p>
          <a:p>
            <a:pPr algn="ctr"/>
            <a:br>
              <a:rPr lang="de-DE" sz="1200" dirty="0">
                <a:solidFill>
                  <a:schemeClr val="bg1"/>
                </a:solidFill>
              </a:rPr>
            </a:br>
            <a:r>
              <a:rPr lang="de-DE" sz="1200" dirty="0">
                <a:solidFill>
                  <a:schemeClr val="bg1"/>
                </a:solidFill>
              </a:rPr>
              <a:t>Servicetelefon</a:t>
            </a:r>
          </a:p>
          <a:p>
            <a:pPr algn="ctr"/>
            <a:r>
              <a:rPr lang="de-DE" b="1" dirty="0">
                <a:solidFill>
                  <a:schemeClr val="bg1"/>
                </a:solidFill>
              </a:rPr>
              <a:t>Rente</a:t>
            </a:r>
            <a:br>
              <a:rPr lang="de-DE" dirty="0">
                <a:solidFill>
                  <a:schemeClr val="bg1"/>
                </a:solidFill>
              </a:rPr>
            </a:br>
            <a:r>
              <a:rPr lang="de-DE" b="1" dirty="0">
                <a:solidFill>
                  <a:schemeClr val="bg1"/>
                </a:solidFill>
              </a:rPr>
              <a:t>0800 - 1000 4800</a:t>
            </a:r>
          </a:p>
        </p:txBody>
      </p:sp>
      <p:sp>
        <p:nvSpPr>
          <p:cNvPr id="42" name="Rechteck 41">
            <a:hlinkClick r:id="rId13"/>
            <a:extLst>
              <a:ext uri="{FF2B5EF4-FFF2-40B4-BE49-F238E27FC236}">
                <a16:creationId xmlns:a16="http://schemas.microsoft.com/office/drawing/2014/main" id="{E4FD62C1-9F6E-2B8E-E236-4B3676652E00}"/>
              </a:ext>
            </a:extLst>
          </p:cNvPr>
          <p:cNvSpPr/>
          <p:nvPr/>
        </p:nvSpPr>
        <p:spPr>
          <a:xfrm>
            <a:off x="9255310" y="12107"/>
            <a:ext cx="2917640" cy="116125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rPr>
              <a:t>Deutsche</a:t>
            </a:r>
          </a:p>
          <a:p>
            <a:pPr algn="ctr"/>
            <a:r>
              <a:rPr lang="de-DE" sz="1400" b="1" dirty="0">
                <a:solidFill>
                  <a:schemeClr val="bg1"/>
                </a:solidFill>
                <a:effectLst/>
              </a:rPr>
              <a:t>Renten­versicherung</a:t>
            </a:r>
            <a:br>
              <a:rPr lang="de-DE" sz="1400" b="1" dirty="0">
                <a:solidFill>
                  <a:schemeClr val="bg1"/>
                </a:solidFill>
              </a:rPr>
            </a:br>
            <a:r>
              <a:rPr lang="de-DE" sz="900" dirty="0">
                <a:solidFill>
                  <a:schemeClr val="bg1"/>
                </a:solidFill>
                <a:hlinkClick r:id="rId13">
                  <a:extLst>
                    <a:ext uri="{A12FA001-AC4F-418D-AE19-62706E023703}">
                      <ahyp:hlinkClr xmlns:ahyp="http://schemas.microsoft.com/office/drawing/2018/hyperlinkcolor" val="tx"/>
                    </a:ext>
                  </a:extLst>
                </a:hlinkClick>
              </a:rPr>
              <a:t>www.deutsche-rentenversicherung.de</a:t>
            </a:r>
            <a:endParaRPr lang="de-DE" sz="900" dirty="0">
              <a:solidFill>
                <a:schemeClr val="bg1"/>
              </a:solidFill>
            </a:endParaRPr>
          </a:p>
        </p:txBody>
      </p:sp>
      <p:sp>
        <p:nvSpPr>
          <p:cNvPr id="43" name="Rechteck 42">
            <a:hlinkClick r:id="rId14"/>
            <a:extLst>
              <a:ext uri="{FF2B5EF4-FFF2-40B4-BE49-F238E27FC236}">
                <a16:creationId xmlns:a16="http://schemas.microsoft.com/office/drawing/2014/main" id="{CD3EF083-6525-232F-4DA5-DAC50DCB9E86}"/>
              </a:ext>
            </a:extLst>
          </p:cNvPr>
          <p:cNvSpPr/>
          <p:nvPr/>
        </p:nvSpPr>
        <p:spPr>
          <a:xfrm>
            <a:off x="498942" y="5801483"/>
            <a:ext cx="11674008" cy="1044410"/>
          </a:xfrm>
          <a:prstGeom prst="rect">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effectLst/>
                <a:latin typeface="Arial Black" panose="020B0A04020102020204" pitchFamily="34" charset="0"/>
              </a:rPr>
              <a:t>Patienten­service</a:t>
            </a:r>
            <a:endParaRPr lang="de-DE" b="1" dirty="0">
              <a:solidFill>
                <a:schemeClr val="bg1"/>
              </a:solidFill>
              <a:latin typeface="Arial Black" panose="020B0A04020102020204" pitchFamily="34" charset="0"/>
            </a:endParaRPr>
          </a:p>
          <a:p>
            <a:pPr algn="ctr"/>
            <a:r>
              <a:rPr lang="de-DE" sz="900" dirty="0">
                <a:solidFill>
                  <a:schemeClr val="bg1"/>
                </a:solidFill>
                <a:effectLst/>
                <a:hlinkClick r:id="rId15">
                  <a:extLst>
                    <a:ext uri="{A12FA001-AC4F-418D-AE19-62706E023703}">
                      <ahyp:hlinkClr xmlns:ahyp="http://schemas.microsoft.com/office/drawing/2018/hyperlinkcolor" val="tx"/>
                    </a:ext>
                  </a:extLst>
                </a:hlinkClick>
              </a:rPr>
              <a:t>https://www.116117.de/de/index.php</a:t>
            </a:r>
            <a:br>
              <a:rPr lang="de-DE" sz="1200" dirty="0">
                <a:effectLst/>
              </a:rPr>
            </a:br>
            <a:r>
              <a:rPr lang="de-DE" b="1" dirty="0">
                <a:solidFill>
                  <a:schemeClr val="bg1"/>
                </a:solidFill>
              </a:rPr>
              <a:t>116 117</a:t>
            </a:r>
          </a:p>
        </p:txBody>
      </p:sp>
      <p:sp>
        <p:nvSpPr>
          <p:cNvPr id="45" name="Rechteck 44">
            <a:extLst>
              <a:ext uri="{FF2B5EF4-FFF2-40B4-BE49-F238E27FC236}">
                <a16:creationId xmlns:a16="http://schemas.microsoft.com/office/drawing/2014/main" id="{4B56F221-CBCB-FF3B-C308-F36DD9B64D22}"/>
              </a:ext>
            </a:extLst>
          </p:cNvPr>
          <p:cNvSpPr/>
          <p:nvPr/>
        </p:nvSpPr>
        <p:spPr>
          <a:xfrm>
            <a:off x="9255310" y="4648271"/>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effectLst/>
              </a:rPr>
              <a:t>Beratungs</a:t>
            </a:r>
            <a:r>
              <a:rPr lang="de-DE" sz="1200" dirty="0"/>
              <a:t>t</a:t>
            </a:r>
            <a:r>
              <a:rPr lang="de-DE" sz="1200" dirty="0">
                <a:effectLst/>
              </a:rPr>
              <a:t>elefon</a:t>
            </a:r>
            <a:endParaRPr lang="de-DE" sz="1200" dirty="0"/>
          </a:p>
          <a:p>
            <a:pPr algn="ctr"/>
            <a:r>
              <a:rPr lang="de-DE" b="1" dirty="0">
                <a:effectLst/>
              </a:rPr>
              <a:t>Patientenberatung </a:t>
            </a:r>
            <a:br>
              <a:rPr lang="de-DE" b="1" dirty="0">
                <a:effectLst/>
              </a:rPr>
            </a:br>
            <a:r>
              <a:rPr lang="de-DE" b="1" dirty="0"/>
              <a:t>0800 - 0 11 77 22</a:t>
            </a:r>
          </a:p>
        </p:txBody>
      </p:sp>
      <p:sp>
        <p:nvSpPr>
          <p:cNvPr id="46" name="Rechteck 45">
            <a:extLst>
              <a:ext uri="{FF2B5EF4-FFF2-40B4-BE49-F238E27FC236}">
                <a16:creationId xmlns:a16="http://schemas.microsoft.com/office/drawing/2014/main" id="{02A0018C-3052-A233-0873-A35BCE9B3A19}"/>
              </a:ext>
            </a:extLst>
          </p:cNvPr>
          <p:cNvSpPr/>
          <p:nvPr/>
        </p:nvSpPr>
        <p:spPr>
          <a:xfrm>
            <a:off x="9255310" y="3486908"/>
            <a:ext cx="2917640" cy="1161250"/>
          </a:xfrm>
          <a:prstGeom prst="rec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rPr>
              <a:t>UPD </a:t>
            </a:r>
          </a:p>
          <a:p>
            <a:pPr algn="ctr"/>
            <a:r>
              <a:rPr lang="de-DE" sz="1400" b="1" dirty="0">
                <a:solidFill>
                  <a:schemeClr val="bg1"/>
                </a:solidFill>
              </a:rPr>
              <a:t>Unabhängige </a:t>
            </a:r>
            <a:r>
              <a:rPr lang="de-DE" sz="1400" b="1" dirty="0">
                <a:solidFill>
                  <a:schemeClr val="bg1"/>
                </a:solidFill>
                <a:effectLst/>
              </a:rPr>
              <a:t>Patienten­beratung</a:t>
            </a:r>
            <a:br>
              <a:rPr lang="de-DE" sz="1400" b="1" dirty="0">
                <a:solidFill>
                  <a:schemeClr val="bg1"/>
                </a:solidFill>
              </a:rPr>
            </a:br>
            <a:r>
              <a:rPr lang="de-DE" sz="1400" b="1" dirty="0">
                <a:solidFill>
                  <a:schemeClr val="bg1"/>
                </a:solidFill>
              </a:rPr>
              <a:t>Deutschland</a:t>
            </a:r>
          </a:p>
          <a:p>
            <a:pPr algn="ctr"/>
            <a:r>
              <a:rPr lang="de-DE" sz="900" dirty="0">
                <a:solidFill>
                  <a:schemeClr val="bg1"/>
                </a:solidFill>
                <a:effectLst/>
                <a:hlinkClick r:id="rId16">
                  <a:extLst>
                    <a:ext uri="{A12FA001-AC4F-418D-AE19-62706E023703}">
                      <ahyp:hlinkClr xmlns:ahyp="http://schemas.microsoft.com/office/drawing/2018/hyperlinkcolor" val="tx"/>
                    </a:ext>
                  </a:extLst>
                </a:hlinkClick>
              </a:rPr>
              <a:t>www.patientenberatung.de</a:t>
            </a:r>
            <a:endParaRPr lang="de-DE" sz="900" dirty="0">
              <a:solidFill>
                <a:schemeClr val="bg1"/>
              </a:solidFill>
              <a:effectLst/>
            </a:endParaRPr>
          </a:p>
        </p:txBody>
      </p:sp>
      <p:sp>
        <p:nvSpPr>
          <p:cNvPr id="47" name="Rechteck 46">
            <a:hlinkClick r:id="rId17"/>
            <a:extLst>
              <a:ext uri="{FF2B5EF4-FFF2-40B4-BE49-F238E27FC236}">
                <a16:creationId xmlns:a16="http://schemas.microsoft.com/office/drawing/2014/main" id="{3ECC54B9-ABA2-2BB1-5D78-9D5776945AEF}"/>
              </a:ext>
            </a:extLst>
          </p:cNvPr>
          <p:cNvSpPr/>
          <p:nvPr/>
        </p:nvSpPr>
        <p:spPr>
          <a:xfrm>
            <a:off x="3423117" y="3488045"/>
            <a:ext cx="5832193" cy="2314434"/>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b="1" dirty="0">
                <a:solidFill>
                  <a:schemeClr val="bg1"/>
                </a:solidFill>
                <a:effectLst/>
              </a:rPr>
              <a:t>Sorgen kann man teilen:</a:t>
            </a:r>
            <a:br>
              <a:rPr lang="de-DE" sz="1400" b="1" dirty="0">
                <a:solidFill>
                  <a:schemeClr val="bg1"/>
                </a:solidFill>
                <a:effectLst/>
              </a:rPr>
            </a:br>
            <a:r>
              <a:rPr lang="de-DE" b="1" dirty="0" err="1">
                <a:solidFill>
                  <a:schemeClr val="bg1"/>
                </a:solidFill>
                <a:effectLst/>
                <a:latin typeface="Arial Black" panose="020B0A04020102020204" pitchFamily="34" charset="0"/>
              </a:rPr>
              <a:t>Telefon­Seelsorge</a:t>
            </a:r>
            <a:br>
              <a:rPr lang="de-DE" sz="900" b="1" dirty="0">
                <a:solidFill>
                  <a:schemeClr val="bg1"/>
                </a:solidFill>
                <a:effectLst/>
              </a:rPr>
            </a:br>
            <a:r>
              <a:rPr lang="de-DE" sz="900" dirty="0">
                <a:solidFill>
                  <a:schemeClr val="bg1"/>
                </a:solidFill>
                <a:effectLst/>
                <a:hlinkClick r:id="rId17">
                  <a:extLst>
                    <a:ext uri="{A12FA001-AC4F-418D-AE19-62706E023703}">
                      <ahyp:hlinkClr xmlns:ahyp="http://schemas.microsoft.com/office/drawing/2018/hyperlinkcolor" val="tx"/>
                    </a:ext>
                  </a:extLst>
                </a:hlinkClick>
              </a:rPr>
              <a:t>www.telefonseelsorge.de</a:t>
            </a:r>
            <a:br>
              <a:rPr lang="de-DE" sz="900" dirty="0">
                <a:solidFill>
                  <a:schemeClr val="bg1"/>
                </a:solidFill>
                <a:effectLst/>
              </a:rPr>
            </a:br>
            <a:endParaRPr lang="de-DE" sz="900" dirty="0">
              <a:solidFill>
                <a:schemeClr val="bg1"/>
              </a:solidFill>
              <a:effectLst/>
            </a:endParaRPr>
          </a:p>
          <a:p>
            <a:pPr algn="ctr"/>
            <a:r>
              <a:rPr lang="de-DE" sz="1200" dirty="0">
                <a:solidFill>
                  <a:schemeClr val="bg1"/>
                </a:solidFill>
                <a:effectLst/>
              </a:rPr>
              <a:t>Telefon:</a:t>
            </a:r>
          </a:p>
          <a:p>
            <a:pPr algn="ctr"/>
            <a:r>
              <a:rPr lang="de-DE" b="1" dirty="0">
                <a:solidFill>
                  <a:schemeClr val="bg1"/>
                </a:solidFill>
                <a:effectLst/>
              </a:rPr>
              <a:t>0800 - 111 0 111</a:t>
            </a:r>
            <a:br>
              <a:rPr lang="de-DE" b="1" dirty="0">
                <a:solidFill>
                  <a:schemeClr val="bg1"/>
                </a:solidFill>
                <a:effectLst/>
              </a:rPr>
            </a:br>
            <a:r>
              <a:rPr lang="de-DE" b="1" dirty="0">
                <a:solidFill>
                  <a:schemeClr val="bg1"/>
                </a:solidFill>
                <a:effectLst/>
              </a:rPr>
              <a:t>0800 - 111 0 222</a:t>
            </a:r>
            <a:br>
              <a:rPr lang="de-DE" b="1" dirty="0">
                <a:solidFill>
                  <a:schemeClr val="bg1"/>
                </a:solidFill>
                <a:effectLst/>
              </a:rPr>
            </a:br>
            <a:r>
              <a:rPr lang="de-DE" b="1" dirty="0">
                <a:solidFill>
                  <a:schemeClr val="bg1"/>
                </a:solidFill>
                <a:effectLst/>
              </a:rPr>
              <a:t>116 123 </a:t>
            </a:r>
          </a:p>
        </p:txBody>
      </p:sp>
    </p:spTree>
    <p:extLst>
      <p:ext uri="{BB962C8B-B14F-4D97-AF65-F5344CB8AC3E}">
        <p14:creationId xmlns:p14="http://schemas.microsoft.com/office/powerpoint/2010/main" val="243577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ppt_x"/>
                                          </p:val>
                                        </p:tav>
                                        <p:tav tm="100000">
                                          <p:val>
                                            <p:strVal val="#ppt_x"/>
                                          </p:val>
                                        </p:tav>
                                      </p:tavLst>
                                    </p:anim>
                                    <p:anim calcmode="lin" valueType="num">
                                      <p:cBhvr additive="base">
                                        <p:cTn id="29" dur="500" fill="hold"/>
                                        <p:tgtEl>
                                          <p:spTgt spid="3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500" fill="hold"/>
                                        <p:tgtEl>
                                          <p:spTgt spid="36"/>
                                        </p:tgtEl>
                                        <p:attrNameLst>
                                          <p:attrName>ppt_x</p:attrName>
                                        </p:attrNameLst>
                                      </p:cBhvr>
                                      <p:tavLst>
                                        <p:tav tm="0">
                                          <p:val>
                                            <p:strVal val="#ppt_x"/>
                                          </p:val>
                                        </p:tav>
                                        <p:tav tm="100000">
                                          <p:val>
                                            <p:strVal val="#ppt_x"/>
                                          </p:val>
                                        </p:tav>
                                      </p:tavLst>
                                    </p:anim>
                                    <p:anim calcmode="lin" valueType="num">
                                      <p:cBhvr additive="base">
                                        <p:cTn id="37" dur="500" fill="hold"/>
                                        <p:tgtEl>
                                          <p:spTgt spid="36"/>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par>
                          <p:cTn id="47" fill="hold">
                            <p:stCondLst>
                              <p:cond delay="1500"/>
                            </p:stCondLst>
                            <p:childTnLst>
                              <p:par>
                                <p:cTn id="48" presetID="2" presetClass="entr" presetSubtype="4"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additive="base">
                                        <p:cTn id="50" dur="500" fill="hold"/>
                                        <p:tgtEl>
                                          <p:spTgt spid="42"/>
                                        </p:tgtEl>
                                        <p:attrNameLst>
                                          <p:attrName>ppt_x</p:attrName>
                                        </p:attrNameLst>
                                      </p:cBhvr>
                                      <p:tavLst>
                                        <p:tav tm="0">
                                          <p:val>
                                            <p:strVal val="#ppt_x"/>
                                          </p:val>
                                        </p:tav>
                                        <p:tav tm="100000">
                                          <p:val>
                                            <p:strVal val="#ppt_x"/>
                                          </p:val>
                                        </p:tav>
                                      </p:tavLst>
                                    </p:anim>
                                    <p:anim calcmode="lin" valueType="num">
                                      <p:cBhvr additive="base">
                                        <p:cTn id="51" dur="500" fill="hold"/>
                                        <p:tgtEl>
                                          <p:spTgt spid="4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 calcmode="lin" valueType="num">
                                      <p:cBhvr additive="base">
                                        <p:cTn id="58" dur="500" fill="hold"/>
                                        <p:tgtEl>
                                          <p:spTgt spid="46"/>
                                        </p:tgtEl>
                                        <p:attrNameLst>
                                          <p:attrName>ppt_x</p:attrName>
                                        </p:attrNameLst>
                                      </p:cBhvr>
                                      <p:tavLst>
                                        <p:tav tm="0">
                                          <p:val>
                                            <p:strVal val="#ppt_x"/>
                                          </p:val>
                                        </p:tav>
                                        <p:tav tm="100000">
                                          <p:val>
                                            <p:strVal val="#ppt_x"/>
                                          </p:val>
                                        </p:tav>
                                      </p:tavLst>
                                    </p:anim>
                                    <p:anim calcmode="lin" valueType="num">
                                      <p:cBhvr additive="base">
                                        <p:cTn id="59" dur="500" fill="hold"/>
                                        <p:tgtEl>
                                          <p:spTgt spid="4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ppt_x"/>
                                          </p:val>
                                        </p:tav>
                                        <p:tav tm="100000">
                                          <p:val>
                                            <p:strVal val="#ppt_x"/>
                                          </p:val>
                                        </p:tav>
                                      </p:tavLst>
                                    </p:anim>
                                    <p:anim calcmode="lin" valueType="num">
                                      <p:cBhvr additive="base">
                                        <p:cTn id="63" dur="500" fill="hold"/>
                                        <p:tgtEl>
                                          <p:spTgt spid="45"/>
                                        </p:tgtEl>
                                        <p:attrNameLst>
                                          <p:attrName>ppt_y</p:attrName>
                                        </p:attrNameLst>
                                      </p:cBhvr>
                                      <p:tavLst>
                                        <p:tav tm="0">
                                          <p:val>
                                            <p:strVal val="1+#ppt_h/2"/>
                                          </p:val>
                                        </p:tav>
                                        <p:tav tm="100000">
                                          <p:val>
                                            <p:strVal val="#ppt_y"/>
                                          </p:val>
                                        </p:tav>
                                      </p:tavLst>
                                    </p:anim>
                                  </p:childTnLst>
                                </p:cTn>
                              </p:par>
                            </p:childTnLst>
                          </p:cTn>
                        </p:par>
                        <p:par>
                          <p:cTn id="64" fill="hold">
                            <p:stCondLst>
                              <p:cond delay="2000"/>
                            </p:stCondLst>
                            <p:childTnLst>
                              <p:par>
                                <p:cTn id="65" presetID="53" presetClass="entr" presetSubtype="16" fill="hold" grpId="0" nodeType="after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childTnLst>
                          </p:cTn>
                        </p:par>
                        <p:par>
                          <p:cTn id="70" fill="hold">
                            <p:stCondLst>
                              <p:cond delay="2500"/>
                            </p:stCondLst>
                            <p:childTnLst>
                              <p:par>
                                <p:cTn id="71" presetID="2" presetClass="entr" presetSubtype="4"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ppt_x"/>
                                          </p:val>
                                        </p:tav>
                                        <p:tav tm="100000">
                                          <p:val>
                                            <p:strVal val="#ppt_x"/>
                                          </p:val>
                                        </p:tav>
                                      </p:tavLst>
                                    </p:anim>
                                    <p:anim calcmode="lin" valueType="num">
                                      <p:cBhvr additive="base">
                                        <p:cTn id="7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hteck: abgerundete Ecken 5">
            <a:hlinkClick r:id="rId4"/>
            <a:extLst>
              <a:ext uri="{FF2B5EF4-FFF2-40B4-BE49-F238E27FC236}">
                <a16:creationId xmlns:a16="http://schemas.microsoft.com/office/drawing/2014/main" id="{3D76EEAD-D689-042F-8B3A-F87266108A96}"/>
              </a:ext>
            </a:extLst>
          </p:cNvPr>
          <p:cNvSpPr/>
          <p:nvPr/>
        </p:nvSpPr>
        <p:spPr>
          <a:xfrm>
            <a:off x="3266249" y="2719936"/>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lumMod val="95000"/>
                  </a:schemeClr>
                </a:solidFill>
                <a:latin typeface="Arial" panose="020B0604020202020204" pitchFamily="34" charset="0"/>
                <a:cs typeface="Arial" panose="020B0604020202020204" pitchFamily="34" charset="0"/>
              </a:rPr>
              <a:t>Krebsinformationsdienst</a:t>
            </a:r>
            <a:r>
              <a:rPr lang="de-DE" sz="1200" dirty="0">
                <a:solidFill>
                  <a:schemeClr val="bg1">
                    <a:lumMod val="95000"/>
                  </a:schemeClr>
                </a:solidFill>
                <a:latin typeface="Arial" panose="020B0604020202020204" pitchFamily="34" charset="0"/>
                <a:cs typeface="Arial" panose="020B0604020202020204" pitchFamily="34" charset="0"/>
              </a:rPr>
              <a:t> </a:t>
            </a:r>
          </a:p>
          <a:p>
            <a:pPr algn="ctr"/>
            <a:r>
              <a:rPr lang="de-DE" sz="1200" dirty="0">
                <a:solidFill>
                  <a:schemeClr val="bg1">
                    <a:lumMod val="95000"/>
                  </a:schemeClr>
                </a:solidFill>
                <a:latin typeface="Arial" panose="020B0604020202020204" pitchFamily="34" charset="0"/>
                <a:cs typeface="Arial" panose="020B0604020202020204" pitchFamily="34" charset="0"/>
              </a:rPr>
              <a:t>Psychoonkologie</a:t>
            </a:r>
          </a:p>
          <a:p>
            <a:pPr algn="ctr"/>
            <a:r>
              <a:rPr lang="de-DE" sz="1200" dirty="0">
                <a:solidFill>
                  <a:schemeClr val="bg1">
                    <a:lumMod val="95000"/>
                  </a:schemeClr>
                </a:solidFill>
                <a:latin typeface="Arial" panose="020B0604020202020204" pitchFamily="34" charset="0"/>
                <a:cs typeface="Arial" panose="020B0604020202020204" pitchFamily="34" charset="0"/>
              </a:rPr>
              <a:t>Psychoonkologe</a:t>
            </a:r>
          </a:p>
          <a:p>
            <a:pPr algn="ct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7" name="Rechteck: abgerundete Ecken 6">
            <a:hlinkClick r:id="rId5"/>
            <a:extLst>
              <a:ext uri="{FF2B5EF4-FFF2-40B4-BE49-F238E27FC236}">
                <a16:creationId xmlns:a16="http://schemas.microsoft.com/office/drawing/2014/main" id="{274200E4-D3A5-D4FC-68F2-85CEC6EB6921}"/>
              </a:ext>
            </a:extLst>
          </p:cNvPr>
          <p:cNvSpPr/>
          <p:nvPr/>
        </p:nvSpPr>
        <p:spPr>
          <a:xfrm>
            <a:off x="4815677" y="2719936"/>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err="1">
                <a:solidFill>
                  <a:schemeClr val="bg1">
                    <a:lumMod val="95000"/>
                  </a:schemeClr>
                </a:solidFill>
                <a:latin typeface="Arial" panose="020B0604020202020204" pitchFamily="34" charset="0"/>
                <a:cs typeface="Arial" panose="020B0604020202020204" pitchFamily="34" charset="0"/>
              </a:rPr>
              <a:t>Anaesthesisten</a:t>
            </a:r>
            <a:r>
              <a:rPr lang="de-DE" sz="900" dirty="0">
                <a:solidFill>
                  <a:schemeClr val="bg1">
                    <a:lumMod val="95000"/>
                  </a:schemeClr>
                </a:solidFill>
                <a:latin typeface="Arial" panose="020B0604020202020204" pitchFamily="34" charset="0"/>
                <a:cs typeface="Arial" panose="020B0604020202020204" pitchFamily="34" charset="0"/>
              </a:rPr>
              <a:t> im Netz </a:t>
            </a:r>
            <a:r>
              <a:rPr lang="de-DE" sz="1200" dirty="0">
                <a:solidFill>
                  <a:schemeClr val="bg1">
                    <a:lumMod val="95000"/>
                  </a:schemeClr>
                </a:solidFill>
                <a:latin typeface="Arial" panose="020B0604020202020204" pitchFamily="34" charset="0"/>
                <a:cs typeface="Arial" panose="020B0604020202020204" pitchFamily="34" charset="0"/>
              </a:rPr>
              <a:t>Schmerztherapie</a:t>
            </a:r>
          </a:p>
          <a:p>
            <a:pPr algn="ctr"/>
            <a:r>
              <a:rPr lang="de-DE" sz="1200" dirty="0">
                <a:solidFill>
                  <a:schemeClr val="bg1">
                    <a:lumMod val="95000"/>
                  </a:schemeClr>
                </a:solidFill>
                <a:latin typeface="Arial" panose="020B0604020202020204" pitchFamily="34" charset="0"/>
                <a:cs typeface="Arial" panose="020B0604020202020204" pitchFamily="34" charset="0"/>
              </a:rPr>
              <a:t>Schmertherapeut</a:t>
            </a:r>
          </a:p>
          <a:p>
            <a:pPr algn="ct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8" name="Rechteck: abgerundete Ecken 7">
            <a:hlinkClick r:id="rId6"/>
            <a:extLst>
              <a:ext uri="{FF2B5EF4-FFF2-40B4-BE49-F238E27FC236}">
                <a16:creationId xmlns:a16="http://schemas.microsoft.com/office/drawing/2014/main" id="{520B8114-4044-115E-1E5D-73F1F12B696A}"/>
              </a:ext>
            </a:extLst>
          </p:cNvPr>
          <p:cNvSpPr/>
          <p:nvPr/>
        </p:nvSpPr>
        <p:spPr>
          <a:xfrm>
            <a:off x="6365105" y="2719936"/>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800" dirty="0">
                <a:solidFill>
                  <a:schemeClr val="bg1">
                    <a:lumMod val="95000"/>
                  </a:schemeClr>
                </a:solidFill>
                <a:latin typeface="Arial" panose="020B0604020202020204" pitchFamily="34" charset="0"/>
                <a:cs typeface="Arial" panose="020B0604020202020204" pitchFamily="34" charset="0"/>
              </a:rPr>
              <a:t>Wegweiser Hospiz-Palliativmedizin</a:t>
            </a:r>
          </a:p>
          <a:p>
            <a:pPr algn="ctr"/>
            <a:r>
              <a:rPr lang="de-DE" sz="1200" dirty="0">
                <a:solidFill>
                  <a:schemeClr val="bg1">
                    <a:lumMod val="95000"/>
                  </a:schemeClr>
                </a:solidFill>
                <a:latin typeface="Arial" panose="020B0604020202020204" pitchFamily="34" charset="0"/>
                <a:cs typeface="Arial" panose="020B0604020202020204" pitchFamily="34" charset="0"/>
              </a:rPr>
              <a:t>Palliativversorgung</a:t>
            </a:r>
          </a:p>
          <a:p>
            <a:pPr algn="ctr"/>
            <a:r>
              <a:rPr lang="de-DE" sz="1200" dirty="0">
                <a:solidFill>
                  <a:schemeClr val="bg1">
                    <a:lumMod val="95000"/>
                  </a:schemeClr>
                </a:solidFill>
                <a:latin typeface="Arial" panose="020B0604020202020204" pitchFamily="34" charset="0"/>
                <a:cs typeface="Arial" panose="020B0604020202020204" pitchFamily="34" charset="0"/>
              </a:rPr>
              <a:t>AAPV oder SAPV</a:t>
            </a:r>
          </a:p>
          <a:p>
            <a:pPr algn="ct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9" name="Rechteck: abgerundete Ecken 8">
            <a:hlinkClick r:id="rId7"/>
            <a:extLst>
              <a:ext uri="{FF2B5EF4-FFF2-40B4-BE49-F238E27FC236}">
                <a16:creationId xmlns:a16="http://schemas.microsoft.com/office/drawing/2014/main" id="{6F9C2854-901F-DE64-E17E-1D64A230EF4D}"/>
              </a:ext>
            </a:extLst>
          </p:cNvPr>
          <p:cNvSpPr/>
          <p:nvPr/>
        </p:nvSpPr>
        <p:spPr>
          <a:xfrm>
            <a:off x="5613982" y="4664432"/>
            <a:ext cx="2923084" cy="900000"/>
          </a:xfrm>
          <a:prstGeom prst="round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solidFill>
                  <a:srgbClr val="C00000"/>
                </a:solidFill>
                <a:latin typeface="Arial" panose="020B0604020202020204" pitchFamily="34" charset="0"/>
                <a:cs typeface="Arial" panose="020B0604020202020204" pitchFamily="34" charset="0"/>
              </a:rPr>
              <a:t>Allgemeinarzt</a:t>
            </a:r>
            <a:endParaRPr lang="de-DE" sz="600" dirty="0">
              <a:solidFill>
                <a:srgbClr val="C00000"/>
              </a:solidFill>
              <a:latin typeface="Arial" panose="020B0604020202020204" pitchFamily="34" charset="0"/>
              <a:cs typeface="Arial" panose="020B0604020202020204" pitchFamily="34" charset="0"/>
            </a:endParaRPr>
          </a:p>
          <a:p>
            <a:pPr algn="ctr"/>
            <a:endParaRPr lang="de-DE" sz="600" dirty="0">
              <a:solidFill>
                <a:srgbClr val="C00000"/>
              </a:solidFill>
              <a:latin typeface="Arial" panose="020B0604020202020204" pitchFamily="34" charset="0"/>
              <a:cs typeface="Arial" panose="020B0604020202020204" pitchFamily="34" charset="0"/>
            </a:endParaRPr>
          </a:p>
          <a:p>
            <a:pPr algn="ctr"/>
            <a:r>
              <a:rPr lang="de-DE" sz="1400" dirty="0">
                <a:solidFill>
                  <a:srgbClr val="C00000"/>
                </a:solidFill>
                <a:latin typeface="Arial Black" panose="020B0A04020102020204" pitchFamily="34" charset="0"/>
                <a:cs typeface="Arial" panose="020B0604020202020204" pitchFamily="34" charset="0"/>
              </a:rPr>
              <a:t>Hausarzt</a:t>
            </a:r>
            <a:endParaRPr lang="de-DE" sz="600" dirty="0">
              <a:solidFill>
                <a:srgbClr val="C00000"/>
              </a:solidFill>
              <a:latin typeface="Arial Black" panose="020B0A04020102020204" pitchFamily="34" charset="0"/>
              <a:cs typeface="Arial" panose="020B0604020202020204" pitchFamily="34" charset="0"/>
            </a:endParaRPr>
          </a:p>
          <a:p>
            <a:pPr algn="ctr"/>
            <a:endParaRPr lang="de-DE" sz="600" dirty="0">
              <a:solidFill>
                <a:srgbClr val="C00000"/>
              </a:solidFill>
              <a:latin typeface="Arial" panose="020B0604020202020204" pitchFamily="34" charset="0"/>
              <a:cs typeface="Arial" panose="020B0604020202020204" pitchFamily="34" charset="0"/>
            </a:endParaRPr>
          </a:p>
          <a:p>
            <a:pPr algn="ctr"/>
            <a:r>
              <a:rPr lang="de-DE" sz="1000" dirty="0">
                <a:solidFill>
                  <a:srgbClr val="C00000"/>
                </a:solidFill>
                <a:latin typeface="Arial" panose="020B0604020202020204" pitchFamily="34" charset="0"/>
                <a:cs typeface="Arial" panose="020B0604020202020204" pitchFamily="34" charset="0"/>
              </a:rPr>
              <a:t>suchen</a:t>
            </a:r>
          </a:p>
        </p:txBody>
      </p:sp>
      <p:sp>
        <p:nvSpPr>
          <p:cNvPr id="10" name="Rechteck: abgerundete Ecken 9">
            <a:hlinkClick r:id="rId8"/>
            <a:extLst>
              <a:ext uri="{FF2B5EF4-FFF2-40B4-BE49-F238E27FC236}">
                <a16:creationId xmlns:a16="http://schemas.microsoft.com/office/drawing/2014/main" id="{A829F44E-17BD-422F-A284-976A81B8C6B7}"/>
              </a:ext>
            </a:extLst>
          </p:cNvPr>
          <p:cNvSpPr/>
          <p:nvPr/>
        </p:nvSpPr>
        <p:spPr>
          <a:xfrm>
            <a:off x="2647813" y="3683749"/>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Urologische Stiftung</a:t>
            </a:r>
          </a:p>
          <a:p>
            <a:pPr algn="ctr"/>
            <a:endParaRPr lang="de-DE" sz="900" dirty="0">
              <a:solidFill>
                <a:schemeClr val="bg1"/>
              </a:solidFill>
              <a:latin typeface="Arial" panose="020B0604020202020204" pitchFamily="34" charset="0"/>
              <a:cs typeface="Arial" panose="020B0604020202020204" pitchFamily="34" charset="0"/>
            </a:endParaRPr>
          </a:p>
          <a:p>
            <a:pPr algn="ctr"/>
            <a:r>
              <a:rPr lang="de-DE" sz="1200" dirty="0">
                <a:solidFill>
                  <a:schemeClr val="bg1"/>
                </a:solidFill>
                <a:latin typeface="Arial" panose="020B0604020202020204" pitchFamily="34" charset="0"/>
                <a:cs typeface="Arial" panose="020B0604020202020204" pitchFamily="34" charset="0"/>
              </a:rPr>
              <a:t>Urologie</a:t>
            </a:r>
          </a:p>
          <a:p>
            <a:pPr algn="ct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11" name="Rechteck: abgerundete Ecken 10">
            <a:hlinkClick r:id="rId9"/>
            <a:extLst>
              <a:ext uri="{FF2B5EF4-FFF2-40B4-BE49-F238E27FC236}">
                <a16:creationId xmlns:a16="http://schemas.microsoft.com/office/drawing/2014/main" id="{6E8E98C2-DD87-D0D1-99A0-A318ADED0A6E}"/>
              </a:ext>
            </a:extLst>
          </p:cNvPr>
          <p:cNvSpPr/>
          <p:nvPr/>
        </p:nvSpPr>
        <p:spPr>
          <a:xfrm>
            <a:off x="4130897" y="3683749"/>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BNHO</a:t>
            </a:r>
          </a:p>
          <a:p>
            <a:pPr algn="ctr"/>
            <a:endParaRPr lang="de-DE" sz="900" dirty="0">
              <a:solidFill>
                <a:schemeClr val="bg1"/>
              </a:solidFill>
              <a:latin typeface="Arial" panose="020B0604020202020204" pitchFamily="34" charset="0"/>
              <a:cs typeface="Arial" panose="020B0604020202020204" pitchFamily="34" charset="0"/>
            </a:endParaRPr>
          </a:p>
          <a:p>
            <a:pPr algn="ctr"/>
            <a:r>
              <a:rPr lang="de-DE" sz="1200" dirty="0">
                <a:solidFill>
                  <a:schemeClr val="bg1"/>
                </a:solidFill>
                <a:latin typeface="Arial" panose="020B0604020202020204" pitchFamily="34" charset="0"/>
                <a:cs typeface="Arial" panose="020B0604020202020204" pitchFamily="34" charset="0"/>
              </a:rPr>
              <a:t>Onkologie</a:t>
            </a:r>
          </a:p>
          <a:p>
            <a:pPr algn="ct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12" name="Rechteck: abgerundete Ecken 11">
            <a:hlinkClick r:id="rId10"/>
            <a:extLst>
              <a:ext uri="{FF2B5EF4-FFF2-40B4-BE49-F238E27FC236}">
                <a16:creationId xmlns:a16="http://schemas.microsoft.com/office/drawing/2014/main" id="{B2895610-F2F1-B336-2B67-42E14AFB98F1}"/>
              </a:ext>
            </a:extLst>
          </p:cNvPr>
          <p:cNvSpPr/>
          <p:nvPr/>
        </p:nvSpPr>
        <p:spPr>
          <a:xfrm>
            <a:off x="5613981" y="3683749"/>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Radiologennetz</a:t>
            </a:r>
          </a:p>
          <a:p>
            <a:pPr algn="ctr"/>
            <a:r>
              <a:rPr lang="de-DE" sz="1200" dirty="0">
                <a:solidFill>
                  <a:schemeClr val="bg1"/>
                </a:solidFill>
                <a:latin typeface="Arial" panose="020B0604020202020204" pitchFamily="34" charset="0"/>
                <a:cs typeface="Arial" panose="020B0604020202020204" pitchFamily="34" charset="0"/>
              </a:rPr>
              <a:t>Radioonkologie</a:t>
            </a:r>
          </a:p>
          <a:p>
            <a:pPr algn="ctr"/>
            <a:r>
              <a:rPr lang="de-DE" sz="1200" dirty="0">
                <a:solidFill>
                  <a:schemeClr val="bg1"/>
                </a:solidFill>
                <a:latin typeface="Arial" panose="020B0604020202020204" pitchFamily="34" charset="0"/>
                <a:cs typeface="Arial" panose="020B0604020202020204" pitchFamily="34" charset="0"/>
              </a:rPr>
              <a:t>Strahlentherapie</a:t>
            </a: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13" name="Rechteck: abgerundete Ecken 12">
            <a:hlinkClick r:id="rId11"/>
            <a:extLst>
              <a:ext uri="{FF2B5EF4-FFF2-40B4-BE49-F238E27FC236}">
                <a16:creationId xmlns:a16="http://schemas.microsoft.com/office/drawing/2014/main" id="{449A378E-BFDF-ECE9-E9AF-4CE504047E12}"/>
              </a:ext>
            </a:extLst>
          </p:cNvPr>
          <p:cNvSpPr/>
          <p:nvPr/>
        </p:nvSpPr>
        <p:spPr>
          <a:xfrm>
            <a:off x="10063231" y="3683749"/>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DGN</a:t>
            </a:r>
          </a:p>
          <a:p>
            <a:pPr algn="ctr"/>
            <a:r>
              <a:rPr lang="de-DE" sz="1200" dirty="0">
                <a:solidFill>
                  <a:schemeClr val="bg1"/>
                </a:solidFill>
                <a:latin typeface="Arial" panose="020B0604020202020204" pitchFamily="34" charset="0"/>
                <a:cs typeface="Arial" panose="020B0604020202020204" pitchFamily="34" charset="0"/>
              </a:rPr>
              <a:t>PET- PET/CT Standorte</a:t>
            </a: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14" name="Rechteck: abgerundete Ecken 13">
            <a:hlinkClick r:id="rId12"/>
            <a:extLst>
              <a:ext uri="{FF2B5EF4-FFF2-40B4-BE49-F238E27FC236}">
                <a16:creationId xmlns:a16="http://schemas.microsoft.com/office/drawing/2014/main" id="{363A1FBD-DD05-FDCC-0617-47FCC64C73A9}"/>
              </a:ext>
            </a:extLst>
          </p:cNvPr>
          <p:cNvSpPr/>
          <p:nvPr/>
        </p:nvSpPr>
        <p:spPr>
          <a:xfrm>
            <a:off x="2671419" y="404149"/>
            <a:ext cx="8855418" cy="1080000"/>
          </a:xfrm>
          <a:prstGeom prst="roundRect">
            <a:avLst/>
          </a:prstGeom>
          <a:solidFill>
            <a:srgbClr val="C0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solidFill>
                  <a:schemeClr val="bg1"/>
                </a:solidFill>
                <a:latin typeface="Arial" panose="020B0604020202020204" pitchFamily="34" charset="0"/>
                <a:cs typeface="Arial" panose="020B0604020202020204" pitchFamily="34" charset="0"/>
              </a:rPr>
              <a:t>Netzwerk der Onkologischen Spitzenzentren</a:t>
            </a:r>
            <a:endParaRPr lang="de-DE" sz="600" dirty="0">
              <a:solidFill>
                <a:schemeClr val="bg1"/>
              </a:solidFill>
              <a:latin typeface="Arial" panose="020B0604020202020204" pitchFamily="34" charset="0"/>
              <a:cs typeface="Arial" panose="020B0604020202020204" pitchFamily="34" charset="0"/>
            </a:endParaRPr>
          </a:p>
          <a:p>
            <a:pPr algn="ctr"/>
            <a:endParaRPr lang="de-DE" sz="600" dirty="0">
              <a:solidFill>
                <a:schemeClr val="bg1"/>
              </a:solidFill>
              <a:latin typeface="Arial" panose="020B0604020202020204" pitchFamily="34" charset="0"/>
              <a:cs typeface="Arial" panose="020B0604020202020204" pitchFamily="34" charset="0"/>
            </a:endParaRPr>
          </a:p>
          <a:p>
            <a:pPr algn="ctr"/>
            <a:r>
              <a:rPr lang="de-DE" sz="1400" dirty="0">
                <a:solidFill>
                  <a:schemeClr val="bg1"/>
                </a:solidFill>
                <a:latin typeface="Arial Black" panose="020B0A04020102020204" pitchFamily="34" charset="0"/>
                <a:cs typeface="Arial" panose="020B0604020202020204" pitchFamily="34" charset="0"/>
              </a:rPr>
              <a:t>NCTs und CCCs</a:t>
            </a:r>
            <a:endParaRPr lang="de-DE" sz="600" dirty="0">
              <a:solidFill>
                <a:schemeClr val="bg1"/>
              </a:solidFill>
              <a:latin typeface="Arial Black" panose="020B0A04020102020204" pitchFamily="34" charset="0"/>
              <a:cs typeface="Arial" panose="020B0604020202020204" pitchFamily="34" charset="0"/>
            </a:endParaRPr>
          </a:p>
          <a:p>
            <a:pPr algn="ctr"/>
            <a:endParaRPr lang="de-DE" sz="600" dirty="0">
              <a:solidFill>
                <a:schemeClr val="bg1"/>
              </a:solidFill>
              <a:latin typeface="Arial" panose="020B0604020202020204" pitchFamily="34" charset="0"/>
              <a:cs typeface="Arial" panose="020B0604020202020204" pitchFamily="34" charset="0"/>
            </a:endParaRP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2" name="Rechteck: abgerundete Ecken 1">
            <a:hlinkClick r:id="rId13"/>
            <a:extLst>
              <a:ext uri="{FF2B5EF4-FFF2-40B4-BE49-F238E27FC236}">
                <a16:creationId xmlns:a16="http://schemas.microsoft.com/office/drawing/2014/main" id="{D24EF6B1-4731-420A-1B60-C818232A11CD}"/>
              </a:ext>
            </a:extLst>
          </p:cNvPr>
          <p:cNvSpPr/>
          <p:nvPr/>
        </p:nvSpPr>
        <p:spPr>
          <a:xfrm>
            <a:off x="2671419" y="5646682"/>
            <a:ext cx="3960000" cy="1080000"/>
          </a:xfrm>
          <a:prstGeom prst="roundRect">
            <a:avLst/>
          </a:prstGeom>
          <a:solidFill>
            <a:srgbClr val="0078B8"/>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solidFill>
                  <a:schemeClr val="bg1"/>
                </a:solidFill>
                <a:latin typeface="Arial" panose="020B0604020202020204" pitchFamily="34" charset="0"/>
                <a:cs typeface="Arial" panose="020B0604020202020204" pitchFamily="34" charset="0"/>
              </a:rPr>
              <a:t>Bundesverband Prostatakrebs Selbsthilfe</a:t>
            </a:r>
            <a:endParaRPr lang="de-DE" sz="800" dirty="0">
              <a:solidFill>
                <a:schemeClr val="bg1"/>
              </a:solidFill>
              <a:latin typeface="Arial" panose="020B0604020202020204" pitchFamily="34" charset="0"/>
              <a:cs typeface="Arial" panose="020B0604020202020204" pitchFamily="34" charset="0"/>
            </a:endParaRPr>
          </a:p>
          <a:p>
            <a:pPr algn="ctr"/>
            <a:r>
              <a:rPr lang="de-DE" sz="800" dirty="0">
                <a:solidFill>
                  <a:schemeClr val="bg1"/>
                </a:solidFill>
                <a:latin typeface="Arial" panose="020B0604020202020204" pitchFamily="34" charset="0"/>
                <a:cs typeface="Arial" panose="020B0604020202020204" pitchFamily="34" charset="0"/>
              </a:rPr>
              <a:t> </a:t>
            </a:r>
          </a:p>
          <a:p>
            <a:pPr algn="ctr"/>
            <a:r>
              <a:rPr lang="de-DE" sz="1400" dirty="0">
                <a:solidFill>
                  <a:schemeClr val="bg1"/>
                </a:solidFill>
                <a:latin typeface="Arial Black" panose="020B0A04020102020204" pitchFamily="34" charset="0"/>
                <a:cs typeface="Arial" panose="020B0604020202020204" pitchFamily="34" charset="0"/>
              </a:rPr>
              <a:t>BPS</a:t>
            </a:r>
          </a:p>
          <a:p>
            <a:pPr algn="ctr"/>
            <a:endParaRPr lang="de-DE" sz="800" b="1" dirty="0">
              <a:solidFill>
                <a:schemeClr val="bg1"/>
              </a:solidFill>
              <a:latin typeface="Arial" panose="020B0604020202020204" pitchFamily="34" charset="0"/>
              <a:cs typeface="Arial" panose="020B0604020202020204" pitchFamily="34" charset="0"/>
            </a:endParaRPr>
          </a:p>
          <a:p>
            <a:pPr algn="ctr"/>
            <a:r>
              <a:rPr lang="de-DE" sz="1000" dirty="0">
                <a:solidFill>
                  <a:schemeClr val="bg1"/>
                </a:solidFill>
                <a:latin typeface="Arial" panose="020B0604020202020204" pitchFamily="34" charset="0"/>
                <a:cs typeface="Arial" panose="020B0604020202020204" pitchFamily="34" charset="0"/>
              </a:rPr>
              <a:t>Selbsthilfegruppe in Deutschland suchen</a:t>
            </a:r>
          </a:p>
        </p:txBody>
      </p:sp>
      <p:sp>
        <p:nvSpPr>
          <p:cNvPr id="3" name="Rechteck: abgerundete Ecken 2">
            <a:hlinkClick r:id="rId14"/>
            <a:extLst>
              <a:ext uri="{FF2B5EF4-FFF2-40B4-BE49-F238E27FC236}">
                <a16:creationId xmlns:a16="http://schemas.microsoft.com/office/drawing/2014/main" id="{A7FDAC13-F820-9EA3-DBE6-15BCEF986D87}"/>
              </a:ext>
            </a:extLst>
          </p:cNvPr>
          <p:cNvSpPr/>
          <p:nvPr/>
        </p:nvSpPr>
        <p:spPr>
          <a:xfrm>
            <a:off x="7566837" y="5635690"/>
            <a:ext cx="3960000" cy="1080000"/>
          </a:xfrm>
          <a:prstGeom prst="roundRect">
            <a:avLst/>
          </a:prstGeom>
          <a:solidFill>
            <a:srgbClr val="162E59"/>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400" dirty="0">
                <a:solidFill>
                  <a:schemeClr val="bg1"/>
                </a:solidFill>
                <a:latin typeface="Arial" panose="020B0604020202020204" pitchFamily="34" charset="0"/>
                <a:cs typeface="Arial" panose="020B0604020202020204" pitchFamily="34" charset="0"/>
              </a:rPr>
              <a:t>Bayerisches Zentrum für Krebsforschung</a:t>
            </a:r>
            <a:endParaRPr lang="de-DE" sz="800" dirty="0">
              <a:solidFill>
                <a:schemeClr val="bg1"/>
              </a:solidFill>
              <a:latin typeface="Arial" panose="020B0604020202020204" pitchFamily="34" charset="0"/>
              <a:cs typeface="Arial" panose="020B0604020202020204" pitchFamily="34" charset="0"/>
            </a:endParaRPr>
          </a:p>
          <a:p>
            <a:pPr algn="ctr"/>
            <a:endParaRPr lang="de-DE" sz="800" dirty="0">
              <a:solidFill>
                <a:schemeClr val="bg1"/>
              </a:solidFill>
              <a:latin typeface="Arial" panose="020B0604020202020204" pitchFamily="34" charset="0"/>
              <a:cs typeface="Arial" panose="020B0604020202020204" pitchFamily="34" charset="0"/>
            </a:endParaRPr>
          </a:p>
          <a:p>
            <a:pPr algn="ctr"/>
            <a:r>
              <a:rPr lang="de-DE" sz="1400" dirty="0">
                <a:solidFill>
                  <a:schemeClr val="bg1"/>
                </a:solidFill>
                <a:latin typeface="Arial Black" panose="020B0A04020102020204" pitchFamily="34" charset="0"/>
                <a:cs typeface="Arial" panose="020B0604020202020204" pitchFamily="34" charset="0"/>
              </a:rPr>
              <a:t>BZKF</a:t>
            </a:r>
          </a:p>
          <a:p>
            <a:pPr algn="ctr"/>
            <a:endParaRPr lang="de-DE" sz="800" b="1" dirty="0">
              <a:solidFill>
                <a:schemeClr val="bg1"/>
              </a:solidFill>
              <a:latin typeface="Arial" panose="020B0604020202020204" pitchFamily="34" charset="0"/>
              <a:cs typeface="Arial" panose="020B0604020202020204" pitchFamily="34" charset="0"/>
            </a:endParaRPr>
          </a:p>
          <a:p>
            <a:pPr algn="ctr"/>
            <a:r>
              <a:rPr lang="de-DE" sz="1000" dirty="0">
                <a:solidFill>
                  <a:schemeClr val="bg1"/>
                </a:solidFill>
                <a:latin typeface="Arial" panose="020B0604020202020204" pitchFamily="34" charset="0"/>
                <a:cs typeface="Arial" panose="020B0604020202020204" pitchFamily="34" charset="0"/>
              </a:rPr>
              <a:t>Selbsthilfegruppe in Bayern suchen</a:t>
            </a:r>
            <a:endParaRPr lang="de-DE" sz="1400" b="1" dirty="0">
              <a:solidFill>
                <a:schemeClr val="bg1"/>
              </a:solidFill>
              <a:latin typeface="Arial" panose="020B0604020202020204" pitchFamily="34" charset="0"/>
              <a:cs typeface="Arial" panose="020B0604020202020204" pitchFamily="34" charset="0"/>
            </a:endParaRPr>
          </a:p>
        </p:txBody>
      </p:sp>
      <p:sp>
        <p:nvSpPr>
          <p:cNvPr id="32" name="Ellipse 31">
            <a:hlinkClick r:id="rId15"/>
            <a:extLst>
              <a:ext uri="{FF2B5EF4-FFF2-40B4-BE49-F238E27FC236}">
                <a16:creationId xmlns:a16="http://schemas.microsoft.com/office/drawing/2014/main" id="{B775B505-F57E-09A2-58BC-0B63C10F878D}"/>
              </a:ext>
            </a:extLst>
          </p:cNvPr>
          <p:cNvSpPr/>
          <p:nvPr/>
        </p:nvSpPr>
        <p:spPr>
          <a:xfrm>
            <a:off x="324366" y="2410284"/>
            <a:ext cx="1980000" cy="19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400" dirty="0">
                <a:solidFill>
                  <a:srgbClr val="C00000"/>
                </a:solidFill>
                <a:latin typeface="Arial Black" panose="020B0A04020102020204" pitchFamily="34" charset="0"/>
                <a:cs typeface="Arial" panose="020B0604020202020204" pitchFamily="34" charset="0"/>
              </a:rPr>
              <a:t>Studiensuche</a:t>
            </a:r>
          </a:p>
          <a:p>
            <a:pPr algn="ctr"/>
            <a:endParaRPr lang="de-DE" sz="800" dirty="0">
              <a:solidFill>
                <a:srgbClr val="C00000"/>
              </a:solidFill>
              <a:latin typeface="Arial" panose="020B0604020202020204" pitchFamily="34" charset="0"/>
              <a:cs typeface="Arial" panose="020B0604020202020204" pitchFamily="34" charset="0"/>
            </a:endParaRPr>
          </a:p>
          <a:p>
            <a:pPr algn="ctr"/>
            <a:r>
              <a:rPr lang="de-DE" sz="1200" dirty="0">
                <a:solidFill>
                  <a:srgbClr val="C00000"/>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Bayern</a:t>
            </a:r>
            <a:r>
              <a:rPr lang="de-DE" sz="1200" dirty="0">
                <a:solidFill>
                  <a:srgbClr val="C00000"/>
                </a:solidFill>
                <a:latin typeface="Arial" panose="020B0604020202020204" pitchFamily="34" charset="0"/>
                <a:cs typeface="Arial" panose="020B0604020202020204" pitchFamily="34" charset="0"/>
              </a:rPr>
              <a:t> </a:t>
            </a:r>
          </a:p>
          <a:p>
            <a:pPr algn="ctr"/>
            <a:r>
              <a:rPr lang="de-DE" sz="1200" dirty="0">
                <a:solidFill>
                  <a:srgbClr val="C00000"/>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Deutschland</a:t>
            </a:r>
            <a:endParaRPr lang="de-DE" sz="1200" dirty="0">
              <a:solidFill>
                <a:srgbClr val="C00000"/>
              </a:solidFill>
              <a:latin typeface="Arial" panose="020B0604020202020204" pitchFamily="34" charset="0"/>
              <a:cs typeface="Arial" panose="020B0604020202020204" pitchFamily="34" charset="0"/>
            </a:endParaRPr>
          </a:p>
          <a:p>
            <a:pPr algn="ctr"/>
            <a:r>
              <a:rPr lang="de-DE" sz="1200" dirty="0">
                <a:solidFill>
                  <a:srgbClr val="C00000"/>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Österreich</a:t>
            </a:r>
            <a:r>
              <a:rPr lang="de-DE" sz="1200" dirty="0">
                <a:solidFill>
                  <a:srgbClr val="C00000"/>
                </a:solidFill>
                <a:latin typeface="Arial" panose="020B0604020202020204" pitchFamily="34" charset="0"/>
                <a:cs typeface="Arial" panose="020B0604020202020204" pitchFamily="34" charset="0"/>
              </a:rPr>
              <a:t> </a:t>
            </a:r>
            <a:r>
              <a:rPr lang="de-DE" sz="1200" dirty="0">
                <a:solidFill>
                  <a:srgbClr val="C00000"/>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Schweiz</a:t>
            </a:r>
            <a:endParaRPr lang="de-DE" sz="1200" dirty="0">
              <a:solidFill>
                <a:srgbClr val="C00000"/>
              </a:solidFill>
              <a:latin typeface="Arial" panose="020B0604020202020204" pitchFamily="34" charset="0"/>
              <a:cs typeface="Arial" panose="020B0604020202020204" pitchFamily="34" charset="0"/>
            </a:endParaRPr>
          </a:p>
          <a:p>
            <a:pPr algn="ctr"/>
            <a:r>
              <a:rPr lang="de-DE" sz="1200" dirty="0">
                <a:solidFill>
                  <a:srgbClr val="C00000"/>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Weltweit</a:t>
            </a:r>
            <a:endParaRPr lang="de-DE" sz="1200" dirty="0">
              <a:solidFill>
                <a:srgbClr val="C00000"/>
              </a:solidFill>
              <a:latin typeface="Arial" panose="020B0604020202020204" pitchFamily="34" charset="0"/>
              <a:cs typeface="Arial" panose="020B0604020202020204" pitchFamily="34" charset="0"/>
            </a:endParaRPr>
          </a:p>
          <a:p>
            <a:pPr algn="ctr"/>
            <a:r>
              <a:rPr lang="de-DE" sz="1200" dirty="0">
                <a:solidFill>
                  <a:srgbClr val="C00000"/>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USA</a:t>
            </a:r>
            <a:endParaRPr lang="de-DE" sz="1200" dirty="0">
              <a:solidFill>
                <a:srgbClr val="C00000"/>
              </a:solidFill>
              <a:latin typeface="Arial" panose="020B0604020202020204" pitchFamily="34" charset="0"/>
              <a:cs typeface="Arial" panose="020B0604020202020204" pitchFamily="34" charset="0"/>
            </a:endParaRPr>
          </a:p>
        </p:txBody>
      </p:sp>
      <p:sp>
        <p:nvSpPr>
          <p:cNvPr id="33" name="Rechteck: abgerundete Ecken 32">
            <a:hlinkClick r:id="rId21"/>
            <a:extLst>
              <a:ext uri="{FF2B5EF4-FFF2-40B4-BE49-F238E27FC236}">
                <a16:creationId xmlns:a16="http://schemas.microsoft.com/office/drawing/2014/main" id="{38A5CD97-D337-D6FA-FA8A-64954D912871}"/>
              </a:ext>
            </a:extLst>
          </p:cNvPr>
          <p:cNvSpPr/>
          <p:nvPr/>
        </p:nvSpPr>
        <p:spPr>
          <a:xfrm>
            <a:off x="4223790" y="1566323"/>
            <a:ext cx="5703465" cy="108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1200" dirty="0">
                <a:solidFill>
                  <a:schemeClr val="bg1"/>
                </a:solidFill>
                <a:latin typeface="Arial" panose="020B0604020202020204" pitchFamily="34" charset="0"/>
                <a:cs typeface="Arial" panose="020B0604020202020204" pitchFamily="34" charset="0"/>
              </a:rPr>
              <a:t>OncoMap</a:t>
            </a:r>
            <a:endParaRPr lang="de-DE" sz="800" dirty="0">
              <a:solidFill>
                <a:schemeClr val="bg1"/>
              </a:solidFill>
              <a:latin typeface="Arial" panose="020B0604020202020204" pitchFamily="34" charset="0"/>
              <a:cs typeface="Arial" panose="020B0604020202020204" pitchFamily="34" charset="0"/>
            </a:endParaRPr>
          </a:p>
          <a:p>
            <a:pPr algn="ctr"/>
            <a:endParaRPr lang="de-DE" sz="800" dirty="0">
              <a:solidFill>
                <a:schemeClr val="bg1"/>
              </a:solidFill>
              <a:latin typeface="Arial" panose="020B0604020202020204" pitchFamily="34" charset="0"/>
              <a:cs typeface="Arial" panose="020B0604020202020204" pitchFamily="34" charset="0"/>
            </a:endParaRPr>
          </a:p>
          <a:p>
            <a:pPr algn="ctr"/>
            <a:r>
              <a:rPr lang="de-DE" sz="1400" dirty="0">
                <a:solidFill>
                  <a:schemeClr val="bg1"/>
                </a:solidFill>
                <a:latin typeface="Arial Black" panose="020B0A04020102020204" pitchFamily="34" charset="0"/>
                <a:cs typeface="Arial" panose="020B0604020202020204" pitchFamily="34" charset="0"/>
              </a:rPr>
              <a:t>Zertifiziertes Prostatakrebszentrum</a:t>
            </a:r>
            <a:endParaRPr lang="de-DE" sz="800" dirty="0">
              <a:solidFill>
                <a:schemeClr val="bg1"/>
              </a:solidFill>
              <a:latin typeface="Arial Black" panose="020B0A04020102020204" pitchFamily="34" charset="0"/>
              <a:cs typeface="Arial" panose="020B0604020202020204" pitchFamily="34" charset="0"/>
            </a:endParaRPr>
          </a:p>
          <a:p>
            <a:pPr algn="ctr"/>
            <a:endParaRPr lang="de-DE" sz="800" dirty="0">
              <a:solidFill>
                <a:schemeClr val="bg1"/>
              </a:solidFill>
              <a:latin typeface="Arial" panose="020B0604020202020204" pitchFamily="34" charset="0"/>
              <a:cs typeface="Arial" panose="020B0604020202020204" pitchFamily="34" charset="0"/>
            </a:endParaRP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17" name="Ellipse 16">
            <a:hlinkClick r:id="rId22"/>
            <a:extLst>
              <a:ext uri="{FF2B5EF4-FFF2-40B4-BE49-F238E27FC236}">
                <a16:creationId xmlns:a16="http://schemas.microsoft.com/office/drawing/2014/main" id="{D426A567-15ED-4B72-FC39-4212AA4E9D7B}"/>
              </a:ext>
            </a:extLst>
          </p:cNvPr>
          <p:cNvSpPr/>
          <p:nvPr/>
        </p:nvSpPr>
        <p:spPr>
          <a:xfrm>
            <a:off x="324366" y="398723"/>
            <a:ext cx="1980000" cy="19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900" dirty="0">
                <a:solidFill>
                  <a:schemeClr val="bg1"/>
                </a:solidFill>
                <a:cs typeface="Arial" panose="020B0604020202020204" pitchFamily="34" charset="0"/>
              </a:rPr>
              <a:t>Die Arzt-Auskunft</a:t>
            </a:r>
          </a:p>
          <a:p>
            <a:pPr algn="ctr"/>
            <a:r>
              <a:rPr lang="de-DE" sz="900" dirty="0">
                <a:solidFill>
                  <a:schemeClr val="bg1"/>
                </a:solidFill>
                <a:cs typeface="Arial" panose="020B0604020202020204" pitchFamily="34" charset="0"/>
              </a:rPr>
              <a:t>der Stiftung Gesundheit</a:t>
            </a:r>
          </a:p>
          <a:p>
            <a:pPr algn="ctr"/>
            <a:r>
              <a:rPr lang="de-DE" sz="1600" dirty="0">
                <a:solidFill>
                  <a:schemeClr val="bg1"/>
                </a:solidFill>
                <a:latin typeface="Arial Black" panose="020B0A04020102020204" pitchFamily="34" charset="0"/>
                <a:cs typeface="Arial" panose="020B0604020202020204" pitchFamily="34" charset="0"/>
              </a:rPr>
              <a:t>Arzt</a:t>
            </a:r>
          </a:p>
          <a:p>
            <a:pPr algn="ctr"/>
            <a:r>
              <a:rPr lang="de-DE" sz="1100" dirty="0">
                <a:solidFill>
                  <a:schemeClr val="bg1"/>
                </a:solidFill>
                <a:latin typeface="Arial Black" panose="020B0A04020102020204" pitchFamily="34" charset="0"/>
                <a:cs typeface="Arial" panose="020B0604020202020204" pitchFamily="34" charset="0"/>
              </a:rPr>
              <a:t>Pathologie</a:t>
            </a:r>
          </a:p>
          <a:p>
            <a:pPr algn="ctr"/>
            <a:r>
              <a:rPr lang="de-DE" sz="1100" dirty="0">
                <a:solidFill>
                  <a:schemeClr val="bg1"/>
                </a:solidFill>
                <a:latin typeface="Arial Black" panose="020B0A04020102020204" pitchFamily="34" charset="0"/>
                <a:cs typeface="Arial" panose="020B0604020202020204" pitchFamily="34" charset="0"/>
              </a:rPr>
              <a:t>Psychotherapeut</a:t>
            </a:r>
          </a:p>
          <a:p>
            <a:pPr algn="ctr"/>
            <a:r>
              <a:rPr lang="de-DE" sz="1100" dirty="0">
                <a:solidFill>
                  <a:schemeClr val="bg1"/>
                </a:solidFill>
                <a:latin typeface="Arial Black" panose="020B0A04020102020204" pitchFamily="34" charset="0"/>
                <a:cs typeface="Arial" panose="020B0604020202020204" pitchFamily="34" charset="0"/>
              </a:rPr>
              <a:t>Reha-Klinik</a:t>
            </a:r>
          </a:p>
          <a:p>
            <a:pPr algn="ctr"/>
            <a:r>
              <a:rPr lang="de-DE" sz="1100" dirty="0">
                <a:solidFill>
                  <a:schemeClr val="bg1"/>
                </a:solidFill>
                <a:latin typeface="Arial Black" panose="020B0A04020102020204" pitchFamily="34" charset="0"/>
                <a:cs typeface="Arial" panose="020B0604020202020204" pitchFamily="34" charset="0"/>
              </a:rPr>
              <a:t>Kliniken</a:t>
            </a:r>
          </a:p>
          <a:p>
            <a:pPr algn="ctr"/>
            <a:r>
              <a:rPr lang="de-DE" sz="1100" dirty="0">
                <a:solidFill>
                  <a:schemeClr val="bg1"/>
                </a:solidFill>
                <a:latin typeface="Arial Black" panose="020B0A04020102020204" pitchFamily="34" charset="0"/>
                <a:cs typeface="Arial" panose="020B0604020202020204" pitchFamily="34" charset="0"/>
              </a:rPr>
              <a:t>MVZ usw.</a:t>
            </a:r>
          </a:p>
          <a:p>
            <a:pPr algn="ctr"/>
            <a:r>
              <a:rPr lang="de-DE" sz="900" dirty="0">
                <a:solidFill>
                  <a:schemeClr val="bg1"/>
                </a:solidFill>
                <a:cs typeface="Arial" panose="020B0604020202020204" pitchFamily="34" charset="0"/>
              </a:rPr>
              <a:t>suchen</a:t>
            </a:r>
          </a:p>
        </p:txBody>
      </p:sp>
      <p:sp>
        <p:nvSpPr>
          <p:cNvPr id="5" name="Rechteck: abgerundete Ecken 4">
            <a:hlinkClick r:id="rId23"/>
            <a:extLst>
              <a:ext uri="{FF2B5EF4-FFF2-40B4-BE49-F238E27FC236}">
                <a16:creationId xmlns:a16="http://schemas.microsoft.com/office/drawing/2014/main" id="{20C49344-9C7C-0773-8670-04CA30B0124F}"/>
              </a:ext>
            </a:extLst>
          </p:cNvPr>
          <p:cNvSpPr/>
          <p:nvPr/>
        </p:nvSpPr>
        <p:spPr>
          <a:xfrm>
            <a:off x="7097065" y="3683749"/>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DEGRO</a:t>
            </a:r>
          </a:p>
          <a:p>
            <a:pPr algn="ctr"/>
            <a:r>
              <a:rPr lang="de-DE" sz="1200" dirty="0">
                <a:solidFill>
                  <a:schemeClr val="bg1"/>
                </a:solidFill>
                <a:latin typeface="Arial" panose="020B0604020202020204" pitchFamily="34" charset="0"/>
                <a:cs typeface="Arial" panose="020B0604020202020204" pitchFamily="34" charset="0"/>
              </a:rPr>
              <a:t>Praxen für Strahlentherapie</a:t>
            </a: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15" name="Rechteck: abgerundete Ecken 14">
            <a:hlinkClick r:id="rId24"/>
            <a:extLst>
              <a:ext uri="{FF2B5EF4-FFF2-40B4-BE49-F238E27FC236}">
                <a16:creationId xmlns:a16="http://schemas.microsoft.com/office/drawing/2014/main" id="{D4D34AEF-3565-6FAE-91EB-70DEF741C834}"/>
              </a:ext>
            </a:extLst>
          </p:cNvPr>
          <p:cNvSpPr/>
          <p:nvPr/>
        </p:nvSpPr>
        <p:spPr>
          <a:xfrm>
            <a:off x="8580149" y="3683749"/>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BDN</a:t>
            </a:r>
          </a:p>
          <a:p>
            <a:pPr algn="ctr"/>
            <a:r>
              <a:rPr lang="de-DE" sz="1200" dirty="0">
                <a:solidFill>
                  <a:schemeClr val="bg1"/>
                </a:solidFill>
                <a:latin typeface="Arial" panose="020B0604020202020204" pitchFamily="34" charset="0"/>
                <a:cs typeface="Arial" panose="020B0604020202020204" pitchFamily="34" charset="0"/>
              </a:rPr>
              <a:t>Nuklear-</a:t>
            </a:r>
          </a:p>
          <a:p>
            <a:pPr algn="ctr"/>
            <a:r>
              <a:rPr lang="de-DE" sz="1200" dirty="0" err="1">
                <a:solidFill>
                  <a:schemeClr val="bg1"/>
                </a:solidFill>
                <a:latin typeface="Arial" panose="020B0604020202020204" pitchFamily="34" charset="0"/>
                <a:cs typeface="Arial" panose="020B0604020202020204" pitchFamily="34" charset="0"/>
              </a:rPr>
              <a:t>medizin</a:t>
            </a:r>
            <a:endParaRPr lang="de-DE" sz="1200" dirty="0">
              <a:solidFill>
                <a:schemeClr val="bg1"/>
              </a:solidFill>
              <a:latin typeface="Arial" panose="020B0604020202020204" pitchFamily="34" charset="0"/>
              <a:cs typeface="Arial" panose="020B0604020202020204" pitchFamily="34" charset="0"/>
            </a:endParaRP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16" name="Rechteck: abgerundete Ecken 15">
            <a:extLst>
              <a:ext uri="{FF2B5EF4-FFF2-40B4-BE49-F238E27FC236}">
                <a16:creationId xmlns:a16="http://schemas.microsoft.com/office/drawing/2014/main" id="{36607574-8434-7E0D-434E-EB5469CD6D83}"/>
              </a:ext>
            </a:extLst>
          </p:cNvPr>
          <p:cNvSpPr/>
          <p:nvPr/>
        </p:nvSpPr>
        <p:spPr>
          <a:xfrm>
            <a:off x="2647813" y="4664432"/>
            <a:ext cx="1440000" cy="900000"/>
          </a:xfrm>
          <a:prstGeom prst="round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b="1" dirty="0">
                <a:solidFill>
                  <a:srgbClr val="C00000"/>
                </a:solidFill>
              </a:rPr>
              <a:t>In lebensbedrohlichen Fällen</a:t>
            </a:r>
          </a:p>
          <a:p>
            <a:pPr algn="ctr"/>
            <a:r>
              <a:rPr lang="de-DE" sz="1200" dirty="0">
                <a:solidFill>
                  <a:srgbClr val="C00000"/>
                </a:solidFill>
                <a:latin typeface="Arial Black" panose="020B0A04020102020204" pitchFamily="34" charset="0"/>
              </a:rPr>
              <a:t>Rettungsdienst</a:t>
            </a:r>
            <a:r>
              <a:rPr lang="de-DE" sz="1400" b="1" dirty="0">
                <a:solidFill>
                  <a:srgbClr val="C00000"/>
                </a:solidFill>
                <a:latin typeface="Arial Black" panose="020B0A04020102020204" pitchFamily="34" charset="0"/>
              </a:rPr>
              <a:t> </a:t>
            </a:r>
          </a:p>
          <a:p>
            <a:pPr algn="ctr"/>
            <a:r>
              <a:rPr lang="de-DE" sz="1400" b="1" dirty="0">
                <a:solidFill>
                  <a:srgbClr val="C00000"/>
                </a:solidFill>
                <a:latin typeface="Arial Black" panose="020B0A04020102020204" pitchFamily="34" charset="0"/>
              </a:rPr>
              <a:t>112</a:t>
            </a:r>
            <a:endParaRPr lang="de-DE" sz="1400" dirty="0">
              <a:solidFill>
                <a:srgbClr val="C00000"/>
              </a:solidFill>
              <a:latin typeface="Arial Black" panose="020B0A04020102020204" pitchFamily="34" charset="0"/>
              <a:cs typeface="Arial" panose="020B0604020202020204" pitchFamily="34" charset="0"/>
            </a:endParaRPr>
          </a:p>
        </p:txBody>
      </p:sp>
      <p:sp>
        <p:nvSpPr>
          <p:cNvPr id="18" name="Rechteck: abgerundete Ecken 17">
            <a:hlinkClick r:id="rId25"/>
            <a:extLst>
              <a:ext uri="{FF2B5EF4-FFF2-40B4-BE49-F238E27FC236}">
                <a16:creationId xmlns:a16="http://schemas.microsoft.com/office/drawing/2014/main" id="{7E7D8D57-6564-097B-6165-2B4213A20ACC}"/>
              </a:ext>
            </a:extLst>
          </p:cNvPr>
          <p:cNvSpPr/>
          <p:nvPr/>
        </p:nvSpPr>
        <p:spPr>
          <a:xfrm>
            <a:off x="10063231" y="4664432"/>
            <a:ext cx="1440000" cy="900000"/>
          </a:xfrm>
          <a:prstGeom prst="round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rgbClr val="C00000"/>
                </a:solidFill>
                <a:latin typeface="Arial" panose="020B0604020202020204" pitchFamily="34" charset="0"/>
                <a:cs typeface="Arial" panose="020B0604020202020204" pitchFamily="34" charset="0"/>
              </a:rPr>
              <a:t>aponet.de</a:t>
            </a:r>
          </a:p>
          <a:p>
            <a:pPr algn="ctr"/>
            <a:r>
              <a:rPr lang="de-DE" sz="1200" dirty="0">
                <a:solidFill>
                  <a:srgbClr val="C00000"/>
                </a:solidFill>
                <a:latin typeface="Arial Black" panose="020B0A04020102020204" pitchFamily="34" charset="0"/>
                <a:cs typeface="Arial" panose="020B0604020202020204" pitchFamily="34" charset="0"/>
              </a:rPr>
              <a:t>Apotheken Notdienst</a:t>
            </a:r>
          </a:p>
          <a:p>
            <a:pPr algn="ctr"/>
            <a:r>
              <a:rPr lang="de-DE" sz="1000" dirty="0">
                <a:solidFill>
                  <a:srgbClr val="C00000"/>
                </a:solidFill>
                <a:latin typeface="Arial" panose="020B0604020202020204" pitchFamily="34" charset="0"/>
                <a:cs typeface="Arial" panose="020B0604020202020204" pitchFamily="34" charset="0"/>
              </a:rPr>
              <a:t>suchen</a:t>
            </a:r>
          </a:p>
        </p:txBody>
      </p:sp>
      <p:sp>
        <p:nvSpPr>
          <p:cNvPr id="19" name="Rechteck: abgerundete Ecken 18">
            <a:hlinkClick r:id="rId26"/>
            <a:extLst>
              <a:ext uri="{FF2B5EF4-FFF2-40B4-BE49-F238E27FC236}">
                <a16:creationId xmlns:a16="http://schemas.microsoft.com/office/drawing/2014/main" id="{41312E82-2955-3580-66EC-BB2F4B71D86F}"/>
              </a:ext>
            </a:extLst>
          </p:cNvPr>
          <p:cNvSpPr/>
          <p:nvPr/>
        </p:nvSpPr>
        <p:spPr>
          <a:xfrm>
            <a:off x="4132485" y="4664432"/>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b="1" dirty="0"/>
              <a:t>Der Patientenservice</a:t>
            </a:r>
          </a:p>
          <a:p>
            <a:pPr algn="ctr"/>
            <a:endParaRPr lang="de-DE" sz="900" b="1" dirty="0"/>
          </a:p>
          <a:p>
            <a:pPr algn="ctr"/>
            <a:r>
              <a:rPr lang="de-DE" sz="1100" dirty="0">
                <a:latin typeface="Arial Black" panose="020B0A04020102020204" pitchFamily="34" charset="0"/>
              </a:rPr>
              <a:t>Patientenservice</a:t>
            </a:r>
            <a:r>
              <a:rPr lang="de-DE" sz="1200" b="1" dirty="0">
                <a:latin typeface="Arial Black" panose="020B0A04020102020204" pitchFamily="34" charset="0"/>
              </a:rPr>
              <a:t> </a:t>
            </a:r>
          </a:p>
          <a:p>
            <a:pPr algn="ctr"/>
            <a:r>
              <a:rPr lang="de-DE" sz="1400" b="1" dirty="0">
                <a:latin typeface="Arial Black" panose="020B0A04020102020204" pitchFamily="34" charset="0"/>
              </a:rPr>
              <a:t>116 117</a:t>
            </a:r>
            <a:endParaRPr lang="de-DE" sz="1400" dirty="0">
              <a:solidFill>
                <a:schemeClr val="bg1">
                  <a:lumMod val="95000"/>
                </a:schemeClr>
              </a:solidFill>
              <a:latin typeface="Arial Black" panose="020B0A04020102020204" pitchFamily="34" charset="0"/>
              <a:cs typeface="Arial" panose="020B0604020202020204" pitchFamily="34" charset="0"/>
            </a:endParaRPr>
          </a:p>
        </p:txBody>
      </p:sp>
      <p:sp>
        <p:nvSpPr>
          <p:cNvPr id="20" name="Rechteck: abgerundete Ecken 19">
            <a:hlinkClick r:id="rId27"/>
            <a:extLst>
              <a:ext uri="{FF2B5EF4-FFF2-40B4-BE49-F238E27FC236}">
                <a16:creationId xmlns:a16="http://schemas.microsoft.com/office/drawing/2014/main" id="{CD2AAECF-8E4F-CD6F-DEAD-0BFEA0656F08}"/>
              </a:ext>
            </a:extLst>
          </p:cNvPr>
          <p:cNvSpPr/>
          <p:nvPr/>
        </p:nvSpPr>
        <p:spPr>
          <a:xfrm>
            <a:off x="8576190" y="4664432"/>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aponet.de</a:t>
            </a:r>
          </a:p>
          <a:p>
            <a:pPr algn="ctr"/>
            <a:endParaRPr lang="de-DE" sz="900" dirty="0">
              <a:solidFill>
                <a:schemeClr val="bg1"/>
              </a:solidFill>
              <a:latin typeface="Arial" panose="020B0604020202020204" pitchFamily="34" charset="0"/>
              <a:cs typeface="Arial" panose="020B0604020202020204" pitchFamily="34" charset="0"/>
            </a:endParaRPr>
          </a:p>
          <a:p>
            <a:pPr algn="ctr"/>
            <a:r>
              <a:rPr lang="de-DE" sz="1200" dirty="0">
                <a:solidFill>
                  <a:schemeClr val="bg1"/>
                </a:solidFill>
                <a:latin typeface="Arial Black" panose="020B0A04020102020204" pitchFamily="34" charset="0"/>
                <a:cs typeface="Arial" panose="020B0604020202020204" pitchFamily="34" charset="0"/>
              </a:rPr>
              <a:t>Apotheke</a:t>
            </a: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22" name="Ellipse 21">
            <a:hlinkClick r:id="rId28"/>
            <a:extLst>
              <a:ext uri="{FF2B5EF4-FFF2-40B4-BE49-F238E27FC236}">
                <a16:creationId xmlns:a16="http://schemas.microsoft.com/office/drawing/2014/main" id="{8734CC73-76C6-72C7-DCCD-71A9D95AF8BC}"/>
              </a:ext>
            </a:extLst>
          </p:cNvPr>
          <p:cNvSpPr/>
          <p:nvPr/>
        </p:nvSpPr>
        <p:spPr>
          <a:xfrm>
            <a:off x="391041" y="5610632"/>
            <a:ext cx="1800000" cy="1080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900" dirty="0">
                <a:solidFill>
                  <a:schemeClr val="bg1"/>
                </a:solidFill>
                <a:cs typeface="Arial" panose="020B0604020202020204" pitchFamily="34" charset="0"/>
              </a:rPr>
              <a:t>WC Finder</a:t>
            </a:r>
          </a:p>
          <a:p>
            <a:pPr algn="ctr"/>
            <a:r>
              <a:rPr lang="de-DE" sz="1400" dirty="0">
                <a:solidFill>
                  <a:schemeClr val="bg1"/>
                </a:solidFill>
                <a:latin typeface="Arial Black" panose="020B0A04020102020204" pitchFamily="34" charset="0"/>
                <a:cs typeface="Arial" panose="020B0604020202020204" pitchFamily="34" charset="0"/>
              </a:rPr>
              <a:t>Öffentliche Toiletten</a:t>
            </a:r>
          </a:p>
          <a:p>
            <a:pPr algn="ctr"/>
            <a:r>
              <a:rPr lang="de-DE" sz="900" dirty="0">
                <a:solidFill>
                  <a:schemeClr val="bg1"/>
                </a:solidFill>
                <a:cs typeface="Arial" panose="020B0604020202020204" pitchFamily="34" charset="0"/>
              </a:rPr>
              <a:t>suchen</a:t>
            </a:r>
          </a:p>
        </p:txBody>
      </p:sp>
      <p:sp>
        <p:nvSpPr>
          <p:cNvPr id="23" name="Rechteck: abgerundete Ecken 22">
            <a:hlinkClick r:id="rId29"/>
            <a:extLst>
              <a:ext uri="{FF2B5EF4-FFF2-40B4-BE49-F238E27FC236}">
                <a16:creationId xmlns:a16="http://schemas.microsoft.com/office/drawing/2014/main" id="{A838B6A2-70C9-0636-C1F0-D82915CCABDD}"/>
              </a:ext>
            </a:extLst>
          </p:cNvPr>
          <p:cNvSpPr/>
          <p:nvPr/>
        </p:nvSpPr>
        <p:spPr>
          <a:xfrm>
            <a:off x="7914533" y="2719936"/>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lumMod val="95000"/>
                  </a:schemeClr>
                </a:solidFill>
                <a:latin typeface="Arial" panose="020B0604020202020204" pitchFamily="34" charset="0"/>
                <a:cs typeface="Arial" panose="020B0604020202020204" pitchFamily="34" charset="0"/>
              </a:rPr>
              <a:t>Deutsches Rotes Kreuz</a:t>
            </a:r>
          </a:p>
          <a:p>
            <a:pPr algn="ctr"/>
            <a:endParaRPr lang="de-DE" sz="900" dirty="0">
              <a:solidFill>
                <a:schemeClr val="bg1">
                  <a:lumMod val="95000"/>
                </a:schemeClr>
              </a:solidFill>
              <a:latin typeface="Arial" panose="020B0604020202020204" pitchFamily="34" charset="0"/>
              <a:cs typeface="Arial" panose="020B0604020202020204" pitchFamily="34" charset="0"/>
            </a:endParaRPr>
          </a:p>
          <a:p>
            <a:pPr algn="ctr"/>
            <a:r>
              <a:rPr lang="de-DE" sz="1200" dirty="0">
                <a:solidFill>
                  <a:schemeClr val="bg1">
                    <a:lumMod val="95000"/>
                  </a:schemeClr>
                </a:solidFill>
                <a:latin typeface="Arial" panose="020B0604020202020204" pitchFamily="34" charset="0"/>
                <a:cs typeface="Arial" panose="020B0604020202020204" pitchFamily="34" charset="0"/>
              </a:rPr>
              <a:t>Krankentransport</a:t>
            </a:r>
          </a:p>
          <a:p>
            <a:pPr algn="ct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24" name="Rechteck: abgerundete Ecken 23">
            <a:hlinkClick r:id="rId30"/>
            <a:extLst>
              <a:ext uri="{FF2B5EF4-FFF2-40B4-BE49-F238E27FC236}">
                <a16:creationId xmlns:a16="http://schemas.microsoft.com/office/drawing/2014/main" id="{B37525D0-7328-A884-F1D5-CFBB2ED669AE}"/>
              </a:ext>
            </a:extLst>
          </p:cNvPr>
          <p:cNvSpPr/>
          <p:nvPr/>
        </p:nvSpPr>
        <p:spPr>
          <a:xfrm>
            <a:off x="9463959" y="2719936"/>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800" dirty="0">
                <a:solidFill>
                  <a:schemeClr val="bg1">
                    <a:lumMod val="95000"/>
                  </a:schemeClr>
                </a:solidFill>
                <a:latin typeface="Arial" panose="020B0604020202020204" pitchFamily="34" charset="0"/>
                <a:cs typeface="Arial" panose="020B0604020202020204" pitchFamily="34" charset="0"/>
              </a:rPr>
              <a:t>Deutsche Kontinenz Gesellschaft </a:t>
            </a:r>
          </a:p>
          <a:p>
            <a:pPr algn="ctr"/>
            <a:r>
              <a:rPr lang="de-DE" sz="1200" dirty="0">
                <a:solidFill>
                  <a:schemeClr val="bg1">
                    <a:lumMod val="95000"/>
                  </a:schemeClr>
                </a:solidFill>
                <a:latin typeface="Arial" panose="020B0604020202020204" pitchFamily="34" charset="0"/>
                <a:cs typeface="Arial" panose="020B0604020202020204" pitchFamily="34" charset="0"/>
              </a:rPr>
              <a:t>Kontinenz- und Beckenboden Zent. </a:t>
            </a: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25" name="Rechteck: abgerundete Ecken 24">
            <a:hlinkClick r:id="rId31"/>
            <a:extLst>
              <a:ext uri="{FF2B5EF4-FFF2-40B4-BE49-F238E27FC236}">
                <a16:creationId xmlns:a16="http://schemas.microsoft.com/office/drawing/2014/main" id="{B7A74CED-BD1E-6073-6660-C55EACFEF2D5}"/>
              </a:ext>
            </a:extLst>
          </p:cNvPr>
          <p:cNvSpPr/>
          <p:nvPr/>
        </p:nvSpPr>
        <p:spPr>
          <a:xfrm>
            <a:off x="2647813" y="1725376"/>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Gesundheitsportal Bund</a:t>
            </a:r>
          </a:p>
          <a:p>
            <a:pPr algn="ctr"/>
            <a:endParaRPr lang="de-DE" sz="900" dirty="0">
              <a:solidFill>
                <a:schemeClr val="bg1"/>
              </a:solidFill>
              <a:latin typeface="Arial" panose="020B0604020202020204" pitchFamily="34" charset="0"/>
              <a:cs typeface="Arial" panose="020B0604020202020204" pitchFamily="34" charset="0"/>
            </a:endParaRPr>
          </a:p>
          <a:p>
            <a:pPr algn="ctr"/>
            <a:r>
              <a:rPr lang="de-DE" sz="1200" dirty="0">
                <a:solidFill>
                  <a:schemeClr val="bg1"/>
                </a:solidFill>
                <a:latin typeface="Arial" panose="020B0604020202020204" pitchFamily="34" charset="0"/>
                <a:cs typeface="Arial" panose="020B0604020202020204" pitchFamily="34" charset="0"/>
              </a:rPr>
              <a:t>Krankenhaus</a:t>
            </a:r>
          </a:p>
          <a:p>
            <a:pPr algn="ctr"/>
            <a:r>
              <a:rPr lang="de-DE" sz="1000" dirty="0">
                <a:solidFill>
                  <a:schemeClr val="bg1">
                    <a:lumMod val="95000"/>
                  </a:schemeClr>
                </a:solidFill>
                <a:latin typeface="Arial" panose="020B0604020202020204" pitchFamily="34" charset="0"/>
                <a:cs typeface="Arial" panose="020B0604020202020204" pitchFamily="34" charset="0"/>
              </a:rPr>
              <a:t>suchen</a:t>
            </a:r>
          </a:p>
        </p:txBody>
      </p:sp>
      <p:sp>
        <p:nvSpPr>
          <p:cNvPr id="26" name="Rechteck: abgerundete Ecken 25">
            <a:hlinkClick r:id="rId32"/>
            <a:extLst>
              <a:ext uri="{FF2B5EF4-FFF2-40B4-BE49-F238E27FC236}">
                <a16:creationId xmlns:a16="http://schemas.microsoft.com/office/drawing/2014/main" id="{7E78D7ED-5CBA-EAB6-53A4-D6E10833A317}"/>
              </a:ext>
            </a:extLst>
          </p:cNvPr>
          <p:cNvSpPr/>
          <p:nvPr/>
        </p:nvSpPr>
        <p:spPr>
          <a:xfrm>
            <a:off x="10063231" y="1725376"/>
            <a:ext cx="1440000" cy="900000"/>
          </a:xfrm>
          <a:prstGeom prst="roundRect">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de-DE" sz="900" dirty="0">
                <a:solidFill>
                  <a:schemeClr val="bg1"/>
                </a:solidFill>
                <a:latin typeface="Arial" panose="020B0604020202020204" pitchFamily="34" charset="0"/>
                <a:cs typeface="Arial" panose="020B0604020202020204" pitchFamily="34" charset="0"/>
              </a:rPr>
              <a:t>Deutsche Rentenversicherung </a:t>
            </a:r>
          </a:p>
          <a:p>
            <a:pPr algn="ctr"/>
            <a:r>
              <a:rPr lang="de-DE" sz="1200" dirty="0">
                <a:solidFill>
                  <a:schemeClr val="bg1"/>
                </a:solidFill>
                <a:latin typeface="Arial" panose="020B0604020202020204" pitchFamily="34" charset="0"/>
                <a:cs typeface="Arial" panose="020B0604020202020204" pitchFamily="34" charset="0"/>
              </a:rPr>
              <a:t>Reha-Klinik</a:t>
            </a:r>
          </a:p>
          <a:p>
            <a:pPr algn="ctr"/>
            <a:r>
              <a:rPr lang="de-DE" sz="1000" dirty="0">
                <a:solidFill>
                  <a:schemeClr val="bg1"/>
                </a:solidFill>
                <a:latin typeface="Arial" panose="020B0604020202020204" pitchFamily="34" charset="0"/>
                <a:cs typeface="Arial" panose="020B0604020202020204" pitchFamily="34" charset="0"/>
              </a:rPr>
              <a:t>suchen</a:t>
            </a:r>
          </a:p>
        </p:txBody>
      </p:sp>
      <p:sp>
        <p:nvSpPr>
          <p:cNvPr id="35" name="Ellipse 34">
            <a:hlinkClick r:id="rId33"/>
            <a:extLst>
              <a:ext uri="{FF2B5EF4-FFF2-40B4-BE49-F238E27FC236}">
                <a16:creationId xmlns:a16="http://schemas.microsoft.com/office/drawing/2014/main" id="{0857BF13-3894-186E-6BF4-E08C0E6C8798}"/>
              </a:ext>
            </a:extLst>
          </p:cNvPr>
          <p:cNvSpPr/>
          <p:nvPr/>
        </p:nvSpPr>
        <p:spPr>
          <a:xfrm>
            <a:off x="391041" y="4507547"/>
            <a:ext cx="1800000" cy="1080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900" dirty="0">
                <a:solidFill>
                  <a:schemeClr val="bg1"/>
                </a:solidFill>
                <a:cs typeface="Arial" panose="020B0604020202020204" pitchFamily="34" charset="0"/>
              </a:rPr>
              <a:t>Meta-Treff</a:t>
            </a:r>
          </a:p>
          <a:p>
            <a:pPr algn="ctr"/>
            <a:r>
              <a:rPr lang="de-DE" sz="1100" dirty="0">
                <a:solidFill>
                  <a:schemeClr val="bg1"/>
                </a:solidFill>
                <a:latin typeface="Arial Black" panose="020B0A04020102020204" pitchFamily="34" charset="0"/>
                <a:cs typeface="Arial" panose="020B0604020202020204" pitchFamily="34" charset="0"/>
              </a:rPr>
              <a:t>Fachärzte</a:t>
            </a:r>
          </a:p>
          <a:p>
            <a:pPr algn="ctr"/>
            <a:r>
              <a:rPr lang="de-DE" sz="800" dirty="0">
                <a:solidFill>
                  <a:schemeClr val="bg1"/>
                </a:solidFill>
                <a:latin typeface="Arial Black" panose="020B0A04020102020204" pitchFamily="34" charset="0"/>
                <a:cs typeface="Arial" panose="020B0604020202020204" pitchFamily="34" charset="0"/>
              </a:rPr>
              <a:t>und</a:t>
            </a:r>
            <a:r>
              <a:rPr lang="de-DE" sz="1100" dirty="0">
                <a:solidFill>
                  <a:schemeClr val="bg1"/>
                </a:solidFill>
                <a:latin typeface="Arial Black" panose="020B0A04020102020204" pitchFamily="34" charset="0"/>
                <a:cs typeface="Arial" panose="020B0604020202020204" pitchFamily="34" charset="0"/>
              </a:rPr>
              <a:t> </a:t>
            </a:r>
          </a:p>
          <a:p>
            <a:pPr algn="ctr"/>
            <a:r>
              <a:rPr lang="de-DE" sz="1100" dirty="0">
                <a:solidFill>
                  <a:schemeClr val="bg1"/>
                </a:solidFill>
                <a:latin typeface="Arial Black" panose="020B0A04020102020204" pitchFamily="34" charset="0"/>
                <a:cs typeface="Arial" panose="020B0604020202020204" pitchFamily="34" charset="0"/>
              </a:rPr>
              <a:t>onkologische Zentren</a:t>
            </a:r>
          </a:p>
          <a:p>
            <a:pPr algn="ctr"/>
            <a:r>
              <a:rPr lang="de-DE" sz="900" dirty="0">
                <a:solidFill>
                  <a:schemeClr val="bg1"/>
                </a:solidFill>
                <a:cs typeface="Arial" panose="020B0604020202020204" pitchFamily="34" charset="0"/>
              </a:rPr>
              <a:t>suchen</a:t>
            </a:r>
          </a:p>
        </p:txBody>
      </p:sp>
    </p:spTree>
    <p:extLst>
      <p:ext uri="{BB962C8B-B14F-4D97-AF65-F5344CB8AC3E}">
        <p14:creationId xmlns:p14="http://schemas.microsoft.com/office/powerpoint/2010/main" val="29937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ppt_x"/>
                                          </p:val>
                                        </p:tav>
                                        <p:tav tm="100000">
                                          <p:val>
                                            <p:strVal val="#ppt_x"/>
                                          </p:val>
                                        </p:tav>
                                      </p:tavLst>
                                    </p:anim>
                                    <p:anim calcmode="lin" valueType="num">
                                      <p:cBhvr additive="base">
                                        <p:cTn id="51" dur="500" fill="hold"/>
                                        <p:tgtEl>
                                          <p:spTgt spid="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ppt_x"/>
                                          </p:val>
                                        </p:tav>
                                        <p:tav tm="100000">
                                          <p:val>
                                            <p:strVal val="#ppt_x"/>
                                          </p:val>
                                        </p:tav>
                                      </p:tavLst>
                                    </p:anim>
                                    <p:anim calcmode="lin" valueType="num">
                                      <p:cBhvr additive="base">
                                        <p:cTn id="55" dur="500" fill="hold"/>
                                        <p:tgtEl>
                                          <p:spTgt spid="9"/>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ppt_x"/>
                                          </p:val>
                                        </p:tav>
                                        <p:tav tm="100000">
                                          <p:val>
                                            <p:strVal val="#ppt_x"/>
                                          </p:val>
                                        </p:tav>
                                      </p:tavLst>
                                    </p:anim>
                                    <p:anim calcmode="lin" valueType="num">
                                      <p:cBhvr additive="base">
                                        <p:cTn id="59" dur="500" fill="hold"/>
                                        <p:tgtEl>
                                          <p:spTgt spid="10"/>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additive="base">
                                        <p:cTn id="74" dur="500" fill="hold"/>
                                        <p:tgtEl>
                                          <p:spTgt spid="33"/>
                                        </p:tgtEl>
                                        <p:attrNameLst>
                                          <p:attrName>ppt_x</p:attrName>
                                        </p:attrNameLst>
                                      </p:cBhvr>
                                      <p:tavLst>
                                        <p:tav tm="0">
                                          <p:val>
                                            <p:strVal val="#ppt_x"/>
                                          </p:val>
                                        </p:tav>
                                        <p:tav tm="100000">
                                          <p:val>
                                            <p:strVal val="#ppt_x"/>
                                          </p:val>
                                        </p:tav>
                                      </p:tavLst>
                                    </p:anim>
                                    <p:anim calcmode="lin" valueType="num">
                                      <p:cBhvr additive="base">
                                        <p:cTn id="75" dur="500" fill="hold"/>
                                        <p:tgtEl>
                                          <p:spTgt spid="33"/>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500" fill="hold"/>
                                        <p:tgtEl>
                                          <p:spTgt spid="5"/>
                                        </p:tgtEl>
                                        <p:attrNameLst>
                                          <p:attrName>ppt_x</p:attrName>
                                        </p:attrNameLst>
                                      </p:cBhvr>
                                      <p:tavLst>
                                        <p:tav tm="0">
                                          <p:val>
                                            <p:strVal val="#ppt_x"/>
                                          </p:val>
                                        </p:tav>
                                        <p:tav tm="100000">
                                          <p:val>
                                            <p:strVal val="#ppt_x"/>
                                          </p:val>
                                        </p:tav>
                                      </p:tavLst>
                                    </p:anim>
                                    <p:anim calcmode="lin" valueType="num">
                                      <p:cBhvr additive="base">
                                        <p:cTn id="79" dur="500" fill="hold"/>
                                        <p:tgtEl>
                                          <p:spTgt spid="5"/>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additive="base">
                                        <p:cTn id="82" dur="500" fill="hold"/>
                                        <p:tgtEl>
                                          <p:spTgt spid="15"/>
                                        </p:tgtEl>
                                        <p:attrNameLst>
                                          <p:attrName>ppt_x</p:attrName>
                                        </p:attrNameLst>
                                      </p:cBhvr>
                                      <p:tavLst>
                                        <p:tav tm="0">
                                          <p:val>
                                            <p:strVal val="#ppt_x"/>
                                          </p:val>
                                        </p:tav>
                                        <p:tav tm="100000">
                                          <p:val>
                                            <p:strVal val="#ppt_x"/>
                                          </p:val>
                                        </p:tav>
                                      </p:tavLst>
                                    </p:anim>
                                    <p:anim calcmode="lin" valueType="num">
                                      <p:cBhvr additive="base">
                                        <p:cTn id="83" dur="500" fill="hold"/>
                                        <p:tgtEl>
                                          <p:spTgt spid="15"/>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additive="base">
                                        <p:cTn id="86" dur="500" fill="hold"/>
                                        <p:tgtEl>
                                          <p:spTgt spid="18"/>
                                        </p:tgtEl>
                                        <p:attrNameLst>
                                          <p:attrName>ppt_x</p:attrName>
                                        </p:attrNameLst>
                                      </p:cBhvr>
                                      <p:tavLst>
                                        <p:tav tm="0">
                                          <p:val>
                                            <p:strVal val="#ppt_x"/>
                                          </p:val>
                                        </p:tav>
                                        <p:tav tm="100000">
                                          <p:val>
                                            <p:strVal val="#ppt_x"/>
                                          </p:val>
                                        </p:tav>
                                      </p:tavLst>
                                    </p:anim>
                                    <p:anim calcmode="lin" valueType="num">
                                      <p:cBhvr additive="base">
                                        <p:cTn id="87" dur="500" fill="hold"/>
                                        <p:tgtEl>
                                          <p:spTgt spid="18"/>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ppt_x"/>
                                          </p:val>
                                        </p:tav>
                                        <p:tav tm="100000">
                                          <p:val>
                                            <p:strVal val="#ppt_x"/>
                                          </p:val>
                                        </p:tav>
                                      </p:tavLst>
                                    </p:anim>
                                    <p:anim calcmode="lin" valueType="num">
                                      <p:cBhvr additive="base">
                                        <p:cTn id="91" dur="500" fill="hold"/>
                                        <p:tgtEl>
                                          <p:spTgt spid="19"/>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additive="base">
                                        <p:cTn id="94" dur="500" fill="hold"/>
                                        <p:tgtEl>
                                          <p:spTgt spid="20"/>
                                        </p:tgtEl>
                                        <p:attrNameLst>
                                          <p:attrName>ppt_x</p:attrName>
                                        </p:attrNameLst>
                                      </p:cBhvr>
                                      <p:tavLst>
                                        <p:tav tm="0">
                                          <p:val>
                                            <p:strVal val="#ppt_x"/>
                                          </p:val>
                                        </p:tav>
                                        <p:tav tm="100000">
                                          <p:val>
                                            <p:strVal val="#ppt_x"/>
                                          </p:val>
                                        </p:tav>
                                      </p:tavLst>
                                    </p:anim>
                                    <p:anim calcmode="lin" valueType="num">
                                      <p:cBhvr additive="base">
                                        <p:cTn id="95" dur="500" fill="hold"/>
                                        <p:tgtEl>
                                          <p:spTgt spid="20"/>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23"/>
                                        </p:tgtEl>
                                        <p:attrNameLst>
                                          <p:attrName>style.visibility</p:attrName>
                                        </p:attrNameLst>
                                      </p:cBhvr>
                                      <p:to>
                                        <p:strVal val="visible"/>
                                      </p:to>
                                    </p:set>
                                    <p:anim calcmode="lin" valueType="num">
                                      <p:cBhvr additive="base">
                                        <p:cTn id="98" dur="500" fill="hold"/>
                                        <p:tgtEl>
                                          <p:spTgt spid="23"/>
                                        </p:tgtEl>
                                        <p:attrNameLst>
                                          <p:attrName>ppt_x</p:attrName>
                                        </p:attrNameLst>
                                      </p:cBhvr>
                                      <p:tavLst>
                                        <p:tav tm="0">
                                          <p:val>
                                            <p:strVal val="#ppt_x"/>
                                          </p:val>
                                        </p:tav>
                                        <p:tav tm="100000">
                                          <p:val>
                                            <p:strVal val="#ppt_x"/>
                                          </p:val>
                                        </p:tav>
                                      </p:tavLst>
                                    </p:anim>
                                    <p:anim calcmode="lin" valueType="num">
                                      <p:cBhvr additive="base">
                                        <p:cTn id="99" dur="500" fill="hold"/>
                                        <p:tgtEl>
                                          <p:spTgt spid="23"/>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24"/>
                                        </p:tgtEl>
                                        <p:attrNameLst>
                                          <p:attrName>style.visibility</p:attrName>
                                        </p:attrNameLst>
                                      </p:cBhvr>
                                      <p:to>
                                        <p:strVal val="visible"/>
                                      </p:to>
                                    </p:set>
                                    <p:anim calcmode="lin" valueType="num">
                                      <p:cBhvr additive="base">
                                        <p:cTn id="102" dur="500" fill="hold"/>
                                        <p:tgtEl>
                                          <p:spTgt spid="24"/>
                                        </p:tgtEl>
                                        <p:attrNameLst>
                                          <p:attrName>ppt_x</p:attrName>
                                        </p:attrNameLst>
                                      </p:cBhvr>
                                      <p:tavLst>
                                        <p:tav tm="0">
                                          <p:val>
                                            <p:strVal val="#ppt_x"/>
                                          </p:val>
                                        </p:tav>
                                        <p:tav tm="100000">
                                          <p:val>
                                            <p:strVal val="#ppt_x"/>
                                          </p:val>
                                        </p:tav>
                                      </p:tavLst>
                                    </p:anim>
                                    <p:anim calcmode="lin" valueType="num">
                                      <p:cBhvr additive="base">
                                        <p:cTn id="103" dur="500" fill="hold"/>
                                        <p:tgtEl>
                                          <p:spTgt spid="24"/>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 calcmode="lin" valueType="num">
                                      <p:cBhvr additive="base">
                                        <p:cTn id="106" dur="500" fill="hold"/>
                                        <p:tgtEl>
                                          <p:spTgt spid="25"/>
                                        </p:tgtEl>
                                        <p:attrNameLst>
                                          <p:attrName>ppt_x</p:attrName>
                                        </p:attrNameLst>
                                      </p:cBhvr>
                                      <p:tavLst>
                                        <p:tav tm="0">
                                          <p:val>
                                            <p:strVal val="#ppt_x"/>
                                          </p:val>
                                        </p:tav>
                                        <p:tav tm="100000">
                                          <p:val>
                                            <p:strVal val="#ppt_x"/>
                                          </p:val>
                                        </p:tav>
                                      </p:tavLst>
                                    </p:anim>
                                    <p:anim calcmode="lin" valueType="num">
                                      <p:cBhvr additive="base">
                                        <p:cTn id="107" dur="500" fill="hold"/>
                                        <p:tgtEl>
                                          <p:spTgt spid="25"/>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26"/>
                                        </p:tgtEl>
                                        <p:attrNameLst>
                                          <p:attrName>style.visibility</p:attrName>
                                        </p:attrNameLst>
                                      </p:cBhvr>
                                      <p:to>
                                        <p:strVal val="visible"/>
                                      </p:to>
                                    </p:set>
                                    <p:anim calcmode="lin" valueType="num">
                                      <p:cBhvr additive="base">
                                        <p:cTn id="110" dur="500" fill="hold"/>
                                        <p:tgtEl>
                                          <p:spTgt spid="26"/>
                                        </p:tgtEl>
                                        <p:attrNameLst>
                                          <p:attrName>ppt_x</p:attrName>
                                        </p:attrNameLst>
                                      </p:cBhvr>
                                      <p:tavLst>
                                        <p:tav tm="0">
                                          <p:val>
                                            <p:strVal val="#ppt_x"/>
                                          </p:val>
                                        </p:tav>
                                        <p:tav tm="100000">
                                          <p:val>
                                            <p:strVal val="#ppt_x"/>
                                          </p:val>
                                        </p:tav>
                                      </p:tavLst>
                                    </p:anim>
                                    <p:anim calcmode="lin" valueType="num">
                                      <p:cBhvr additive="base">
                                        <p:cTn id="111" dur="500" fill="hold"/>
                                        <p:tgtEl>
                                          <p:spTgt spid="26"/>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14"/>
                                        </p:tgtEl>
                                        <p:attrNameLst>
                                          <p:attrName>style.visibility</p:attrName>
                                        </p:attrNameLst>
                                      </p:cBhvr>
                                      <p:to>
                                        <p:strVal val="visible"/>
                                      </p:to>
                                    </p:set>
                                    <p:anim calcmode="lin" valueType="num">
                                      <p:cBhvr additive="base">
                                        <p:cTn id="114" dur="500" fill="hold"/>
                                        <p:tgtEl>
                                          <p:spTgt spid="14"/>
                                        </p:tgtEl>
                                        <p:attrNameLst>
                                          <p:attrName>ppt_x</p:attrName>
                                        </p:attrNameLst>
                                      </p:cBhvr>
                                      <p:tavLst>
                                        <p:tav tm="0">
                                          <p:val>
                                            <p:strVal val="#ppt_x"/>
                                          </p:val>
                                        </p:tav>
                                        <p:tav tm="100000">
                                          <p:val>
                                            <p:strVal val="#ppt_x"/>
                                          </p:val>
                                        </p:tav>
                                      </p:tavLst>
                                    </p:anim>
                                    <p:anim calcmode="lin" valueType="num">
                                      <p:cBhvr additive="base">
                                        <p:cTn id="1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2" grpId="0" animBg="1"/>
      <p:bldP spid="3" grpId="0" animBg="1"/>
      <p:bldP spid="32" grpId="0" animBg="1"/>
      <p:bldP spid="33" grpId="0" animBg="1"/>
      <p:bldP spid="17" grpId="0" animBg="1"/>
      <p:bldP spid="5" grpId="0" animBg="1"/>
      <p:bldP spid="15" grpId="0" animBg="1"/>
      <p:bldP spid="16" grpId="0" animBg="1"/>
      <p:bldP spid="18" grpId="0" animBg="1"/>
      <p:bldP spid="19" grpId="0" animBg="1"/>
      <p:bldP spid="20" grpId="0" animBg="1"/>
      <p:bldP spid="22" grpId="0" animBg="1"/>
      <p:bldP spid="23" grpId="0" animBg="1"/>
      <p:bldP spid="24" grpId="0" animBg="1"/>
      <p:bldP spid="25" grpId="0" animBg="1"/>
      <p:bldP spid="26" grpId="0" animBg="1"/>
      <p:bldP spid="3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hlinkClick r:id="rId2"/>
            <a:extLst>
              <a:ext uri="{FF2B5EF4-FFF2-40B4-BE49-F238E27FC236}">
                <a16:creationId xmlns:a16="http://schemas.microsoft.com/office/drawing/2014/main" id="{87187502-39B9-2949-3F6E-76763B8A9382}"/>
              </a:ext>
            </a:extLst>
          </p:cNvPr>
          <p:cNvSpPr txBox="1"/>
          <p:nvPr/>
        </p:nvSpPr>
        <p:spPr>
          <a:xfrm>
            <a:off x="484184" y="2414440"/>
            <a:ext cx="5400000" cy="2215991"/>
          </a:xfrm>
          <a:prstGeom prst="rect">
            <a:avLst/>
          </a:prstGeom>
          <a:solidFill>
            <a:srgbClr val="0078B8"/>
          </a:solidFill>
        </p:spPr>
        <p:txBody>
          <a:bodyPr wrap="square" rtlCol="0">
            <a:spAutoFit/>
          </a:bodyPr>
          <a:lstStyle/>
          <a:p>
            <a:r>
              <a:rPr lang="de-DE" sz="900" dirty="0">
                <a:solidFill>
                  <a:schemeClr val="bg1"/>
                </a:solidFill>
              </a:rPr>
              <a:t>Aktueller Stand 2023</a:t>
            </a:r>
          </a:p>
          <a:p>
            <a:r>
              <a:rPr lang="de-DE" sz="900" dirty="0">
                <a:solidFill>
                  <a:schemeClr val="bg1"/>
                </a:solidFill>
              </a:rPr>
              <a:t>Informationen der Prostatakrebs Selbsthilfe</a:t>
            </a:r>
          </a:p>
          <a:p>
            <a:r>
              <a:rPr lang="de-DE" sz="1200" b="1" dirty="0">
                <a:solidFill>
                  <a:schemeClr val="bg1"/>
                </a:solidFill>
              </a:rPr>
              <a:t>Ralf-Rainer Damm ein Betroffener</a:t>
            </a:r>
          </a:p>
          <a:p>
            <a:r>
              <a:rPr lang="de-DE" sz="2400" b="1" dirty="0">
                <a:solidFill>
                  <a:schemeClr val="bg1"/>
                </a:solidFill>
                <a:latin typeface="Arial Black" panose="020B0A04020102020204" pitchFamily="34" charset="0"/>
              </a:rPr>
              <a:t>Bei mir wurde </a:t>
            </a:r>
          </a:p>
          <a:p>
            <a:r>
              <a:rPr lang="de-DE" sz="2400" b="1" dirty="0">
                <a:solidFill>
                  <a:schemeClr val="bg1"/>
                </a:solidFill>
                <a:latin typeface="Arial Black" panose="020B0A04020102020204" pitchFamily="34" charset="0"/>
              </a:rPr>
              <a:t>Prostatakrebs festgestellt </a:t>
            </a:r>
          </a:p>
          <a:p>
            <a:r>
              <a:rPr lang="de-DE" sz="2400" b="1" dirty="0">
                <a:solidFill>
                  <a:schemeClr val="bg1"/>
                </a:solidFill>
                <a:latin typeface="Arial Black" panose="020B0A04020102020204" pitchFamily="34" charset="0"/>
              </a:rPr>
              <a:t>was nun?</a:t>
            </a:r>
          </a:p>
          <a:p>
            <a:r>
              <a:rPr lang="de-DE" sz="900" dirty="0">
                <a:solidFill>
                  <a:schemeClr val="bg1"/>
                </a:solidFill>
              </a:rPr>
              <a:t>Ein Nachschlagwerk zum Prostatakrebs für von dieser Erkrankung Betroffene und ihre Angehörigen</a:t>
            </a:r>
          </a:p>
          <a:p>
            <a:r>
              <a:rPr lang="de-DE" sz="900" dirty="0">
                <a:solidFill>
                  <a:schemeClr val="bg1"/>
                </a:solidFill>
              </a:rPr>
              <a:t>sowie ein erster (aber auch zweiter und dritter) Rat nach der Krebsdiagnose</a:t>
            </a:r>
          </a:p>
          <a:p>
            <a:r>
              <a:rPr lang="de-DE" sz="900" dirty="0">
                <a:solidFill>
                  <a:schemeClr val="bg1"/>
                </a:solidFill>
              </a:rPr>
              <a:t>Geschrieben von Ralf-Rainer Damm einem Betroffenen</a:t>
            </a:r>
          </a:p>
          <a:p>
            <a:r>
              <a:rPr lang="pt-BR" sz="900" dirty="0">
                <a:solidFill>
                  <a:schemeClr val="bg1"/>
                </a:solidFill>
                <a:hlinkClick r:id="rId2">
                  <a:extLst>
                    <a:ext uri="{A12FA001-AC4F-418D-AE19-62706E023703}">
                      <ahyp:hlinkClr xmlns:ahyp="http://schemas.microsoft.com/office/drawing/2018/hyperlinkcolor" val="tx"/>
                    </a:ext>
                  </a:extLst>
                </a:hlinkClick>
              </a:rPr>
              <a:t>www.prostatakrebse.de/informationen/pdf/Erster%20Rat.pdf</a:t>
            </a:r>
            <a:endParaRPr lang="de-DE" sz="900" dirty="0">
              <a:solidFill>
                <a:schemeClr val="bg1"/>
              </a:solidFill>
            </a:endParaRPr>
          </a:p>
        </p:txBody>
      </p:sp>
      <p:sp>
        <p:nvSpPr>
          <p:cNvPr id="3" name="Textfeld 2">
            <a:hlinkClick r:id="rId3"/>
            <a:extLst>
              <a:ext uri="{FF2B5EF4-FFF2-40B4-BE49-F238E27FC236}">
                <a16:creationId xmlns:a16="http://schemas.microsoft.com/office/drawing/2014/main" id="{5CBC8DED-ED5A-D0F0-8E9D-9C307EDAF6C6}"/>
              </a:ext>
            </a:extLst>
          </p:cNvPr>
          <p:cNvSpPr txBox="1"/>
          <p:nvPr/>
        </p:nvSpPr>
        <p:spPr>
          <a:xfrm>
            <a:off x="484184" y="725652"/>
            <a:ext cx="5400000" cy="1615827"/>
          </a:xfrm>
          <a:prstGeom prst="rect">
            <a:avLst/>
          </a:prstGeom>
          <a:solidFill>
            <a:srgbClr val="0078B8"/>
          </a:solidFill>
        </p:spPr>
        <p:txBody>
          <a:bodyPr wrap="square" rtlCol="0">
            <a:spAutoFit/>
          </a:bodyPr>
          <a:lstStyle/>
          <a:p>
            <a:endParaRPr lang="de-DE" sz="900" dirty="0">
              <a:solidFill>
                <a:schemeClr val="bg1"/>
              </a:solidFill>
            </a:endParaRPr>
          </a:p>
          <a:p>
            <a:r>
              <a:rPr lang="de-DE" sz="900" dirty="0">
                <a:solidFill>
                  <a:schemeClr val="bg1"/>
                </a:solidFill>
              </a:rPr>
              <a:t>Informationen der Prostatakrebs Selbsthilfe</a:t>
            </a:r>
          </a:p>
          <a:p>
            <a:r>
              <a:rPr lang="de-DE" sz="1200" b="1" dirty="0">
                <a:solidFill>
                  <a:schemeClr val="bg1"/>
                </a:solidFill>
              </a:rPr>
              <a:t>Bundesverband Prostatakrebs Selbsthilfe</a:t>
            </a:r>
          </a:p>
          <a:p>
            <a:r>
              <a:rPr lang="de-DE" sz="2400" b="1" dirty="0">
                <a:solidFill>
                  <a:schemeClr val="bg1"/>
                </a:solidFill>
                <a:latin typeface="Arial Black" panose="020B0A04020102020204" pitchFamily="34" charset="0"/>
              </a:rPr>
              <a:t>BPS Magazin</a:t>
            </a:r>
          </a:p>
          <a:p>
            <a:r>
              <a:rPr lang="de-DE" sz="900" dirty="0">
                <a:solidFill>
                  <a:schemeClr val="bg1"/>
                </a:solidFill>
              </a:rPr>
              <a:t>Das BPS-Magazin ist das Ver­bands­­ma­ga­zin des BPS. Es er­scheint seit 2002 und bie­tet sei­nen Lesern aktuelle Infor­ma­­tionen und Berichte zum Thema Prostata­­krebs. Sie können die In­halts­­ver­zeich­nisse der letzten Aus­gaben des BPS-Maga­zins ein­sehen und das gesamte Ma­ga­zin als PDF-Dateien herunter­laden. </a:t>
            </a:r>
          </a:p>
          <a:p>
            <a:r>
              <a:rPr lang="de-DE" sz="900" dirty="0">
                <a:solidFill>
                  <a:schemeClr val="bg1"/>
                </a:solidFill>
                <a:hlinkClick r:id="rId3">
                  <a:extLst>
                    <a:ext uri="{A12FA001-AC4F-418D-AE19-62706E023703}">
                      <ahyp:hlinkClr xmlns:ahyp="http://schemas.microsoft.com/office/drawing/2018/hyperlinkcolor" val="tx"/>
                    </a:ext>
                  </a:extLst>
                </a:hlinkClick>
              </a:rPr>
              <a:t>https://prostatakrebs-bps.de/bps-magazin/</a:t>
            </a:r>
            <a:endParaRPr lang="de-DE" sz="900" dirty="0">
              <a:solidFill>
                <a:schemeClr val="bg1"/>
              </a:solidFill>
            </a:endParaRPr>
          </a:p>
          <a:p>
            <a:endParaRPr lang="de-DE" sz="900" dirty="0">
              <a:solidFill>
                <a:schemeClr val="bg1"/>
              </a:solidFill>
            </a:endParaRPr>
          </a:p>
        </p:txBody>
      </p:sp>
      <p:sp>
        <p:nvSpPr>
          <p:cNvPr id="4" name="Rechteck 3">
            <a:hlinkClick r:id="rId4"/>
            <a:extLst>
              <a:ext uri="{FF2B5EF4-FFF2-40B4-BE49-F238E27FC236}">
                <a16:creationId xmlns:a16="http://schemas.microsoft.com/office/drawing/2014/main" id="{A6AD43BF-3E9F-EF3D-8E2C-C17593AB809B}"/>
              </a:ext>
            </a:extLst>
          </p:cNvPr>
          <p:cNvSpPr/>
          <p:nvPr/>
        </p:nvSpPr>
        <p:spPr>
          <a:xfrm>
            <a:off x="0" y="0"/>
            <a:ext cx="12192000" cy="540000"/>
          </a:xfrm>
          <a:prstGeom prst="rect">
            <a:avLst/>
          </a:prstGeom>
          <a:solidFill>
            <a:srgbClr val="007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         </a:t>
            </a:r>
            <a:r>
              <a:rPr lang="de-DE" dirty="0">
                <a:latin typeface="Arial Black" panose="020B0A04020102020204" pitchFamily="34" charset="0"/>
              </a:rPr>
              <a:t>Informationen der Selbsthilfe</a:t>
            </a:r>
          </a:p>
        </p:txBody>
      </p:sp>
      <p:sp>
        <p:nvSpPr>
          <p:cNvPr id="11" name="Textfeld 10">
            <a:hlinkClick r:id="rId5"/>
            <a:extLst>
              <a:ext uri="{FF2B5EF4-FFF2-40B4-BE49-F238E27FC236}">
                <a16:creationId xmlns:a16="http://schemas.microsoft.com/office/drawing/2014/main" id="{DABB8622-AA57-3E69-2F2E-5D3D749FEE77}"/>
              </a:ext>
            </a:extLst>
          </p:cNvPr>
          <p:cNvSpPr txBox="1"/>
          <p:nvPr/>
        </p:nvSpPr>
        <p:spPr>
          <a:xfrm>
            <a:off x="484182" y="4849713"/>
            <a:ext cx="5400000" cy="1800000"/>
          </a:xfrm>
          <a:prstGeom prst="rect">
            <a:avLst/>
          </a:prstGeom>
          <a:solidFill>
            <a:srgbClr val="77BE2D"/>
          </a:solidFill>
        </p:spPr>
        <p:txBody>
          <a:bodyPr wrap="square" rtlCol="0">
            <a:noAutofit/>
          </a:bodyPr>
          <a:lstStyle/>
          <a:p>
            <a:pPr algn="ctr"/>
            <a:endParaRPr lang="de-DE" sz="900" dirty="0">
              <a:solidFill>
                <a:schemeClr val="bg1"/>
              </a:solidFill>
            </a:endParaRPr>
          </a:p>
          <a:p>
            <a:pPr algn="ctr"/>
            <a:r>
              <a:rPr lang="de-DE" sz="2400" b="1" dirty="0">
                <a:solidFill>
                  <a:schemeClr val="bg1"/>
                </a:solidFill>
                <a:latin typeface="Arial Black" panose="020B0A04020102020204" pitchFamily="34" charset="0"/>
              </a:rPr>
              <a:t>Inkontinenz</a:t>
            </a:r>
          </a:p>
          <a:p>
            <a:pPr algn="ctr"/>
            <a:r>
              <a:rPr lang="de-DE" sz="2400" b="1" dirty="0">
                <a:solidFill>
                  <a:schemeClr val="bg1"/>
                </a:solidFill>
                <a:latin typeface="Arial Black" panose="020B0A04020102020204" pitchFamily="34" charset="0"/>
              </a:rPr>
              <a:t>Selbsthilfe</a:t>
            </a:r>
          </a:p>
          <a:p>
            <a:pPr algn="ctr"/>
            <a:endParaRPr lang="de-DE" sz="1200" b="1" dirty="0">
              <a:solidFill>
                <a:schemeClr val="bg1"/>
              </a:solidFill>
            </a:endParaRPr>
          </a:p>
          <a:p>
            <a:pPr algn="ctr"/>
            <a:r>
              <a:rPr lang="de-DE" sz="1200" b="1" dirty="0">
                <a:solidFill>
                  <a:schemeClr val="bg1"/>
                </a:solidFill>
              </a:rPr>
              <a:t>Enttabuisierung der Inkontinenz, Aufklärung über Ursachen, Diagnostik und Behandlung der Inkontinenz, sind oberste Vereinsziele der Inkontinenz Selbsthilfe</a:t>
            </a:r>
          </a:p>
        </p:txBody>
      </p:sp>
      <p:sp>
        <p:nvSpPr>
          <p:cNvPr id="12" name="Textfeld 11">
            <a:hlinkClick r:id="rId6"/>
            <a:extLst>
              <a:ext uri="{FF2B5EF4-FFF2-40B4-BE49-F238E27FC236}">
                <a16:creationId xmlns:a16="http://schemas.microsoft.com/office/drawing/2014/main" id="{90BC3897-3788-8B14-E415-8F77BA393DF4}"/>
              </a:ext>
            </a:extLst>
          </p:cNvPr>
          <p:cNvSpPr txBox="1"/>
          <p:nvPr/>
        </p:nvSpPr>
        <p:spPr>
          <a:xfrm>
            <a:off x="6096000" y="4849713"/>
            <a:ext cx="5400000" cy="1800000"/>
          </a:xfrm>
          <a:prstGeom prst="rect">
            <a:avLst/>
          </a:prstGeom>
          <a:solidFill>
            <a:srgbClr val="F4CA16"/>
          </a:solidFill>
        </p:spPr>
        <p:txBody>
          <a:bodyPr wrap="square" lIns="0" rIns="0" rtlCol="0">
            <a:noAutofit/>
          </a:bodyPr>
          <a:lstStyle/>
          <a:p>
            <a:pPr algn="ctr"/>
            <a:endParaRPr lang="de-DE" sz="900" dirty="0">
              <a:solidFill>
                <a:schemeClr val="bg1"/>
              </a:solidFill>
            </a:endParaRPr>
          </a:p>
          <a:p>
            <a:pPr algn="ctr"/>
            <a:r>
              <a:rPr lang="de-DE" sz="2400" b="1" dirty="0">
                <a:solidFill>
                  <a:schemeClr val="bg1"/>
                </a:solidFill>
                <a:latin typeface="Arial Black" panose="020B0A04020102020204" pitchFamily="34" charset="0"/>
              </a:rPr>
              <a:t>Selbsthilfe­gruppe</a:t>
            </a:r>
          </a:p>
          <a:p>
            <a:pPr algn="ctr"/>
            <a:r>
              <a:rPr lang="de-DE" sz="2400" b="1" dirty="0">
                <a:solidFill>
                  <a:schemeClr val="bg1"/>
                </a:solidFill>
                <a:latin typeface="Arial Black" panose="020B0A04020102020204" pitchFamily="34" charset="0"/>
              </a:rPr>
              <a:t>Erektile Dysfunktion</a:t>
            </a:r>
          </a:p>
          <a:p>
            <a:pPr algn="ctr"/>
            <a:endParaRPr lang="de-DE" sz="1200" b="1" dirty="0">
              <a:solidFill>
                <a:schemeClr val="bg1"/>
              </a:solidFill>
            </a:endParaRPr>
          </a:p>
          <a:p>
            <a:pPr algn="ctr"/>
            <a:r>
              <a:rPr lang="de-DE" sz="1200" b="1" dirty="0">
                <a:solidFill>
                  <a:schemeClr val="bg1"/>
                </a:solidFill>
              </a:rPr>
              <a:t>Impotenz, Erektionsstörungen, Potenzprobleme</a:t>
            </a:r>
          </a:p>
          <a:p>
            <a:pPr algn="ctr"/>
            <a:r>
              <a:rPr lang="de-DE" sz="1200" b="1" dirty="0">
                <a:solidFill>
                  <a:schemeClr val="bg1"/>
                </a:solidFill>
              </a:rPr>
              <a:t>hat Mann damit Probleme?</a:t>
            </a:r>
          </a:p>
        </p:txBody>
      </p:sp>
      <p:sp>
        <p:nvSpPr>
          <p:cNvPr id="8" name="Ellipse 7">
            <a:hlinkClick r:id="rId7"/>
            <a:extLst>
              <a:ext uri="{FF2B5EF4-FFF2-40B4-BE49-F238E27FC236}">
                <a16:creationId xmlns:a16="http://schemas.microsoft.com/office/drawing/2014/main" id="{534C32A2-4609-E2C7-E9D5-CF4F0757432C}"/>
              </a:ext>
            </a:extLst>
          </p:cNvPr>
          <p:cNvSpPr/>
          <p:nvPr/>
        </p:nvSpPr>
        <p:spPr>
          <a:xfrm>
            <a:off x="6096000" y="974440"/>
            <a:ext cx="2880000" cy="2880000"/>
          </a:xfrm>
          <a:prstGeom prst="ellipse">
            <a:avLst/>
          </a:prstGeom>
          <a:solidFill>
            <a:srgbClr val="0078B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1778000">
              <a:spcBef>
                <a:spcPct val="0"/>
              </a:spcBef>
            </a:pPr>
            <a:r>
              <a:rPr lang="de-DE" sz="4000" dirty="0">
                <a:solidFill>
                  <a:schemeClr val="bg1"/>
                </a:solidFill>
                <a:latin typeface="Arial Black" panose="020B0A04020102020204" pitchFamily="34" charset="0"/>
              </a:rPr>
              <a:t>BPS</a:t>
            </a:r>
          </a:p>
          <a:p>
            <a:pPr lvl="0" algn="ctr" defTabSz="1778000">
              <a:spcBef>
                <a:spcPct val="0"/>
              </a:spcBef>
            </a:pPr>
            <a:r>
              <a:rPr lang="de-DE" sz="1600" dirty="0">
                <a:solidFill>
                  <a:schemeClr val="bg1"/>
                </a:solidFill>
                <a:latin typeface="Arial Black" panose="020B0A04020102020204" pitchFamily="34" charset="0"/>
              </a:rPr>
              <a:t>Bundesverband Prostatakrebs Selbsthilfe</a:t>
            </a:r>
          </a:p>
          <a:p>
            <a:pPr lvl="0" algn="ctr" defTabSz="1778000">
              <a:spcBef>
                <a:spcPct val="0"/>
              </a:spcBef>
            </a:pPr>
            <a:endParaRPr lang="de-DE" sz="500" dirty="0">
              <a:solidFill>
                <a:schemeClr val="bg1"/>
              </a:solidFill>
              <a:latin typeface="Arial Black" panose="020B0A04020102020204" pitchFamily="34" charset="0"/>
            </a:endParaRPr>
          </a:p>
          <a:p>
            <a:pPr lvl="0" algn="ctr" defTabSz="1778000">
              <a:spcBef>
                <a:spcPct val="0"/>
              </a:spcBef>
            </a:pPr>
            <a:r>
              <a:rPr lang="de-DE" sz="1600" dirty="0">
                <a:solidFill>
                  <a:schemeClr val="bg1"/>
                </a:solidFill>
                <a:latin typeface="Arial Black" panose="020B0A04020102020204" pitchFamily="34" charset="0"/>
              </a:rPr>
              <a:t>0800 70 80 123</a:t>
            </a:r>
          </a:p>
        </p:txBody>
      </p:sp>
      <p:sp>
        <p:nvSpPr>
          <p:cNvPr id="22" name="Ellipse 21">
            <a:hlinkClick r:id="rId8"/>
            <a:extLst>
              <a:ext uri="{FF2B5EF4-FFF2-40B4-BE49-F238E27FC236}">
                <a16:creationId xmlns:a16="http://schemas.microsoft.com/office/drawing/2014/main" id="{E6F3432E-5CD6-427A-D4CC-FD911609530E}"/>
              </a:ext>
            </a:extLst>
          </p:cNvPr>
          <p:cNvSpPr/>
          <p:nvPr/>
        </p:nvSpPr>
        <p:spPr>
          <a:xfrm>
            <a:off x="8642620" y="855312"/>
            <a:ext cx="2880000" cy="28800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0" indent="0" algn="ctr" defTabSz="488950">
              <a:lnSpc>
                <a:spcPct val="90000"/>
              </a:lnSpc>
              <a:spcBef>
                <a:spcPct val="0"/>
              </a:spcBef>
              <a:buNone/>
            </a:pPr>
            <a:endParaRPr lang="de-DE" sz="1100" kern="1200" dirty="0">
              <a:solidFill>
                <a:schemeClr val="bg1"/>
              </a:solidFill>
              <a:latin typeface="Arial Black" panose="020B0A04020102020204" pitchFamily="34" charset="0"/>
            </a:endParaRPr>
          </a:p>
          <a:p>
            <a:pPr marL="0" lvl="0" indent="0" algn="ctr" defTabSz="488950">
              <a:lnSpc>
                <a:spcPct val="90000"/>
              </a:lnSpc>
              <a:spcBef>
                <a:spcPct val="0"/>
              </a:spcBef>
              <a:buNone/>
            </a:pPr>
            <a:r>
              <a:rPr lang="de-DE" sz="1100" kern="1200" dirty="0">
                <a:solidFill>
                  <a:schemeClr val="bg1"/>
                </a:solidFill>
                <a:latin typeface="Arial Black" panose="020B0A04020102020204" pitchFamily="34" charset="0"/>
              </a:rPr>
              <a:t>Selbsthilfegruppen Prostatakrebs </a:t>
            </a:r>
          </a:p>
          <a:p>
            <a:pPr marL="0" lvl="0" indent="0" algn="ctr" defTabSz="488950">
              <a:lnSpc>
                <a:spcPct val="90000"/>
              </a:lnSpc>
              <a:spcBef>
                <a:spcPct val="0"/>
              </a:spcBef>
              <a:buNone/>
            </a:pPr>
            <a:r>
              <a:rPr lang="de-DE" sz="2000" kern="1200" dirty="0">
                <a:solidFill>
                  <a:schemeClr val="bg1"/>
                </a:solidFill>
                <a:latin typeface="Arial Black" panose="020B0A04020102020204" pitchFamily="34" charset="0"/>
              </a:rPr>
              <a:t>München</a:t>
            </a:r>
            <a:endParaRPr lang="de-DE" sz="800" kern="1200" dirty="0">
              <a:solidFill>
                <a:schemeClr val="bg1"/>
              </a:solidFill>
              <a:latin typeface="Arial Black" panose="020B0A04020102020204" pitchFamily="34" charset="0"/>
            </a:endParaRPr>
          </a:p>
          <a:p>
            <a:pPr marL="0" lvl="0" indent="0" algn="ctr" defTabSz="488950">
              <a:lnSpc>
                <a:spcPct val="90000"/>
              </a:lnSpc>
              <a:spcBef>
                <a:spcPct val="0"/>
              </a:spcBef>
              <a:buNone/>
            </a:pPr>
            <a:endParaRPr lang="de-DE" sz="800" kern="1200" dirty="0">
              <a:solidFill>
                <a:schemeClr val="bg1"/>
              </a:solidFill>
              <a:latin typeface="Arial Black" panose="020B0A04020102020204" pitchFamily="34" charset="0"/>
            </a:endParaRPr>
          </a:p>
          <a:p>
            <a:pPr marL="0" lvl="0" indent="0" algn="ctr" defTabSz="488950">
              <a:lnSpc>
                <a:spcPct val="90000"/>
              </a:lnSpc>
              <a:spcBef>
                <a:spcPct val="0"/>
              </a:spcBef>
              <a:buNone/>
            </a:pPr>
            <a:r>
              <a:rPr lang="de-DE" sz="1100" kern="1200" dirty="0">
                <a:solidFill>
                  <a:schemeClr val="bg1"/>
                </a:solidFill>
              </a:rPr>
              <a:t>der Bayerischen Krebsgesellschaft</a:t>
            </a:r>
          </a:p>
          <a:p>
            <a:pPr marL="0" lvl="0" indent="0" algn="ctr" defTabSz="488950">
              <a:lnSpc>
                <a:spcPct val="90000"/>
              </a:lnSpc>
              <a:spcBef>
                <a:spcPct val="0"/>
              </a:spcBef>
              <a:spcAft>
                <a:spcPct val="35000"/>
              </a:spcAft>
              <a:buNone/>
            </a:pPr>
            <a:endParaRPr lang="de-DE" sz="800" dirty="0">
              <a:solidFill>
                <a:schemeClr val="bg1"/>
              </a:solidFill>
            </a:endParaRPr>
          </a:p>
          <a:p>
            <a:pPr marL="0" lvl="0" indent="0" algn="ctr" defTabSz="488950">
              <a:lnSpc>
                <a:spcPct val="90000"/>
              </a:lnSpc>
              <a:spcBef>
                <a:spcPct val="0"/>
              </a:spcBef>
              <a:spcAft>
                <a:spcPct val="35000"/>
              </a:spcAft>
              <a:buNone/>
            </a:pPr>
            <a:r>
              <a:rPr lang="de-DE" sz="1400" kern="1200" dirty="0">
                <a:solidFill>
                  <a:schemeClr val="bg1"/>
                </a:solidFill>
                <a:latin typeface="Arial Black" panose="020B0A04020102020204" pitchFamily="34" charset="0"/>
              </a:rPr>
              <a:t>SHG 2 – Männer mit fortgeschrittenem Prostatakrebs</a:t>
            </a:r>
            <a:endParaRPr lang="de-DE" sz="900" dirty="0"/>
          </a:p>
        </p:txBody>
      </p:sp>
    </p:spTree>
    <p:extLst>
      <p:ext uri="{BB962C8B-B14F-4D97-AF65-F5344CB8AC3E}">
        <p14:creationId xmlns:p14="http://schemas.microsoft.com/office/powerpoint/2010/main" val="20116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4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000"/>
                                        <p:tgtEl>
                                          <p:spTgt spid="22"/>
                                        </p:tgtEl>
                                      </p:cBhvr>
                                    </p:animEffect>
                                    <p:anim calcmode="lin" valueType="num">
                                      <p:cBhvr>
                                        <p:cTn id="31" dur="2000" fill="hold"/>
                                        <p:tgtEl>
                                          <p:spTgt spid="22"/>
                                        </p:tgtEl>
                                        <p:attrNameLst>
                                          <p:attrName>ppt_w</p:attrName>
                                        </p:attrNameLst>
                                      </p:cBhvr>
                                      <p:tavLst>
                                        <p:tav tm="0" fmla="#ppt_w*sin(2.5*pi*$)">
                                          <p:val>
                                            <p:fltVal val="0"/>
                                          </p:val>
                                        </p:tav>
                                        <p:tav tm="100000">
                                          <p:val>
                                            <p:fltVal val="1"/>
                                          </p:val>
                                        </p:tav>
                                      </p:tavLst>
                                    </p:anim>
                                    <p:anim calcmode="lin" valueType="num">
                                      <p:cBhvr>
                                        <p:cTn id="32"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1" grpId="0" animBg="1"/>
      <p:bldP spid="12" grpId="0" animBg="1"/>
      <p:bldP spid="8"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27E5435-D424-5C90-0255-2653C729EAD6}"/>
              </a:ext>
            </a:extLst>
          </p:cNvPr>
          <p:cNvSpPr txBox="1"/>
          <p:nvPr/>
        </p:nvSpPr>
        <p:spPr>
          <a:xfrm>
            <a:off x="324366" y="113126"/>
            <a:ext cx="3704709" cy="830997"/>
          </a:xfrm>
          <a:prstGeom prst="rect">
            <a:avLst/>
          </a:prstGeom>
          <a:noFill/>
        </p:spPr>
        <p:txBody>
          <a:bodyPr wrap="square">
            <a:spAutoFit/>
          </a:bodyPr>
          <a:lstStyle/>
          <a:p>
            <a:r>
              <a:rPr lang="de-DE" sz="2400" b="1" dirty="0">
                <a:solidFill>
                  <a:srgbClr val="F29400"/>
                </a:solidFill>
                <a:latin typeface="Arial Black" panose="020B0A04020102020204" pitchFamily="34" charset="0"/>
              </a:rPr>
              <a:t>Leitlinienprogramm Onkologie</a:t>
            </a:r>
          </a:p>
        </p:txBody>
      </p:sp>
      <p:sp>
        <p:nvSpPr>
          <p:cNvPr id="3" name="Ellipse 2">
            <a:hlinkClick r:id="rId2"/>
            <a:extLst>
              <a:ext uri="{FF2B5EF4-FFF2-40B4-BE49-F238E27FC236}">
                <a16:creationId xmlns:a16="http://schemas.microsoft.com/office/drawing/2014/main" id="{FB3F213A-C40E-13E9-523A-D50B068DB735}"/>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00" dirty="0">
                <a:solidFill>
                  <a:schemeClr val="bg1"/>
                </a:solidFill>
              </a:rPr>
              <a:t>der Arbeitsgemeinschaft der Wissenschaftlichen Medizinischen Fachgesellschaften e.V. (AWMF) , der Deutschen Krebsgesellschaft e.V. (DKG) und der Deutschen Krebshilfe.</a:t>
            </a:r>
          </a:p>
        </p:txBody>
      </p:sp>
      <p:sp>
        <p:nvSpPr>
          <p:cNvPr id="4" name="Textfeld 3">
            <a:extLst>
              <a:ext uri="{FF2B5EF4-FFF2-40B4-BE49-F238E27FC236}">
                <a16:creationId xmlns:a16="http://schemas.microsoft.com/office/drawing/2014/main" id="{AADBE257-C9AE-0A70-47B7-3C3A3CA8C2DF}"/>
              </a:ext>
            </a:extLst>
          </p:cNvPr>
          <p:cNvSpPr txBox="1"/>
          <p:nvPr/>
        </p:nvSpPr>
        <p:spPr>
          <a:xfrm>
            <a:off x="5920583" y="383595"/>
            <a:ext cx="5400000" cy="6140142"/>
          </a:xfrm>
          <a:prstGeom prst="rect">
            <a:avLst/>
          </a:prstGeom>
          <a:noFill/>
        </p:spPr>
        <p:txBody>
          <a:bodyPr wrap="square" rtlCol="0">
            <a:spAutoFit/>
          </a:bodyPr>
          <a:lstStyle/>
          <a:p>
            <a:r>
              <a:rPr lang="de-DE" sz="900" b="1" dirty="0">
                <a:solidFill>
                  <a:srgbClr val="C00000"/>
                </a:solidFill>
                <a:latin typeface="Arial Black" panose="020B0A04020102020204" pitchFamily="34" charset="0"/>
              </a:rPr>
              <a:t>Patienten- und</a:t>
            </a:r>
            <a:br>
              <a:rPr lang="de-DE" sz="900" b="1" dirty="0">
                <a:solidFill>
                  <a:srgbClr val="C00000"/>
                </a:solidFill>
                <a:latin typeface="Arial Black" panose="020B0A04020102020204" pitchFamily="34" charset="0"/>
              </a:rPr>
            </a:br>
            <a:r>
              <a:rPr lang="de-DE" b="1" dirty="0">
                <a:solidFill>
                  <a:srgbClr val="C00000"/>
                </a:solidFill>
                <a:latin typeface="Arial Black" panose="020B0A04020102020204" pitchFamily="34" charset="0"/>
              </a:rPr>
              <a:t>Gesundheits­leitlinien</a:t>
            </a:r>
            <a:br>
              <a:rPr lang="de-DE" sz="900" b="1" dirty="0">
                <a:solidFill>
                  <a:srgbClr val="C00000"/>
                </a:solidFill>
              </a:rPr>
            </a:br>
            <a:r>
              <a:rPr lang="de-DE" sz="900" dirty="0">
                <a:solidFill>
                  <a:srgbClr val="C00000"/>
                </a:solidFill>
              </a:rPr>
              <a:t>​</a:t>
            </a:r>
            <a:r>
              <a:rPr lang="de-DE" sz="900" dirty="0">
                <a:solidFill>
                  <a:srgbClr val="C00000"/>
                </a:solidFill>
                <a:hlinkClick r:id="rId3">
                  <a:extLst>
                    <a:ext uri="{A12FA001-AC4F-418D-AE19-62706E023703}">
                      <ahyp:hlinkClr xmlns:ahyp="http://schemas.microsoft.com/office/drawing/2018/hyperlinkcolor" val="tx"/>
                    </a:ext>
                  </a:extLst>
                </a:hlinkClick>
              </a:rPr>
              <a:t>www.leitlinienprogramm-onkologie.de/patientenleitlinien/</a:t>
            </a:r>
            <a:br>
              <a:rPr lang="de-DE" sz="900" dirty="0">
                <a:solidFill>
                  <a:schemeClr val="accent1">
                    <a:lumMod val="50000"/>
                  </a:schemeClr>
                </a:solidFill>
              </a:rPr>
            </a:br>
            <a:endParaRPr lang="de-DE" sz="900" dirty="0">
              <a:solidFill>
                <a:schemeClr val="accent1">
                  <a:lumMod val="50000"/>
                </a:schemeClr>
              </a:solidFill>
            </a:endParaRPr>
          </a:p>
          <a:p>
            <a:br>
              <a:rPr lang="de-DE" sz="900" dirty="0">
                <a:solidFill>
                  <a:schemeClr val="accent1">
                    <a:lumMod val="50000"/>
                  </a:schemeClr>
                </a:solidFill>
              </a:rPr>
            </a:br>
            <a:r>
              <a:rPr lang="de-DE" sz="1200" b="1" dirty="0">
                <a:solidFill>
                  <a:schemeClr val="accent1">
                    <a:lumMod val="75000"/>
                  </a:schemeClr>
                </a:solidFill>
              </a:rPr>
              <a:t>Patientenleitlinien Prostatakrebs</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www.leitlinienprogramm-onkologie.de/patientenleitlinien/prostatakrebs/</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r>
              <a:rPr lang="de-DE" sz="1200" b="1" dirty="0">
                <a:solidFill>
                  <a:schemeClr val="accent1">
                    <a:lumMod val="75000"/>
                  </a:schemeClr>
                </a:solidFill>
              </a:rPr>
              <a:t>Früherkennung von Prostatakrebs</a:t>
            </a:r>
            <a:br>
              <a:rPr lang="de-DE" sz="1200" b="1" dirty="0">
                <a:solidFill>
                  <a:schemeClr val="accent1">
                    <a:lumMod val="75000"/>
                  </a:schemeClr>
                </a:solidFill>
              </a:rPr>
            </a:br>
            <a:r>
              <a:rPr lang="de-DE" sz="1200" b="1" dirty="0">
                <a:solidFill>
                  <a:schemeClr val="accent1">
                    <a:lumMod val="75000"/>
                  </a:schemeClr>
                </a:solidFill>
              </a:rPr>
              <a:t>Information für Männer</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www.leitlinienprogramm-onkologie.de/patientenleitlinien/prostatakrebs/</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r>
              <a:rPr lang="de-DE" sz="1200" b="1" dirty="0">
                <a:solidFill>
                  <a:schemeClr val="accent1">
                    <a:lumMod val="75000"/>
                  </a:schemeClr>
                </a:solidFill>
              </a:rPr>
              <a:t>Prostatakrebs I</a:t>
            </a:r>
            <a:br>
              <a:rPr lang="de-DE" sz="1200" b="1" dirty="0">
                <a:solidFill>
                  <a:schemeClr val="accent1">
                    <a:lumMod val="75000"/>
                  </a:schemeClr>
                </a:solidFill>
              </a:rPr>
            </a:br>
            <a:r>
              <a:rPr lang="de-DE" sz="1200" b="1" dirty="0">
                <a:solidFill>
                  <a:schemeClr val="accent1">
                    <a:lumMod val="75000"/>
                  </a:schemeClr>
                </a:solidFill>
              </a:rPr>
              <a:t>Lokal begrenztes Prostatakarzinom</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www.leitlinienprogramm-onkologie.de/patientenleitlinien/prostatakrebs/</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Prostatakrebs II</a:t>
            </a:r>
            <a:br>
              <a:rPr lang="de-DE" sz="1200" b="1" dirty="0">
                <a:solidFill>
                  <a:schemeClr val="accent1">
                    <a:lumMod val="75000"/>
                  </a:schemeClr>
                </a:solidFill>
              </a:rPr>
            </a:br>
            <a:r>
              <a:rPr lang="de-DE" sz="1200" b="1" dirty="0">
                <a:solidFill>
                  <a:schemeClr val="accent1">
                    <a:lumMod val="75000"/>
                  </a:schemeClr>
                </a:solidFill>
              </a:rPr>
              <a:t>Lokal fortgeschrittenes und metastasiertes Prostatakarzinom</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www.leitlinienprogramm-onkologie.de/patientenleitlinien/prostatakrebs/</a:t>
            </a:r>
            <a:endParaRPr lang="de-DE" sz="900" dirty="0">
              <a:solidFill>
                <a:schemeClr val="accent1">
                  <a:lumMod val="75000"/>
                </a:schemeClr>
              </a:solidFill>
            </a:endParaRPr>
          </a:p>
          <a:p>
            <a:endParaRPr lang="de-DE" sz="1200" dirty="0">
              <a:solidFill>
                <a:schemeClr val="accent1">
                  <a:lumMod val="50000"/>
                </a:schemeClr>
              </a:solidFill>
            </a:endParaRPr>
          </a:p>
          <a:p>
            <a:endParaRPr lang="de-DE" sz="1200" dirty="0">
              <a:solidFill>
                <a:schemeClr val="accent1">
                  <a:lumMod val="50000"/>
                </a:schemeClr>
              </a:solidFill>
            </a:endParaRPr>
          </a:p>
          <a:p>
            <a:endParaRPr lang="de-DE" sz="1200" dirty="0">
              <a:solidFill>
                <a:schemeClr val="accent1">
                  <a:lumMod val="50000"/>
                </a:schemeClr>
              </a:solidFill>
            </a:endParaRPr>
          </a:p>
          <a:p>
            <a:endParaRPr lang="de-DE" sz="1200" dirty="0">
              <a:solidFill>
                <a:schemeClr val="accent1">
                  <a:lumMod val="50000"/>
                </a:schemeClr>
              </a:solidFill>
            </a:endParaRPr>
          </a:p>
          <a:p>
            <a:r>
              <a:rPr lang="de-DE" sz="1200" b="1" dirty="0">
                <a:solidFill>
                  <a:schemeClr val="accent1">
                    <a:lumMod val="75000"/>
                  </a:schemeClr>
                </a:solidFill>
              </a:rPr>
              <a:t>Palliativmedizin</a:t>
            </a:r>
            <a:br>
              <a:rPr lang="de-DE" sz="1200" b="1" dirty="0">
                <a:solidFill>
                  <a:schemeClr val="accent1">
                    <a:lumMod val="75000"/>
                  </a:schemeClr>
                </a:solidFill>
              </a:rPr>
            </a:br>
            <a:r>
              <a:rPr lang="de-DE" sz="1200" b="1" dirty="0">
                <a:solidFill>
                  <a:schemeClr val="accent1">
                    <a:lumMod val="75000"/>
                  </a:schemeClr>
                </a:solidFill>
              </a:rPr>
              <a:t>für Patientinnen und Patienten mit einer nicht heilbaren Krebserkrankung</a:t>
            </a:r>
            <a:br>
              <a:rPr lang="de-DE" sz="1200"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www.leitlinienprogramm-onkologie.de/patientenleitlinien/palliativmedizin/</a:t>
            </a:r>
            <a:br>
              <a:rPr lang="de-DE" sz="1200" dirty="0">
                <a:solidFill>
                  <a:schemeClr val="accent1">
                    <a:lumMod val="50000"/>
                  </a:schemeClr>
                </a:solidFill>
              </a:rPr>
            </a:br>
            <a:br>
              <a:rPr lang="de-DE" sz="1200" dirty="0">
                <a:solidFill>
                  <a:schemeClr val="accent1">
                    <a:lumMod val="75000"/>
                  </a:schemeClr>
                </a:solidFill>
              </a:rPr>
            </a:br>
            <a:r>
              <a:rPr lang="de-DE" sz="1200" b="1" dirty="0">
                <a:solidFill>
                  <a:schemeClr val="accent1">
                    <a:lumMod val="75000"/>
                  </a:schemeClr>
                </a:solidFill>
              </a:rPr>
              <a:t>Patientenleitlinie Supportive Therapie</a:t>
            </a:r>
            <a:br>
              <a:rPr lang="de-DE" sz="1200"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www.leitlinienprogramm-onkologie.de/patientenleitlinien/supportive-therapie/</a:t>
            </a:r>
            <a:br>
              <a:rPr lang="de-DE" sz="900" dirty="0">
                <a:solidFill>
                  <a:schemeClr val="accent1">
                    <a:lumMod val="75000"/>
                  </a:schemeClr>
                </a:solidFill>
              </a:rPr>
            </a:br>
            <a:r>
              <a:rPr lang="de-DE" sz="1200" dirty="0">
                <a:solidFill>
                  <a:schemeClr val="accent1">
                    <a:lumMod val="75000"/>
                  </a:schemeClr>
                </a:solidFill>
              </a:rPr>
              <a:t>​</a:t>
            </a:r>
            <a:br>
              <a:rPr lang="de-DE" sz="1200" dirty="0">
                <a:solidFill>
                  <a:schemeClr val="accent1">
                    <a:lumMod val="75000"/>
                  </a:schemeClr>
                </a:solidFill>
              </a:rPr>
            </a:br>
            <a:r>
              <a:rPr lang="de-DE" sz="1200" b="1" dirty="0">
                <a:solidFill>
                  <a:schemeClr val="accent1">
                    <a:lumMod val="75000"/>
                  </a:schemeClr>
                </a:solidFill>
              </a:rPr>
              <a:t>Patientenleitlinie Psychoonkologie</a:t>
            </a:r>
            <a:br>
              <a:rPr lang="de-DE" sz="1200"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www.leitlinienprogramm-onkologie.de/patientenleitlinien/psychoonkologie/</a:t>
            </a:r>
            <a:br>
              <a:rPr lang="de-DE" sz="1200" dirty="0">
                <a:solidFill>
                  <a:schemeClr val="accent1">
                    <a:lumMod val="75000"/>
                  </a:schemeClr>
                </a:solidFill>
              </a:rPr>
            </a:br>
            <a:br>
              <a:rPr lang="de-DE" sz="1200" dirty="0">
                <a:solidFill>
                  <a:schemeClr val="accent1">
                    <a:lumMod val="75000"/>
                  </a:schemeClr>
                </a:solidFill>
              </a:rPr>
            </a:br>
            <a:r>
              <a:rPr lang="de-DE" sz="1200" b="1" dirty="0">
                <a:solidFill>
                  <a:schemeClr val="accent1">
                    <a:lumMod val="75000"/>
                  </a:schemeClr>
                </a:solidFill>
              </a:rPr>
              <a:t>Patientenleitlinie Komplementärmedizin in der Behandlung von onkologischen Patienten</a:t>
            </a:r>
            <a:br>
              <a:rPr lang="de-DE" sz="1200"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www.leitlinienprogramm-onkologie.de/patientenleitlinien/komplementaermedizin/</a:t>
            </a:r>
            <a:endParaRPr lang="de-DE" sz="900" dirty="0">
              <a:solidFill>
                <a:schemeClr val="accent1">
                  <a:lumMod val="75000"/>
                </a:schemeClr>
              </a:solidFill>
            </a:endParaRPr>
          </a:p>
        </p:txBody>
      </p:sp>
      <p:sp>
        <p:nvSpPr>
          <p:cNvPr id="5" name="Textfeld 4">
            <a:extLst>
              <a:ext uri="{FF2B5EF4-FFF2-40B4-BE49-F238E27FC236}">
                <a16:creationId xmlns:a16="http://schemas.microsoft.com/office/drawing/2014/main" id="{D336814A-5EF9-166A-60AD-6F76639DA405}"/>
              </a:ext>
            </a:extLst>
          </p:cNvPr>
          <p:cNvSpPr txBox="1"/>
          <p:nvPr/>
        </p:nvSpPr>
        <p:spPr>
          <a:xfrm>
            <a:off x="324366" y="3443052"/>
            <a:ext cx="4580234" cy="3093154"/>
          </a:xfrm>
          <a:prstGeom prst="rect">
            <a:avLst/>
          </a:prstGeom>
          <a:noFill/>
        </p:spPr>
        <p:txBody>
          <a:bodyPr wrap="square" rtlCol="0">
            <a:spAutoFit/>
          </a:bodyPr>
          <a:lstStyle/>
          <a:p>
            <a:r>
              <a:rPr lang="de-DE" b="1" dirty="0">
                <a:solidFill>
                  <a:srgbClr val="C00000"/>
                </a:solidFill>
                <a:latin typeface="Arial Black" panose="020B0A04020102020204" pitchFamily="34" charset="0"/>
              </a:rPr>
              <a:t>Onko­logische</a:t>
            </a:r>
            <a:br>
              <a:rPr lang="de-DE" sz="900" b="1" dirty="0">
                <a:solidFill>
                  <a:srgbClr val="C00000"/>
                </a:solidFill>
                <a:latin typeface="Arial Black" panose="020B0A04020102020204" pitchFamily="34" charset="0"/>
              </a:rPr>
            </a:br>
            <a:r>
              <a:rPr lang="de-DE" sz="900" b="1" dirty="0">
                <a:solidFill>
                  <a:srgbClr val="C00000"/>
                </a:solidFill>
                <a:latin typeface="Arial Black" panose="020B0A04020102020204" pitchFamily="34" charset="0"/>
              </a:rPr>
              <a:t>Leitlinien</a:t>
            </a:r>
            <a:br>
              <a:rPr lang="de-DE" sz="900" b="1" dirty="0">
                <a:solidFill>
                  <a:srgbClr val="C00000"/>
                </a:solidFill>
              </a:rPr>
            </a:br>
            <a:r>
              <a:rPr lang="de-DE" sz="900" dirty="0">
                <a:solidFill>
                  <a:srgbClr val="C00000"/>
                </a:solidFill>
                <a:hlinkClick r:id="rId9">
                  <a:extLst>
                    <a:ext uri="{A12FA001-AC4F-418D-AE19-62706E023703}">
                      <ahyp:hlinkClr xmlns:ahyp="http://schemas.microsoft.com/office/drawing/2018/hyperlinkcolor" val="tx"/>
                    </a:ext>
                  </a:extLst>
                </a:hlinkClick>
              </a:rPr>
              <a:t>www.leitlinienprogramm-onkologie.de/leitlinien/</a:t>
            </a:r>
            <a:br>
              <a:rPr lang="de-DE" sz="900" dirty="0">
                <a:solidFill>
                  <a:schemeClr val="accent1">
                    <a:lumMod val="50000"/>
                  </a:schemeClr>
                </a:solidFill>
              </a:rPr>
            </a:br>
            <a:br>
              <a:rPr lang="de-DE" sz="900" dirty="0">
                <a:solidFill>
                  <a:schemeClr val="accent1">
                    <a:lumMod val="50000"/>
                  </a:schemeClr>
                </a:solidFill>
              </a:rPr>
            </a:br>
            <a:br>
              <a:rPr lang="de-DE" sz="900" dirty="0">
                <a:solidFill>
                  <a:schemeClr val="accent1">
                    <a:lumMod val="50000"/>
                  </a:schemeClr>
                </a:solidFill>
              </a:rPr>
            </a:br>
            <a:r>
              <a:rPr lang="de-DE" sz="1200" b="1" dirty="0">
                <a:solidFill>
                  <a:schemeClr val="accent1">
                    <a:lumMod val="75000"/>
                  </a:schemeClr>
                </a:solidFill>
              </a:rPr>
              <a:t>Leitlinie Prostatakarzinom</a:t>
            </a:r>
            <a:br>
              <a:rPr lang="de-DE" sz="900" dirty="0">
                <a:solidFill>
                  <a:schemeClr val="accent1">
                    <a:lumMod val="75000"/>
                  </a:schemeClr>
                </a:solidFill>
              </a:rPr>
            </a:br>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www.leitlinienprogramm-onkologie.de/leitlinien/prostatakarzinom/</a:t>
            </a: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r>
              <a:rPr lang="de-DE" sz="1200" b="1" dirty="0">
                <a:solidFill>
                  <a:schemeClr val="accent1">
                    <a:lumMod val="75000"/>
                  </a:schemeClr>
                </a:solidFill>
              </a:rPr>
              <a:t>Leitlinie Palliativmedizin</a:t>
            </a:r>
            <a:br>
              <a:rPr lang="de-DE" sz="900" dirty="0">
                <a:solidFill>
                  <a:schemeClr val="accent1">
                    <a:lumMod val="75000"/>
                  </a:schemeClr>
                </a:solidFill>
              </a:rPr>
            </a:b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www.leitlinienprogramm-onkologie.de/leitlinien/palliativmedizin/</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Leitlinie Supportive Therapie</a:t>
            </a:r>
            <a:br>
              <a:rPr lang="de-DE" sz="900" dirty="0">
                <a:solidFill>
                  <a:schemeClr val="accent1">
                    <a:lumMod val="75000"/>
                  </a:schemeClr>
                </a:solidFill>
              </a:rPr>
            </a:br>
            <a:r>
              <a:rPr lang="de-DE" sz="900" dirty="0">
                <a:solidFill>
                  <a:schemeClr val="accent1">
                    <a:lumMod val="75000"/>
                  </a:schemeClr>
                </a:solidFill>
                <a:hlinkClick r:id="rId12">
                  <a:extLst>
                    <a:ext uri="{A12FA001-AC4F-418D-AE19-62706E023703}">
                      <ahyp:hlinkClr xmlns:ahyp="http://schemas.microsoft.com/office/drawing/2018/hyperlinkcolor" val="tx"/>
                    </a:ext>
                  </a:extLst>
                </a:hlinkClick>
              </a:rPr>
              <a:t>www.leitlinienprogramm-onkologie.de/leitlinien/supportive-therapie/</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Leitlinie Komplementärmedizin</a:t>
            </a:r>
            <a:br>
              <a:rPr lang="de-DE" sz="900" dirty="0">
                <a:solidFill>
                  <a:schemeClr val="accent1">
                    <a:lumMod val="75000"/>
                  </a:schemeClr>
                </a:solidFill>
              </a:rPr>
            </a:br>
            <a:r>
              <a:rPr lang="de-DE" sz="900" dirty="0">
                <a:solidFill>
                  <a:schemeClr val="accent1">
                    <a:lumMod val="75000"/>
                  </a:schemeClr>
                </a:solidFill>
                <a:hlinkClick r:id="rId13">
                  <a:extLst>
                    <a:ext uri="{A12FA001-AC4F-418D-AE19-62706E023703}">
                      <ahyp:hlinkClr xmlns:ahyp="http://schemas.microsoft.com/office/drawing/2018/hyperlinkcolor" val="tx"/>
                    </a:ext>
                  </a:extLst>
                </a:hlinkClick>
              </a:rPr>
              <a:t>www.leitlinienprogramm-onkologie.de/leitlinien/komplementaermedizin/</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Leitlinie Psychoonkologie</a:t>
            </a:r>
            <a:br>
              <a:rPr lang="de-DE" sz="900" dirty="0">
                <a:solidFill>
                  <a:schemeClr val="accent1">
                    <a:lumMod val="75000"/>
                  </a:schemeClr>
                </a:solidFill>
              </a:rPr>
            </a:br>
            <a:r>
              <a:rPr lang="de-DE" sz="900" dirty="0">
                <a:solidFill>
                  <a:schemeClr val="accent1">
                    <a:lumMod val="75000"/>
                  </a:schemeClr>
                </a:solidFill>
                <a:hlinkClick r:id="rId14">
                  <a:extLst>
                    <a:ext uri="{A12FA001-AC4F-418D-AE19-62706E023703}">
                      <ahyp:hlinkClr xmlns:ahyp="http://schemas.microsoft.com/office/drawing/2018/hyperlinkcolor" val="tx"/>
                    </a:ext>
                  </a:extLst>
                </a:hlinkClick>
              </a:rPr>
              <a:t>www.leitlinienprogramm-onkologie.de/leitlinien/psychoonkologie/</a:t>
            </a:r>
            <a:endParaRPr lang="de-DE" sz="1200" dirty="0">
              <a:solidFill>
                <a:schemeClr val="accent1">
                  <a:lumMod val="75000"/>
                </a:schemeClr>
              </a:solidFill>
            </a:endParaRPr>
          </a:p>
        </p:txBody>
      </p:sp>
    </p:spTree>
    <p:extLst>
      <p:ext uri="{BB962C8B-B14F-4D97-AF65-F5344CB8AC3E}">
        <p14:creationId xmlns:p14="http://schemas.microsoft.com/office/powerpoint/2010/main" val="126017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C3005AB-8AA2-DAB9-0E21-694B26945F88}"/>
              </a:ext>
            </a:extLst>
          </p:cNvPr>
          <p:cNvSpPr txBox="1"/>
          <p:nvPr/>
        </p:nvSpPr>
        <p:spPr>
          <a:xfrm>
            <a:off x="324365" y="113126"/>
            <a:ext cx="4866759" cy="769441"/>
          </a:xfrm>
          <a:prstGeom prst="rect">
            <a:avLst/>
          </a:prstGeom>
          <a:noFill/>
        </p:spPr>
        <p:txBody>
          <a:bodyPr wrap="square">
            <a:spAutoFit/>
          </a:bodyPr>
          <a:lstStyle/>
          <a:p>
            <a:r>
              <a:rPr lang="de-DE" sz="2400" b="1" dirty="0">
                <a:solidFill>
                  <a:srgbClr val="0070C0"/>
                </a:solidFill>
                <a:latin typeface="Arial Black" panose="020B0A04020102020204" pitchFamily="34" charset="0"/>
              </a:rPr>
              <a:t>Die blauen Ratgeber</a:t>
            </a:r>
          </a:p>
          <a:p>
            <a:r>
              <a:rPr lang="de-DE" sz="1900" b="1" dirty="0">
                <a:solidFill>
                  <a:srgbClr val="0070C0"/>
                </a:solidFill>
                <a:latin typeface="Arial Black" panose="020B0A04020102020204" pitchFamily="34" charset="0"/>
              </a:rPr>
              <a:t>der Deutschen Krebshilfe</a:t>
            </a:r>
          </a:p>
        </p:txBody>
      </p:sp>
      <p:sp>
        <p:nvSpPr>
          <p:cNvPr id="3" name="Ellipse 2">
            <a:hlinkClick r:id="rId2"/>
            <a:extLst>
              <a:ext uri="{FF2B5EF4-FFF2-40B4-BE49-F238E27FC236}">
                <a16:creationId xmlns:a16="http://schemas.microsoft.com/office/drawing/2014/main" id="{65272FA6-3891-6786-C376-B032AA4118BA}"/>
              </a:ext>
            </a:extLst>
          </p:cNvPr>
          <p:cNvSpPr/>
          <p:nvPr/>
        </p:nvSpPr>
        <p:spPr>
          <a:xfrm>
            <a:off x="324366" y="1131741"/>
            <a:ext cx="1980000" cy="198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dirty="0">
                <a:solidFill>
                  <a:schemeClr val="bg1"/>
                </a:solidFill>
              </a:rPr>
              <a:t>Die blauen Ratgeber</a:t>
            </a:r>
          </a:p>
          <a:p>
            <a:pPr algn="ctr"/>
            <a:endParaRPr lang="de-DE" sz="900" dirty="0">
              <a:solidFill>
                <a:schemeClr val="bg1"/>
              </a:solidFill>
            </a:endParaRPr>
          </a:p>
          <a:p>
            <a:pPr algn="ctr"/>
            <a:r>
              <a:rPr lang="de-DE" sz="1000" dirty="0">
                <a:solidFill>
                  <a:schemeClr val="bg1"/>
                </a:solidFill>
              </a:rPr>
              <a:t>Hier finden Betroffene, Angehörige, Interessierte und Fachkreise hilfreiche Materialien zu den Themen Krebstherapie, Prävention und Früherkennung.</a:t>
            </a:r>
          </a:p>
        </p:txBody>
      </p:sp>
      <p:sp>
        <p:nvSpPr>
          <p:cNvPr id="4" name="Textfeld 3">
            <a:extLst>
              <a:ext uri="{FF2B5EF4-FFF2-40B4-BE49-F238E27FC236}">
                <a16:creationId xmlns:a16="http://schemas.microsoft.com/office/drawing/2014/main" id="{D6D08D76-A97F-981B-882C-6892EE95158D}"/>
              </a:ext>
            </a:extLst>
          </p:cNvPr>
          <p:cNvSpPr txBox="1"/>
          <p:nvPr/>
        </p:nvSpPr>
        <p:spPr>
          <a:xfrm>
            <a:off x="5920583" y="383595"/>
            <a:ext cx="5400000" cy="6370975"/>
          </a:xfrm>
          <a:prstGeom prst="rect">
            <a:avLst/>
          </a:prstGeom>
          <a:noFill/>
        </p:spPr>
        <p:txBody>
          <a:bodyPr wrap="square" rtlCol="0">
            <a:spAutoFit/>
          </a:bodyPr>
          <a:lstStyle/>
          <a:p>
            <a:endParaRPr lang="de-DE" sz="1200" b="1" dirty="0">
              <a:solidFill>
                <a:schemeClr val="accent1">
                  <a:lumMod val="75000"/>
                </a:schemeClr>
              </a:solidFill>
            </a:endParaRPr>
          </a:p>
          <a:p>
            <a:r>
              <a:rPr lang="de-DE" sz="1200" b="1" dirty="0">
                <a:solidFill>
                  <a:schemeClr val="accent1">
                    <a:lumMod val="75000"/>
                  </a:schemeClr>
                </a:solidFill>
              </a:rPr>
              <a:t>Ernährung bei Krebs</a:t>
            </a:r>
            <a:br>
              <a:rPr lang="de-DE" sz="900"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www.krebshilfe.de/infomaterial/Blaue_Ratgeber/Ernaehrung-bei-Krebs_BlaueRatgeber_DeutscheKrebshilfe.pdf</a:t>
            </a:r>
            <a:br>
              <a:rPr lang="de-DE" sz="900" dirty="0">
                <a:solidFill>
                  <a:schemeClr val="accent1">
                    <a:lumMod val="75000"/>
                  </a:schemeClr>
                </a:solidFill>
              </a:rPr>
            </a:br>
            <a:br>
              <a:rPr lang="de-DE" sz="900" dirty="0">
                <a:solidFill>
                  <a:schemeClr val="accent1">
                    <a:lumMod val="75000"/>
                  </a:schemeClr>
                </a:solidFill>
              </a:rPr>
            </a:br>
            <a:r>
              <a:rPr lang="de-DE" sz="900" dirty="0">
                <a:solidFill>
                  <a:schemeClr val="accent1">
                    <a:lumMod val="75000"/>
                  </a:schemeClr>
                </a:solidFill>
              </a:rPr>
              <a:t>​</a:t>
            </a:r>
            <a:br>
              <a:rPr lang="de-DE" sz="900" dirty="0">
                <a:solidFill>
                  <a:schemeClr val="accent1">
                    <a:lumMod val="75000"/>
                  </a:schemeClr>
                </a:solidFill>
              </a:rPr>
            </a:br>
            <a:r>
              <a:rPr lang="de-DE" sz="1200" b="1" dirty="0">
                <a:solidFill>
                  <a:schemeClr val="accent1">
                    <a:lumMod val="75000"/>
                  </a:schemeClr>
                </a:solidFill>
              </a:rPr>
              <a:t>Bewegung und Sport bei Krebs</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www.krebshilfe.de/infomaterial/Blaue_Ratgeber/Bewegung-und-Sport-bei-Krebs_BlaueRatgeber_DeutscheKrebshilfe.pdf</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Kinderwunsch und Krebs</a:t>
            </a:r>
            <a:br>
              <a:rPr lang="de-DE" sz="900"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www.krebshilfe.de/infomaterial/Blaue_Ratgeber/Kinderwunsch-und-Krebs_BlaueRatgeber_DeutscheKrebshilfe.pdf</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Klinische Studien</a:t>
            </a:r>
            <a:br>
              <a:rPr lang="de-DE" sz="900" dirty="0">
                <a:solidFill>
                  <a:schemeClr val="accent1">
                    <a:lumMod val="75000"/>
                  </a:schemeClr>
                </a:solidFill>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www.krebshilfe.de/infomaterial/Blaue_Ratgeber/Klinische-Studien_BlaueRatgeber_DeutscheKrebshilfe.pdf</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Krebs Wörterbuch</a:t>
            </a:r>
            <a:br>
              <a:rPr lang="de-DE" sz="900"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www.krebshilfe.de/infomaterial/Blaue_Ratgeber/Krebswoerterbuch_BlaueRatgeber_DeutscheKrebshilfe.pdf</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Patienten und Ärzte als Partner</a:t>
            </a:r>
            <a:br>
              <a:rPr lang="de-DE" sz="900"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www.krebshilfe.de/infomaterial/Blaue_Ratgeber/Patienten-und-Aerzte-als-Partner_BlaueRatgeber_DeutscheKrebshilfe.pdf</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Wegweiser zu Sozialleistungen</a:t>
            </a:r>
            <a:br>
              <a:rPr lang="de-DE" sz="900" dirty="0">
                <a:solidFill>
                  <a:schemeClr val="accent1">
                    <a:lumMod val="75000"/>
                  </a:schemeClr>
                </a:solidFill>
              </a:rPr>
            </a:br>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https://www.krebshilfe.de/infomaterial/Blaue_Ratgeber/Wegweiser-zu-Sozialleistungen_BlaueRatgeber_DeutscheKrebshilfe.pdf</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Hilfen für Angehörige</a:t>
            </a:r>
            <a:br>
              <a:rPr lang="de-DE" sz="900" dirty="0">
                <a:solidFill>
                  <a:schemeClr val="accent1">
                    <a:lumMod val="75000"/>
                  </a:schemeClr>
                </a:solidFill>
              </a:rPr>
            </a:br>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https://www.krebshilfe.de/infomaterial/Blaue_Ratgeber/Hilfen-fuer-Angehoerige_BlaueRatgeber_DeutscheKrebshilfe.pdf</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Krebs Nachsorge</a:t>
            </a:r>
            <a:br>
              <a:rPr lang="de-DE" sz="900" dirty="0">
                <a:solidFill>
                  <a:schemeClr val="accent1">
                    <a:lumMod val="75000"/>
                  </a:schemeClr>
                </a:solidFill>
              </a:rPr>
            </a:b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www.krebshilfe.de/fileadmin/Downloads/PDFs/Nachsorgepass/Nachsorgepass_2017.pdf</a:t>
            </a:r>
            <a:endParaRPr lang="de-DE" sz="900" dirty="0">
              <a:solidFill>
                <a:schemeClr val="accent1">
                  <a:lumMod val="75000"/>
                </a:schemeClr>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32DBE2BF-5F88-1921-A7B2-357E5FF5F3FC}"/>
              </a:ext>
            </a:extLst>
          </p:cNvPr>
          <p:cNvSpPr txBox="1"/>
          <p:nvPr/>
        </p:nvSpPr>
        <p:spPr>
          <a:xfrm>
            <a:off x="315963" y="3194871"/>
            <a:ext cx="5213565" cy="3570208"/>
          </a:xfrm>
          <a:prstGeom prst="rect">
            <a:avLst/>
          </a:prstGeom>
          <a:noFill/>
        </p:spPr>
        <p:txBody>
          <a:bodyPr wrap="square" rtlCol="0">
            <a:spAutoFit/>
          </a:bodyPr>
          <a:lstStyle/>
          <a:p>
            <a:endParaRPr lang="de-DE" sz="1400" b="1" dirty="0">
              <a:solidFill>
                <a:srgbClr val="C00000"/>
              </a:solidFill>
            </a:endParaRPr>
          </a:p>
          <a:p>
            <a:r>
              <a:rPr lang="de-DE" sz="1600" b="1" dirty="0">
                <a:solidFill>
                  <a:srgbClr val="C00000"/>
                </a:solidFill>
                <a:latin typeface="Arial Black" panose="020B0A04020102020204" pitchFamily="34" charset="0"/>
              </a:rPr>
              <a:t>Prostatakrebs</a:t>
            </a:r>
          </a:p>
          <a:p>
            <a:r>
              <a:rPr lang="de-DE" sz="900" dirty="0">
                <a:solidFill>
                  <a:srgbClr val="C00000"/>
                </a:solidFill>
                <a:hlinkClick r:id="rId12">
                  <a:extLst>
                    <a:ext uri="{A12FA001-AC4F-418D-AE19-62706E023703}">
                      <ahyp:hlinkClr xmlns:ahyp="http://schemas.microsoft.com/office/drawing/2018/hyperlinkcolor" val="tx"/>
                    </a:ext>
                  </a:extLst>
                </a:hlinkClick>
              </a:rPr>
              <a:t>www.krebshilfe.de/infomaterial/Blaue_Ratgeber/Prostatakrebs_BlaueRatgeber_DeutscheKrebshilfe.pdf</a:t>
            </a:r>
            <a:br>
              <a:rPr lang="de-DE" sz="900" dirty="0">
                <a:solidFill>
                  <a:schemeClr val="accent1">
                    <a:lumMod val="50000"/>
                  </a:schemeClr>
                </a:solidFill>
              </a:rPr>
            </a:br>
            <a:br>
              <a:rPr lang="de-DE" sz="900" dirty="0">
                <a:solidFill>
                  <a:schemeClr val="accent1">
                    <a:lumMod val="50000"/>
                  </a:schemeClr>
                </a:solidFill>
              </a:rPr>
            </a:br>
            <a:endParaRPr lang="de-DE" sz="900" dirty="0">
              <a:solidFill>
                <a:schemeClr val="accent1">
                  <a:lumMod val="50000"/>
                </a:schemeClr>
              </a:solidFill>
            </a:endParaRPr>
          </a:p>
          <a:p>
            <a:r>
              <a:rPr lang="de-DE" sz="900" b="1" dirty="0">
                <a:solidFill>
                  <a:schemeClr val="accent1">
                    <a:lumMod val="50000"/>
                  </a:schemeClr>
                </a:solidFill>
              </a:rPr>
              <a:t>​​</a:t>
            </a:r>
            <a:r>
              <a:rPr lang="de-DE" sz="1200" b="1" dirty="0">
                <a:solidFill>
                  <a:schemeClr val="accent1">
                    <a:lumMod val="75000"/>
                  </a:schemeClr>
                </a:solidFill>
              </a:rPr>
              <a:t>Palliatvmedizin</a:t>
            </a:r>
          </a:p>
          <a:p>
            <a:r>
              <a:rPr lang="de-DE" sz="900" dirty="0">
                <a:solidFill>
                  <a:schemeClr val="accent1">
                    <a:lumMod val="75000"/>
                  </a:schemeClr>
                </a:solidFill>
                <a:hlinkClick r:id="rId13">
                  <a:extLst>
                    <a:ext uri="{A12FA001-AC4F-418D-AE19-62706E023703}">
                      <ahyp:hlinkClr xmlns:ahyp="http://schemas.microsoft.com/office/drawing/2018/hyperlinkcolor" val="tx"/>
                    </a:ext>
                  </a:extLst>
                </a:hlinkClick>
              </a:rPr>
              <a:t>www.krebshilfe.de/infomaterial/Blaue_Ratgeber/Palliativmedizin_BlaueRatgeber_DeutscheKrebshilfe.pdf</a:t>
            </a:r>
            <a:endParaRPr lang="de-DE" sz="900" dirty="0">
              <a:solidFill>
                <a:schemeClr val="accent1">
                  <a:lumMod val="75000"/>
                </a:schemeClr>
              </a:solidFill>
            </a:endParaRPr>
          </a:p>
          <a:p>
            <a:pPr>
              <a:tabLst>
                <a:tab pos="1260475" algn="l"/>
              </a:tabLst>
            </a:pPr>
            <a:endParaRPr lang="de-DE" sz="900" dirty="0">
              <a:solidFill>
                <a:schemeClr val="accent1">
                  <a:lumMod val="75000"/>
                </a:schemeClr>
              </a:solidFill>
            </a:endParaRPr>
          </a:p>
          <a:p>
            <a:pPr>
              <a:tabLst>
                <a:tab pos="1260475" algn="l"/>
              </a:tabLst>
            </a:pPr>
            <a:br>
              <a:rPr lang="de-DE" sz="900" dirty="0">
                <a:solidFill>
                  <a:schemeClr val="accent1">
                    <a:lumMod val="75000"/>
                  </a:schemeClr>
                </a:solidFill>
              </a:rPr>
            </a:br>
            <a:r>
              <a:rPr lang="de-DE" sz="1200" b="1" dirty="0">
                <a:solidFill>
                  <a:schemeClr val="accent1">
                    <a:lumMod val="75000"/>
                  </a:schemeClr>
                </a:solidFill>
              </a:rPr>
              <a:t>Fatigue bei Krebs</a:t>
            </a:r>
            <a:br>
              <a:rPr lang="de-DE" sz="1200" dirty="0">
                <a:solidFill>
                  <a:schemeClr val="accent1">
                    <a:lumMod val="75000"/>
                  </a:schemeClr>
                </a:solidFill>
              </a:rPr>
            </a:br>
            <a:r>
              <a:rPr lang="de-DE" sz="900" dirty="0">
                <a:solidFill>
                  <a:schemeClr val="accent1">
                    <a:lumMod val="75000"/>
                  </a:schemeClr>
                </a:solidFill>
                <a:hlinkClick r:id="rId14">
                  <a:extLst>
                    <a:ext uri="{A12FA001-AC4F-418D-AE19-62706E023703}">
                      <ahyp:hlinkClr xmlns:ahyp="http://schemas.microsoft.com/office/drawing/2018/hyperlinkcolor" val="tx"/>
                    </a:ext>
                  </a:extLst>
                </a:hlinkClick>
              </a:rPr>
              <a:t>www.krebshilfe.de/infomaterial/Blaue_Ratgeber/Fatigue-Chronische-Muedigkeit-bei-Krebs_BlaueRatgeber_DeutscheKrebshilfe.pdf</a:t>
            </a:r>
            <a:br>
              <a:rPr lang="de-DE" sz="1200" dirty="0">
                <a:solidFill>
                  <a:schemeClr val="accent1">
                    <a:lumMod val="75000"/>
                  </a:schemeClr>
                </a:solidFill>
              </a:rPr>
            </a:br>
            <a:r>
              <a:rPr lang="de-DE" sz="1200" dirty="0">
                <a:solidFill>
                  <a:schemeClr val="accent1">
                    <a:lumMod val="75000"/>
                  </a:schemeClr>
                </a:solidFill>
              </a:rPr>
              <a:t>​</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Schmerzen bei Krebs</a:t>
            </a:r>
            <a:br>
              <a:rPr lang="de-DE" sz="1200" dirty="0">
                <a:solidFill>
                  <a:schemeClr val="accent1">
                    <a:lumMod val="75000"/>
                  </a:schemeClr>
                </a:solidFill>
              </a:rPr>
            </a:br>
            <a:r>
              <a:rPr lang="de-DE" sz="900" dirty="0">
                <a:solidFill>
                  <a:schemeClr val="accent1">
                    <a:lumMod val="75000"/>
                  </a:schemeClr>
                </a:solidFill>
                <a:hlinkClick r:id="rId15">
                  <a:extLst>
                    <a:ext uri="{A12FA001-AC4F-418D-AE19-62706E023703}">
                      <ahyp:hlinkClr xmlns:ahyp="http://schemas.microsoft.com/office/drawing/2018/hyperlinkcolor" val="tx"/>
                    </a:ext>
                  </a:extLst>
                </a:hlinkClick>
              </a:rPr>
              <a:t>www.krebshilfe.de/infomaterial/Blaue_Ratgeber/Schmerzen-bei-Krebs_BlaueRatgeber_DeutscheKrebshilfe.pdf</a:t>
            </a:r>
            <a:br>
              <a:rPr lang="de-DE" sz="1200" dirty="0">
                <a:solidFill>
                  <a:schemeClr val="accent1">
                    <a:lumMod val="75000"/>
                  </a:schemeClr>
                </a:solidFill>
              </a:rPr>
            </a:br>
            <a:endParaRPr lang="de-DE" sz="900" dirty="0">
              <a:solidFill>
                <a:schemeClr val="accent1">
                  <a:lumMod val="75000"/>
                </a:schemeClr>
              </a:solidFill>
            </a:endParaRPr>
          </a:p>
          <a:p>
            <a:pPr>
              <a:tabLst>
                <a:tab pos="1260475" algn="l"/>
              </a:tabLst>
            </a:pPr>
            <a:endParaRPr lang="de-DE" sz="900" dirty="0">
              <a:solidFill>
                <a:schemeClr val="accent1">
                  <a:lumMod val="75000"/>
                </a:schemeClr>
              </a:solidFill>
            </a:endParaRPr>
          </a:p>
          <a:p>
            <a:pPr>
              <a:tabLst>
                <a:tab pos="1260475" algn="l"/>
              </a:tabLst>
            </a:pPr>
            <a:r>
              <a:rPr lang="de-DE" sz="1200" b="1" dirty="0">
                <a:solidFill>
                  <a:schemeClr val="accent1">
                    <a:lumMod val="75000"/>
                  </a:schemeClr>
                </a:solidFill>
              </a:rPr>
              <a:t>Strahlentherapie</a:t>
            </a:r>
            <a:br>
              <a:rPr lang="de-DE" sz="1200" dirty="0">
                <a:solidFill>
                  <a:schemeClr val="accent1">
                    <a:lumMod val="75000"/>
                  </a:schemeClr>
                </a:solidFill>
              </a:rPr>
            </a:br>
            <a:r>
              <a:rPr lang="de-DE" sz="900" dirty="0">
                <a:solidFill>
                  <a:schemeClr val="accent1">
                    <a:lumMod val="75000"/>
                  </a:schemeClr>
                </a:solidFill>
                <a:hlinkClick r:id="rId16">
                  <a:extLst>
                    <a:ext uri="{A12FA001-AC4F-418D-AE19-62706E023703}">
                      <ahyp:hlinkClr xmlns:ahyp="http://schemas.microsoft.com/office/drawing/2018/hyperlinkcolor" val="tx"/>
                    </a:ext>
                  </a:extLst>
                </a:hlinkClick>
              </a:rPr>
              <a:t>www.krebshilfe.de/infomaterial/Blaue_Ratgeber/Strahlentherapie_BlaueRatgeber_DeutscheKrebshilfe.pdf</a:t>
            </a:r>
            <a:br>
              <a:rPr lang="de-DE" sz="1200" dirty="0">
                <a:solidFill>
                  <a:schemeClr val="accent1">
                    <a:lumMod val="50000"/>
                  </a:schemeClr>
                </a:solidFill>
              </a:rPr>
            </a:br>
            <a:endParaRPr lang="de-DE" sz="1200" dirty="0">
              <a:solidFill>
                <a:schemeClr val="accent1">
                  <a:lumMod val="50000"/>
                </a:schemeClr>
              </a:solidFill>
            </a:endParaRPr>
          </a:p>
        </p:txBody>
      </p:sp>
    </p:spTree>
    <p:extLst>
      <p:ext uri="{BB962C8B-B14F-4D97-AF65-F5344CB8AC3E}">
        <p14:creationId xmlns:p14="http://schemas.microsoft.com/office/powerpoint/2010/main" val="125799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5CBDD77-1F44-F366-5F45-38370D1976DA}"/>
              </a:ext>
            </a:extLst>
          </p:cNvPr>
          <p:cNvSpPr txBox="1"/>
          <p:nvPr/>
        </p:nvSpPr>
        <p:spPr>
          <a:xfrm>
            <a:off x="324366" y="113126"/>
            <a:ext cx="3847584" cy="430887"/>
          </a:xfrm>
          <a:prstGeom prst="rect">
            <a:avLst/>
          </a:prstGeom>
          <a:noFill/>
        </p:spPr>
        <p:txBody>
          <a:bodyPr wrap="square">
            <a:spAutoFit/>
          </a:bodyPr>
          <a:lstStyle/>
          <a:p>
            <a:r>
              <a:rPr lang="de-DE" sz="2200" b="1" dirty="0">
                <a:solidFill>
                  <a:schemeClr val="accent1">
                    <a:lumMod val="50000"/>
                  </a:schemeClr>
                </a:solidFill>
                <a:latin typeface="Arial Black" panose="020B0A04020102020204" pitchFamily="34" charset="0"/>
              </a:rPr>
              <a:t>Aktuelle Informationen</a:t>
            </a:r>
          </a:p>
        </p:txBody>
      </p:sp>
      <p:sp>
        <p:nvSpPr>
          <p:cNvPr id="3" name="Ellipse 2">
            <a:hlinkClick r:id="rId2"/>
            <a:extLst>
              <a:ext uri="{FF2B5EF4-FFF2-40B4-BE49-F238E27FC236}">
                <a16:creationId xmlns:a16="http://schemas.microsoft.com/office/drawing/2014/main" id="{6B3B5435-862A-150A-7088-18BDE7009CD9}"/>
              </a:ext>
            </a:extLst>
          </p:cNvPr>
          <p:cNvSpPr/>
          <p:nvPr/>
        </p:nvSpPr>
        <p:spPr>
          <a:xfrm>
            <a:off x="324366" y="1131741"/>
            <a:ext cx="1980000" cy="1980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dirty="0">
                <a:solidFill>
                  <a:schemeClr val="bg1"/>
                </a:solidFill>
              </a:rPr>
              <a:t>Wichtige Nachrichten und Meldungen über das metastasierte Prostatakarzinom</a:t>
            </a:r>
            <a:endParaRPr lang="de-DE" sz="500" dirty="0">
              <a:solidFill>
                <a:schemeClr val="bg1"/>
              </a:solidFill>
            </a:endParaRPr>
          </a:p>
          <a:p>
            <a:pPr algn="ctr"/>
            <a:endParaRPr lang="de-DE" sz="500" dirty="0">
              <a:solidFill>
                <a:schemeClr val="bg1"/>
              </a:solidFill>
            </a:endParaRPr>
          </a:p>
          <a:p>
            <a:pPr algn="ctr"/>
            <a:r>
              <a:rPr lang="de-DE" sz="1600" dirty="0">
                <a:solidFill>
                  <a:schemeClr val="bg1"/>
                </a:solidFill>
                <a:latin typeface="Arial Black" panose="020B0A04020102020204" pitchFamily="34" charset="0"/>
              </a:rPr>
              <a:t>mHSPC</a:t>
            </a:r>
          </a:p>
          <a:p>
            <a:pPr algn="ctr"/>
            <a:r>
              <a:rPr lang="de-DE" sz="800" dirty="0">
                <a:solidFill>
                  <a:schemeClr val="bg1"/>
                </a:solidFill>
              </a:rPr>
              <a:t>und</a:t>
            </a:r>
          </a:p>
          <a:p>
            <a:pPr algn="ctr"/>
            <a:r>
              <a:rPr lang="de-DE" sz="1600" dirty="0">
                <a:solidFill>
                  <a:schemeClr val="bg1"/>
                </a:solidFill>
                <a:latin typeface="Arial Black" panose="020B0A04020102020204" pitchFamily="34" charset="0"/>
              </a:rPr>
              <a:t>mCRPC</a:t>
            </a:r>
          </a:p>
        </p:txBody>
      </p:sp>
      <p:sp>
        <p:nvSpPr>
          <p:cNvPr id="4" name="Textfeld 3">
            <a:extLst>
              <a:ext uri="{FF2B5EF4-FFF2-40B4-BE49-F238E27FC236}">
                <a16:creationId xmlns:a16="http://schemas.microsoft.com/office/drawing/2014/main" id="{31D31977-57E4-EFD6-2992-B2B9681092F4}"/>
              </a:ext>
            </a:extLst>
          </p:cNvPr>
          <p:cNvSpPr txBox="1"/>
          <p:nvPr/>
        </p:nvSpPr>
        <p:spPr>
          <a:xfrm>
            <a:off x="6525492" y="250592"/>
            <a:ext cx="5012550" cy="4508927"/>
          </a:xfrm>
          <a:prstGeom prst="rect">
            <a:avLst/>
          </a:prstGeom>
          <a:noFill/>
        </p:spPr>
        <p:txBody>
          <a:bodyPr wrap="square" rtlCol="0">
            <a:spAutoFit/>
          </a:bodyPr>
          <a:lstStyle/>
          <a:p>
            <a:r>
              <a:rPr lang="de-DE" sz="900" dirty="0">
                <a:solidFill>
                  <a:srgbClr val="F29400"/>
                </a:solidFill>
                <a:ea typeface="Calibri" panose="020F0502020204030204" pitchFamily="34" charset="0"/>
                <a:cs typeface="Times New Roman" panose="02020603050405020304" pitchFamily="18" charset="0"/>
              </a:rPr>
              <a:t>16.09.2022</a:t>
            </a:r>
            <a:endParaRPr lang="de-DE" sz="900" dirty="0">
              <a:solidFill>
                <a:srgbClr val="F29400"/>
              </a:solidFill>
            </a:endParaRPr>
          </a:p>
          <a:p>
            <a:pPr>
              <a:tabLst>
                <a:tab pos="1260475" algn="l"/>
              </a:tabLst>
            </a:pPr>
            <a:r>
              <a:rPr lang="de-DE" sz="900" dirty="0">
                <a:solidFill>
                  <a:srgbClr val="F29400"/>
                </a:solidFill>
                <a:ea typeface="Calibri" panose="020F0502020204030204" pitchFamily="34" charset="0"/>
                <a:cs typeface="Times New Roman" panose="02020603050405020304" pitchFamily="18" charset="0"/>
              </a:rPr>
              <a:t>Deutsches Ärzteblatt </a:t>
            </a:r>
          </a:p>
          <a:p>
            <a:r>
              <a:rPr lang="de-DE" sz="900" dirty="0">
                <a:solidFill>
                  <a:srgbClr val="F29400"/>
                </a:solidFill>
                <a:ea typeface="Calibri" panose="020F0502020204030204" pitchFamily="34" charset="0"/>
                <a:cs typeface="Times New Roman" panose="02020603050405020304" pitchFamily="18" charset="0"/>
              </a:rPr>
              <a:t>Dtsch Arztebl Int 2022; 119: 622-32; DOI: 10.3238/arztebl.m2022.0294</a:t>
            </a:r>
          </a:p>
          <a:p>
            <a:r>
              <a:rPr lang="de-DE" sz="24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Therapie des mHSPC </a:t>
            </a:r>
            <a:r>
              <a:rPr lang="de-DE" sz="16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metastasierten hormonsensitiven Prostatakarzinoms</a:t>
            </a:r>
            <a:r>
              <a:rPr lang="de-DE" sz="1600"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 </a:t>
            </a:r>
          </a:p>
          <a:p>
            <a:r>
              <a:rPr lang="de-DE" sz="800" u="sng" dirty="0">
                <a:solidFill>
                  <a:srgbClr val="F294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www.aerzteblatt.de/archiv/227370/Therapie-des-metastasierten-hormonsensitiven-Prostatakarzinoms</a:t>
            </a:r>
            <a:endParaRPr lang="de-DE" sz="800" u="sng" dirty="0">
              <a:solidFill>
                <a:srgbClr val="F29400"/>
              </a:solidFill>
              <a:ea typeface="Calibri" panose="020F0502020204030204" pitchFamily="34" charset="0"/>
              <a:cs typeface="Times New Roman" panose="02020603050405020304" pitchFamily="18" charset="0"/>
            </a:endParaRPr>
          </a:p>
          <a:p>
            <a:endParaRPr lang="de-DE" sz="900" dirty="0">
              <a:solidFill>
                <a:srgbClr val="F29400"/>
              </a:solidFill>
            </a:endParaRPr>
          </a:p>
          <a:p>
            <a:r>
              <a:rPr lang="de-DE" sz="1200" b="1" dirty="0">
                <a:solidFill>
                  <a:srgbClr val="F29400"/>
                </a:solidFill>
              </a:rPr>
              <a:t>Therapiealgorithmus</a:t>
            </a:r>
            <a:br>
              <a:rPr lang="de-DE" sz="1200" b="1" dirty="0">
                <a:solidFill>
                  <a:srgbClr val="F29400"/>
                </a:solidFill>
              </a:rPr>
            </a:br>
            <a:r>
              <a:rPr lang="de-DE" sz="1200" b="1" dirty="0">
                <a:solidFill>
                  <a:srgbClr val="F29400"/>
                </a:solidFill>
              </a:rPr>
              <a:t>des metastasierten hormonsensitiven Prostatakarzinoms</a:t>
            </a:r>
            <a:br>
              <a:rPr lang="de-DE" sz="900" b="1"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www.aerzteblatt.de/callback/image.asp?id=124752</a:t>
            </a:r>
            <a:br>
              <a:rPr lang="de-DE" sz="900" dirty="0">
                <a:solidFill>
                  <a:srgbClr val="F29400"/>
                </a:solidFill>
                <a:hlinkClick r:id="rId4">
                  <a:extLst>
                    <a:ext uri="{A12FA001-AC4F-418D-AE19-62706E023703}">
                      <ahyp:hlinkClr xmlns:ahyp="http://schemas.microsoft.com/office/drawing/2018/hyperlinkcolor" val="tx"/>
                    </a:ext>
                  </a:extLst>
                </a:hlinkClick>
              </a:rPr>
            </a:br>
            <a:endParaRPr lang="de-DE" sz="900" dirty="0">
              <a:solidFill>
                <a:srgbClr val="F29400"/>
              </a:solidFill>
            </a:endParaRPr>
          </a:p>
          <a:p>
            <a:r>
              <a:rPr lang="de-DE" sz="1200" b="1" dirty="0">
                <a:solidFill>
                  <a:srgbClr val="F29400"/>
                </a:solidFill>
              </a:rPr>
              <a:t>Definition von Tumorlast und Hoch­risiko­konstellation</a:t>
            </a:r>
            <a:br>
              <a:rPr lang="de-DE" sz="1200" b="1" dirty="0">
                <a:solidFill>
                  <a:srgbClr val="F29400"/>
                </a:solidFill>
              </a:rPr>
            </a:br>
            <a:r>
              <a:rPr lang="de-DE" sz="1200" b="1" dirty="0">
                <a:solidFill>
                  <a:srgbClr val="F29400"/>
                </a:solidFill>
              </a:rPr>
              <a:t>im Rahmen klinischer Studien</a:t>
            </a:r>
            <a:br>
              <a:rPr lang="de-DE" sz="900" b="1"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www.aerzteblatt.de/callback/image.asp?id=124754</a:t>
            </a:r>
            <a:endParaRPr lang="de-DE" sz="900" dirty="0">
              <a:solidFill>
                <a:srgbClr val="F294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C00000"/>
                </a:solidFill>
              </a:rPr>
              <a:t>2/2020</a:t>
            </a:r>
          </a:p>
          <a:p>
            <a:r>
              <a:rPr lang="de-DE" sz="900" dirty="0">
                <a:solidFill>
                  <a:srgbClr val="C00000"/>
                </a:solidFill>
              </a:rPr>
              <a:t>Dtsch Arztebl 2020; 117(33-34): [10]; DOI: 10.3238/PersOnko.2020.08.17.02</a:t>
            </a:r>
          </a:p>
          <a:p>
            <a:r>
              <a:rPr lang="de-DE" sz="900" dirty="0">
                <a:solidFill>
                  <a:srgbClr val="C00000"/>
                </a:solidFill>
              </a:rPr>
              <a:t>SUPPLEMENT: Perspektiven der Onkologie</a:t>
            </a:r>
          </a:p>
          <a:p>
            <a:r>
              <a:rPr lang="de-DE" sz="900" dirty="0">
                <a:solidFill>
                  <a:srgbClr val="C00000"/>
                </a:solidFill>
              </a:rPr>
              <a:t>Hakenberg, Oliver W.</a:t>
            </a:r>
          </a:p>
          <a:p>
            <a:r>
              <a:rPr lang="de-DE" sz="1600" b="1" dirty="0">
                <a:solidFill>
                  <a:srgbClr val="C00000"/>
                </a:solidFill>
                <a:latin typeface="Arial Black" panose="020B0A04020102020204" pitchFamily="34" charset="0"/>
              </a:rPr>
              <a:t>Prostatakarzinom: </a:t>
            </a:r>
          </a:p>
          <a:p>
            <a:r>
              <a:rPr lang="de-DE" sz="2400" b="1" dirty="0">
                <a:solidFill>
                  <a:srgbClr val="C00000"/>
                </a:solidFill>
                <a:latin typeface="Arial Black" panose="020B0A04020102020204" pitchFamily="34" charset="0"/>
              </a:rPr>
              <a:t>Kein harmloser Alterskrebs</a:t>
            </a:r>
          </a:p>
          <a:p>
            <a:r>
              <a:rPr lang="de-DE" sz="900" dirty="0">
                <a:solidFill>
                  <a:srgbClr val="C00000"/>
                </a:solidFill>
                <a:hlinkClick r:id="rId6">
                  <a:extLst>
                    <a:ext uri="{A12FA001-AC4F-418D-AE19-62706E023703}">
                      <ahyp:hlinkClr xmlns:ahyp="http://schemas.microsoft.com/office/drawing/2018/hyperlinkcolor" val="tx"/>
                    </a:ext>
                  </a:extLst>
                </a:hlinkClick>
              </a:rPr>
              <a:t>https://www.aerzteblatt.de/archiv/214982/Prostatakarzinom-Kein-harmloser-Alterskrebs</a:t>
            </a:r>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29B2434C-1DAA-1640-F7DC-A62DADF97980}"/>
              </a:ext>
            </a:extLst>
          </p:cNvPr>
          <p:cNvSpPr txBox="1"/>
          <p:nvPr/>
        </p:nvSpPr>
        <p:spPr>
          <a:xfrm>
            <a:off x="396238" y="3111741"/>
            <a:ext cx="5400000" cy="3323987"/>
          </a:xfrm>
          <a:prstGeom prst="rect">
            <a:avLst/>
          </a:prstGeom>
          <a:noFill/>
        </p:spPr>
        <p:txBody>
          <a:bodyPr wrap="square" rtlCol="0">
            <a:spAutoFit/>
          </a:bodyPr>
          <a:lstStyle/>
          <a:p>
            <a:endParaRPr lang="de-DE" sz="900" dirty="0"/>
          </a:p>
          <a:p>
            <a:r>
              <a:rPr lang="de-DE" sz="900" dirty="0">
                <a:solidFill>
                  <a:srgbClr val="C00000"/>
                </a:solidFill>
                <a:ea typeface="Calibri" panose="020F0502020204030204" pitchFamily="34" charset="0"/>
                <a:cs typeface="Times New Roman" panose="02020603050405020304" pitchFamily="18" charset="0"/>
              </a:rPr>
              <a:t>Deutsches Ärzteblatt</a:t>
            </a:r>
          </a:p>
          <a:p>
            <a:r>
              <a:rPr lang="de-DE" sz="900" dirty="0">
                <a:solidFill>
                  <a:srgbClr val="C00000"/>
                </a:solidFill>
                <a:ea typeface="Calibri" panose="020F0502020204030204" pitchFamily="34" charset="0"/>
                <a:cs typeface="Times New Roman" panose="02020603050405020304" pitchFamily="18" charset="0"/>
              </a:rPr>
              <a:t>Dtsch Arztebl 2020; 117(11): [4]; DOI: 10.3238/PersOnko.2020.03.13.01</a:t>
            </a:r>
          </a:p>
          <a:p>
            <a:r>
              <a:rPr lang="de-DE" sz="900" dirty="0">
                <a:solidFill>
                  <a:srgbClr val="C00000"/>
                </a:solidFill>
                <a:ea typeface="Calibri" panose="020F0502020204030204" pitchFamily="34" charset="0"/>
                <a:cs typeface="Times New Roman" panose="02020603050405020304" pitchFamily="18" charset="0"/>
              </a:rPr>
              <a:t>Prof. Dr. med. Andreas Kurth</a:t>
            </a:r>
          </a:p>
          <a:p>
            <a:r>
              <a:rPr lang="de-DE" sz="24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Knochenmetastasen</a:t>
            </a:r>
          </a:p>
          <a:p>
            <a:r>
              <a:rPr lang="de-DE" sz="1600" b="1" dirty="0">
                <a:solidFill>
                  <a:srgbClr val="C00000"/>
                </a:solidFill>
                <a:latin typeface="Arial Black" panose="020B0A04020102020204" pitchFamily="34" charset="0"/>
                <a:ea typeface="Calibri" panose="020F0502020204030204" pitchFamily="34" charset="0"/>
                <a:cs typeface="Times New Roman" panose="02020603050405020304" pitchFamily="18" charset="0"/>
              </a:rPr>
              <a:t>Aktuelle Therapieoptionen</a:t>
            </a:r>
          </a:p>
          <a:p>
            <a:r>
              <a:rPr lang="de-DE" sz="800" dirty="0">
                <a:solidFill>
                  <a:srgbClr val="C00000"/>
                </a:solidFill>
                <a:hlinkClick r:id="rId7">
                  <a:extLst>
                    <a:ext uri="{A12FA001-AC4F-418D-AE19-62706E023703}">
                      <ahyp:hlinkClr xmlns:ahyp="http://schemas.microsoft.com/office/drawing/2018/hyperlinkcolor" val="tx"/>
                    </a:ext>
                  </a:extLst>
                </a:hlinkClick>
              </a:rPr>
              <a:t>www.aerzteblatt.de/archiv/212914/Knochenmetastasen-Aktuelle-Therapieoptionen</a:t>
            </a:r>
            <a:endParaRPr lang="de-DE" sz="8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10.02.2023 - Open Access</a:t>
            </a:r>
            <a:br>
              <a:rPr lang="de-DE" sz="900" dirty="0">
                <a:solidFill>
                  <a:schemeClr val="accent1">
                    <a:lumMod val="75000"/>
                  </a:schemeClr>
                </a:solidFill>
              </a:rPr>
            </a:br>
            <a:r>
              <a:rPr lang="de-DE" sz="900" dirty="0">
                <a:solidFill>
                  <a:schemeClr val="accent1">
                    <a:lumMod val="75000"/>
                  </a:schemeClr>
                </a:solidFill>
              </a:rPr>
              <a:t>SpringerLink</a:t>
            </a:r>
            <a:br>
              <a:rPr lang="de-DE" sz="600" dirty="0">
                <a:solidFill>
                  <a:schemeClr val="accent1">
                    <a:lumMod val="75000"/>
                  </a:schemeClr>
                </a:solidFill>
              </a:rPr>
            </a:br>
            <a:r>
              <a:rPr lang="de-DE" sz="2400" b="1" dirty="0">
                <a:solidFill>
                  <a:schemeClr val="accent1">
                    <a:lumMod val="75000"/>
                  </a:schemeClr>
                </a:solidFill>
                <a:latin typeface="Arial Black" panose="020B0A04020102020204" pitchFamily="34" charset="0"/>
              </a:rPr>
              <a:t>Chemotherapie ± </a:t>
            </a:r>
          </a:p>
          <a:p>
            <a:r>
              <a:rPr lang="de-DE" sz="2400" b="1" dirty="0" err="1">
                <a:solidFill>
                  <a:schemeClr val="accent1">
                    <a:lumMod val="75000"/>
                  </a:schemeClr>
                </a:solidFill>
                <a:latin typeface="Arial Black" panose="020B0A04020102020204" pitchFamily="34" charset="0"/>
              </a:rPr>
              <a:t>Androgen­rezeptor­antagonisten</a:t>
            </a:r>
            <a:endParaRPr lang="de-DE" sz="2400" b="1" dirty="0">
              <a:solidFill>
                <a:schemeClr val="accent1">
                  <a:lumMod val="75000"/>
                </a:schemeClr>
              </a:solidFill>
              <a:latin typeface="Arial Black" panose="020B0A04020102020204" pitchFamily="34" charset="0"/>
            </a:endParaRPr>
          </a:p>
          <a:p>
            <a:r>
              <a:rPr lang="de-DE" sz="1200" b="1" dirty="0">
                <a:solidFill>
                  <a:schemeClr val="accent1">
                    <a:lumMod val="75000"/>
                  </a:schemeClr>
                </a:solidFill>
                <a:latin typeface="Arial Black" panose="020B0A04020102020204" pitchFamily="34" charset="0"/>
              </a:rPr>
              <a:t>beim metastasierten hormonsensitiven Prostatakarzinom</a:t>
            </a:r>
            <a:br>
              <a:rPr lang="de-DE" sz="600"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link.springer.com/article/10.1007/s00120-023-02029-0</a:t>
            </a:r>
            <a:endParaRPr lang="de-DE" sz="900" dirty="0">
              <a:solidFill>
                <a:schemeClr val="accent1">
                  <a:lumMod val="75000"/>
                </a:schemeClr>
              </a:solidFill>
              <a:ea typeface="Calibri" panose="020F0502020204030204" pitchFamily="34" charset="0"/>
              <a:cs typeface="Times New Roman" panose="02020603050405020304" pitchFamily="18" charset="0"/>
            </a:endParaRPr>
          </a:p>
          <a:p>
            <a:endParaRPr lang="de-DE" sz="1200" dirty="0">
              <a:solidFill>
                <a:srgbClr val="C00000"/>
              </a:solidFill>
            </a:endParaRPr>
          </a:p>
        </p:txBody>
      </p:sp>
      <p:sp>
        <p:nvSpPr>
          <p:cNvPr id="23" name="Textfeld 22">
            <a:extLst>
              <a:ext uri="{FF2B5EF4-FFF2-40B4-BE49-F238E27FC236}">
                <a16:creationId xmlns:a16="http://schemas.microsoft.com/office/drawing/2014/main" id="{C78E43C6-7A88-028A-2620-885B208E18D2}"/>
              </a:ext>
            </a:extLst>
          </p:cNvPr>
          <p:cNvSpPr txBox="1"/>
          <p:nvPr/>
        </p:nvSpPr>
        <p:spPr>
          <a:xfrm>
            <a:off x="2567824" y="130442"/>
            <a:ext cx="3955333" cy="2508379"/>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50000"/>
                </a:schemeClr>
              </a:solidFill>
            </a:endParaRPr>
          </a:p>
          <a:p>
            <a:r>
              <a:rPr lang="de-DE" sz="900" dirty="0">
                <a:solidFill>
                  <a:schemeClr val="accent1">
                    <a:lumMod val="50000"/>
                  </a:schemeClr>
                </a:solidFill>
              </a:rPr>
              <a:t>18.08.2022</a:t>
            </a:r>
          </a:p>
          <a:p>
            <a:r>
              <a:rPr lang="de-DE" sz="900" dirty="0">
                <a:solidFill>
                  <a:schemeClr val="accent1">
                    <a:lumMod val="50000"/>
                  </a:schemeClr>
                </a:solidFill>
              </a:rPr>
              <a:t>UniversiMed</a:t>
            </a:r>
          </a:p>
          <a:p>
            <a:r>
              <a:rPr lang="de-DE" sz="900" dirty="0">
                <a:solidFill>
                  <a:schemeClr val="accent1">
                    <a:lumMod val="50000"/>
                  </a:schemeClr>
                </a:solidFill>
              </a:rPr>
              <a:t>OA Dr. Franz Stoiber | Abteilung für Urologie und Andrologie Salzkammergut-Klinikum Vöcklabruck</a:t>
            </a:r>
          </a:p>
          <a:p>
            <a:r>
              <a:rPr lang="de-DE" sz="2400" b="1" dirty="0">
                <a:solidFill>
                  <a:schemeClr val="accent1">
                    <a:lumMod val="50000"/>
                  </a:schemeClr>
                </a:solidFill>
                <a:latin typeface="Arial Black" panose="020B0A04020102020204" pitchFamily="34" charset="0"/>
              </a:rPr>
              <a:t>Neue Erkenntnisse</a:t>
            </a:r>
          </a:p>
          <a:p>
            <a:r>
              <a:rPr lang="de-DE" sz="1600" b="1" dirty="0">
                <a:solidFill>
                  <a:schemeClr val="accent1">
                    <a:lumMod val="50000"/>
                  </a:schemeClr>
                </a:solidFill>
                <a:latin typeface="Arial Black" panose="020B0A04020102020204" pitchFamily="34" charset="0"/>
              </a:rPr>
              <a:t>zum Prostatakarzinom</a:t>
            </a:r>
          </a:p>
          <a:p>
            <a:r>
              <a:rPr lang="de-DE" sz="900" dirty="0">
                <a:solidFill>
                  <a:schemeClr val="accent1">
                    <a:lumMod val="50000"/>
                  </a:schemeClr>
                </a:solidFill>
                <a:hlinkClick r:id="rId9">
                  <a:extLst>
                    <a:ext uri="{A12FA001-AC4F-418D-AE19-62706E023703}">
                      <ahyp:hlinkClr xmlns:ahyp="http://schemas.microsoft.com/office/drawing/2018/hyperlinkcolor" val="tx"/>
                    </a:ext>
                  </a:extLst>
                </a:hlinkClick>
              </a:rPr>
              <a:t>www.universimed.com/de/article/onkologie/neue-erkenntnisse-prostatakarzinom-173804</a:t>
            </a:r>
            <a:endParaRPr lang="de-DE" sz="900" dirty="0">
              <a:solidFill>
                <a:schemeClr val="accent1">
                  <a:lumMod val="50000"/>
                </a:schemeClr>
              </a:solidFill>
            </a:endParaRPr>
          </a:p>
          <a:p>
            <a:endParaRPr lang="de-DE" sz="900" dirty="0"/>
          </a:p>
        </p:txBody>
      </p:sp>
      <p:sp>
        <p:nvSpPr>
          <p:cNvPr id="6" name="Rechteck 5">
            <a:hlinkClick r:id="rId6"/>
            <a:extLst>
              <a:ext uri="{FF2B5EF4-FFF2-40B4-BE49-F238E27FC236}">
                <a16:creationId xmlns:a16="http://schemas.microsoft.com/office/drawing/2014/main" id="{07EB4392-37CF-06E6-5768-94B59B6BB26C}"/>
              </a:ext>
            </a:extLst>
          </p:cNvPr>
          <p:cNvSpPr/>
          <p:nvPr/>
        </p:nvSpPr>
        <p:spPr>
          <a:xfrm>
            <a:off x="6611218" y="4690227"/>
            <a:ext cx="4926824" cy="14877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800" dirty="0">
                <a:solidFill>
                  <a:schemeClr val="bg1"/>
                </a:solidFill>
                <a:ea typeface="Calibri" panose="020F0502020204030204" pitchFamily="34" charset="0"/>
                <a:cs typeface="Times New Roman" panose="02020603050405020304" pitchFamily="18" charset="0"/>
              </a:rPr>
              <a:t>Zitat:</a:t>
            </a:r>
            <a:endParaRPr lang="de-DE" sz="800" dirty="0">
              <a:solidFill>
                <a:schemeClr val="bg1"/>
              </a:solidFill>
              <a:effectLst/>
              <a:ea typeface="Calibri" panose="020F0502020204030204" pitchFamily="34" charset="0"/>
              <a:cs typeface="Times New Roman" panose="02020603050405020304" pitchFamily="18" charset="0"/>
            </a:endParaRPr>
          </a:p>
          <a:p>
            <a:r>
              <a:rPr lang="de-DE" sz="1400" dirty="0">
                <a:solidFill>
                  <a:schemeClr val="bg1"/>
                </a:solidFill>
                <a:latin typeface="Arial Black" panose="020B0A04020102020204" pitchFamily="34" charset="0"/>
              </a:rPr>
              <a:t>„</a:t>
            </a:r>
            <a:r>
              <a:rPr lang="de-DE" sz="2400" dirty="0">
                <a:solidFill>
                  <a:schemeClr val="bg1"/>
                </a:solidFill>
                <a:latin typeface="Arial Black" panose="020B0A04020102020204" pitchFamily="34" charset="0"/>
              </a:rPr>
              <a:t>Eine kleine Anzahl</a:t>
            </a:r>
          </a:p>
          <a:p>
            <a:r>
              <a:rPr lang="de-DE" sz="2400" dirty="0">
                <a:solidFill>
                  <a:schemeClr val="bg1"/>
                </a:solidFill>
                <a:latin typeface="Arial Black" panose="020B0A04020102020204" pitchFamily="34" charset="0"/>
              </a:rPr>
              <a:t>der Prostatakarzinome </a:t>
            </a:r>
          </a:p>
          <a:p>
            <a:r>
              <a:rPr lang="de-DE" sz="2400" dirty="0">
                <a:solidFill>
                  <a:schemeClr val="bg1"/>
                </a:solidFill>
                <a:latin typeface="Arial Black" panose="020B0A04020102020204" pitchFamily="34" charset="0"/>
              </a:rPr>
              <a:t>ist PSA-negativ.“</a:t>
            </a:r>
          </a:p>
          <a:p>
            <a:r>
              <a:rPr lang="de-DE" sz="900" dirty="0">
                <a:solidFill>
                  <a:schemeClr val="bg1"/>
                </a:solidFill>
                <a:hlinkClick r:id="rId6">
                  <a:extLst>
                    <a:ext uri="{A12FA001-AC4F-418D-AE19-62706E023703}">
                      <ahyp:hlinkClr xmlns:ahyp="http://schemas.microsoft.com/office/drawing/2018/hyperlinkcolor" val="tx"/>
                    </a:ext>
                  </a:extLst>
                </a:hlinkClick>
              </a:rPr>
              <a:t>https://www.aerzteblatt.de/archiv/214982/Prostatakarzinom-Kein-harmloser-Alterskrebs</a:t>
            </a:r>
            <a:endParaRPr lang="de-DE" sz="900" dirty="0">
              <a:solidFill>
                <a:schemeClr val="bg1"/>
              </a:solidFill>
            </a:endParaRPr>
          </a:p>
        </p:txBody>
      </p:sp>
    </p:spTree>
    <p:extLst>
      <p:ext uri="{BB962C8B-B14F-4D97-AF65-F5344CB8AC3E}">
        <p14:creationId xmlns:p14="http://schemas.microsoft.com/office/powerpoint/2010/main" val="299252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23" grpId="0"/>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A880DAF-BE7C-1C8A-8079-21FFF804BB7B}"/>
              </a:ext>
            </a:extLst>
          </p:cNvPr>
          <p:cNvSpPr txBox="1"/>
          <p:nvPr/>
        </p:nvSpPr>
        <p:spPr>
          <a:xfrm>
            <a:off x="5870020" y="688908"/>
            <a:ext cx="5400000" cy="4170372"/>
          </a:xfrm>
          <a:prstGeom prst="rect">
            <a:avLst/>
          </a:prstGeom>
          <a:noFill/>
        </p:spPr>
        <p:txBody>
          <a:bodyPr wrap="square" rtlCol="0">
            <a:spAutoFit/>
          </a:bodyPr>
          <a:lstStyle/>
          <a:p>
            <a:pPr>
              <a:tabLst>
                <a:tab pos="1260475" algn="l"/>
              </a:tabLst>
            </a:pPr>
            <a:r>
              <a:rPr lang="de-DE" sz="1000" dirty="0">
                <a:solidFill>
                  <a:srgbClr val="C00000"/>
                </a:solidFill>
              </a:rPr>
              <a:t>14.12.2022</a:t>
            </a:r>
            <a:br>
              <a:rPr lang="de-DE" sz="1000" dirty="0">
                <a:solidFill>
                  <a:srgbClr val="C00000"/>
                </a:solidFill>
              </a:rPr>
            </a:br>
            <a:r>
              <a:rPr lang="de-DE" sz="1000" dirty="0">
                <a:solidFill>
                  <a:srgbClr val="C00000"/>
                </a:solidFill>
              </a:rPr>
              <a:t>Prostata Hilfe Deutschland</a:t>
            </a:r>
            <a:br>
              <a:rPr lang="de-DE" sz="1000" dirty="0">
                <a:solidFill>
                  <a:srgbClr val="C00000"/>
                </a:solidFill>
              </a:rPr>
            </a:br>
            <a:r>
              <a:rPr lang="de-DE" sz="1000" dirty="0">
                <a:solidFill>
                  <a:srgbClr val="C00000"/>
                </a:solidFill>
              </a:rPr>
              <a:t>Ingrid Müller</a:t>
            </a:r>
            <a:br>
              <a:rPr lang="de-DE" sz="1400" dirty="0">
                <a:solidFill>
                  <a:srgbClr val="C00000"/>
                </a:solidFill>
              </a:rPr>
            </a:br>
            <a:r>
              <a:rPr lang="de-DE" sz="2400" b="1" dirty="0">
                <a:solidFill>
                  <a:srgbClr val="C00000"/>
                </a:solidFill>
                <a:latin typeface="Arial Black" panose="020B0A04020102020204" pitchFamily="34" charset="0"/>
              </a:rPr>
              <a:t>Lutetium (177Lu)</a:t>
            </a:r>
          </a:p>
          <a:p>
            <a:pPr>
              <a:tabLst>
                <a:tab pos="1260475" algn="l"/>
              </a:tabLst>
            </a:pPr>
            <a:r>
              <a:rPr lang="de-DE" sz="1600" b="1" dirty="0">
                <a:solidFill>
                  <a:srgbClr val="C00000"/>
                </a:solidFill>
                <a:latin typeface="Arial Black" panose="020B0A04020102020204" pitchFamily="34" charset="0"/>
              </a:rPr>
              <a:t>Vipivotid-Tetraxetan (Pluvicto®)</a:t>
            </a:r>
            <a:br>
              <a:rPr lang="de-DE" sz="1400" b="1" dirty="0">
                <a:solidFill>
                  <a:srgbClr val="C00000"/>
                </a:solidFill>
              </a:rPr>
            </a:br>
            <a:r>
              <a:rPr lang="de-DE" sz="900" b="1" dirty="0">
                <a:solidFill>
                  <a:srgbClr val="C00000"/>
                </a:solidFill>
              </a:rPr>
              <a:t>Neues Medikament für fortgeschrittenen Prostatakrebs</a:t>
            </a:r>
            <a:br>
              <a:rPr lang="de-DE" sz="1400"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www.prostata-hilfe-deutschland.de/prostata-news/lutetium-177lu-vipivotid-tetraxetan-pluvicto-fortgeschrittener-prostatakrebs</a:t>
            </a:r>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F29400"/>
                </a:solidFill>
              </a:rPr>
              <a:t>25.10.2022</a:t>
            </a:r>
            <a:br>
              <a:rPr lang="de-DE" sz="900" dirty="0">
                <a:solidFill>
                  <a:srgbClr val="F29400"/>
                </a:solidFill>
              </a:rPr>
            </a:br>
            <a:r>
              <a:rPr lang="de-DE" sz="900" dirty="0">
                <a:solidFill>
                  <a:srgbClr val="F29400"/>
                </a:solidFill>
              </a:rPr>
              <a:t>SpringerLink</a:t>
            </a:r>
            <a:br>
              <a:rPr lang="de-DE" sz="900" dirty="0">
                <a:solidFill>
                  <a:srgbClr val="F29400"/>
                </a:solidFill>
              </a:rPr>
            </a:br>
            <a:r>
              <a:rPr lang="de-DE" sz="900" dirty="0">
                <a:solidFill>
                  <a:srgbClr val="F29400"/>
                </a:solidFill>
              </a:rPr>
              <a:t>Thomas Meißner</a:t>
            </a:r>
            <a:br>
              <a:rPr lang="de-DE" sz="900" dirty="0">
                <a:solidFill>
                  <a:srgbClr val="F29400"/>
                </a:solidFill>
              </a:rPr>
            </a:br>
            <a:r>
              <a:rPr lang="de-DE" sz="1200" b="1" dirty="0">
                <a:solidFill>
                  <a:srgbClr val="F29400"/>
                </a:solidFill>
                <a:latin typeface="Arial Black" panose="020B0A04020102020204" pitchFamily="34" charset="0"/>
              </a:rPr>
              <a:t>Hormonsensitives Prostatakarzinom (mHSPC)</a:t>
            </a:r>
            <a:br>
              <a:rPr lang="de-DE" sz="900" b="1" dirty="0">
                <a:solidFill>
                  <a:srgbClr val="F29400"/>
                </a:solidFill>
                <a:latin typeface="Arial Black" panose="020B0A04020102020204" pitchFamily="34" charset="0"/>
              </a:rPr>
            </a:br>
            <a:r>
              <a:rPr lang="de-DE" sz="2400" b="1" dirty="0">
                <a:solidFill>
                  <a:srgbClr val="F29400"/>
                </a:solidFill>
                <a:latin typeface="Arial Black" panose="020B0A04020102020204" pitchFamily="34" charset="0"/>
              </a:rPr>
              <a:t>Neue Kombinations­therapien in Sicht</a:t>
            </a:r>
            <a:br>
              <a:rPr lang="de-DE" sz="900" dirty="0">
                <a:solidFill>
                  <a:srgbClr val="F29400"/>
                </a:solidFill>
              </a:rPr>
            </a:br>
            <a:r>
              <a:rPr lang="de-DE" sz="900" b="1" dirty="0">
                <a:solidFill>
                  <a:srgbClr val="F29400"/>
                </a:solidFill>
              </a:rPr>
              <a:t>Neue antihormonell wirksame Medikamente NHA "new hormonal agent"</a:t>
            </a:r>
            <a:br>
              <a:rPr lang="de-DE" sz="900" dirty="0">
                <a:solidFill>
                  <a:srgbClr val="F29400"/>
                </a:solidFill>
              </a:rPr>
            </a:br>
            <a:r>
              <a:rPr lang="de-DE" sz="900" dirty="0">
                <a:solidFill>
                  <a:srgbClr val="F29400"/>
                </a:solidFill>
                <a:hlinkClick r:id="rId3">
                  <a:extLst>
                    <a:ext uri="{A12FA001-AC4F-418D-AE19-62706E023703}">
                      <ahyp:hlinkClr xmlns:ahyp="http://schemas.microsoft.com/office/drawing/2018/hyperlinkcolor" val="tx"/>
                    </a:ext>
                  </a:extLst>
                </a:hlinkClick>
              </a:rPr>
              <a:t>link.springer.com/article/10.1007/s15015-022-2927-y</a:t>
            </a:r>
            <a:endParaRPr lang="de-DE" sz="900" dirty="0">
              <a:solidFill>
                <a:srgbClr val="F29400"/>
              </a:solidFill>
            </a:endParaRPr>
          </a:p>
        </p:txBody>
      </p:sp>
      <p:sp>
        <p:nvSpPr>
          <p:cNvPr id="3" name="Textfeld 2">
            <a:extLst>
              <a:ext uri="{FF2B5EF4-FFF2-40B4-BE49-F238E27FC236}">
                <a16:creationId xmlns:a16="http://schemas.microsoft.com/office/drawing/2014/main" id="{6D004FBA-AE3B-EBDB-AA41-52E0DE89E9AB}"/>
              </a:ext>
            </a:extLst>
          </p:cNvPr>
          <p:cNvSpPr txBox="1"/>
          <p:nvPr/>
        </p:nvSpPr>
        <p:spPr>
          <a:xfrm>
            <a:off x="470020" y="763244"/>
            <a:ext cx="5400000" cy="3877985"/>
          </a:xfrm>
          <a:prstGeom prst="rect">
            <a:avLst/>
          </a:prstGeom>
          <a:noFill/>
        </p:spPr>
        <p:txBody>
          <a:bodyPr wrap="square" rtlCol="0">
            <a:spAutoFit/>
          </a:bodyPr>
          <a:lstStyle/>
          <a:p>
            <a:pPr>
              <a:tabLst>
                <a:tab pos="1260475" algn="l"/>
              </a:tabLst>
            </a:pPr>
            <a:r>
              <a:rPr lang="de-DE" sz="1000" dirty="0">
                <a:solidFill>
                  <a:schemeClr val="accent1">
                    <a:lumMod val="75000"/>
                  </a:schemeClr>
                </a:solidFill>
              </a:rPr>
              <a:t>11.02.2021</a:t>
            </a:r>
          </a:p>
          <a:p>
            <a:pPr>
              <a:tabLst>
                <a:tab pos="1260475" algn="l"/>
              </a:tabLst>
            </a:pPr>
            <a:r>
              <a:rPr lang="de-DE" sz="1000" dirty="0">
                <a:solidFill>
                  <a:schemeClr val="accent1">
                    <a:lumMod val="75000"/>
                  </a:schemeClr>
                </a:solidFill>
              </a:rPr>
              <a:t>National Library of Medicine</a:t>
            </a:r>
          </a:p>
          <a:p>
            <a:pPr>
              <a:tabLst>
                <a:tab pos="1260475" algn="l"/>
              </a:tabLst>
            </a:pPr>
            <a:r>
              <a:rPr lang="de-DE" sz="2400" dirty="0">
                <a:solidFill>
                  <a:schemeClr val="accent1">
                    <a:lumMod val="75000"/>
                  </a:schemeClr>
                </a:solidFill>
                <a:latin typeface="Arial Black" panose="020B0A04020102020204" pitchFamily="34" charset="0"/>
              </a:rPr>
              <a:t>Therapie des nicht-fernmetastasierten CRPC</a:t>
            </a:r>
          </a:p>
          <a:p>
            <a:pPr>
              <a:tabLst>
                <a:tab pos="1260475" algn="l"/>
              </a:tabLst>
            </a:pPr>
            <a:r>
              <a:rPr lang="de-DE" sz="1200" dirty="0" err="1">
                <a:solidFill>
                  <a:schemeClr val="accent1">
                    <a:lumMod val="75000"/>
                  </a:schemeClr>
                </a:solidFill>
                <a:latin typeface="Arial Black" panose="020B0A04020102020204" pitchFamily="34" charset="0"/>
              </a:rPr>
              <a:t>Androgenrezeptorinhibition</a:t>
            </a:r>
            <a:r>
              <a:rPr lang="de-DE" sz="1200" dirty="0">
                <a:solidFill>
                  <a:schemeClr val="accent1">
                    <a:lumMod val="75000"/>
                  </a:schemeClr>
                </a:solidFill>
                <a:latin typeface="Arial Black" panose="020B0A04020102020204" pitchFamily="34" charset="0"/>
              </a:rPr>
              <a:t> als neuer Therapiestandard</a:t>
            </a:r>
          </a:p>
          <a:p>
            <a:pPr>
              <a:tabLst>
                <a:tab pos="1260475" algn="l"/>
              </a:tabLst>
            </a:pPr>
            <a:r>
              <a:rPr lang="de-DE" sz="1200" dirty="0">
                <a:solidFill>
                  <a:schemeClr val="accent1">
                    <a:lumMod val="75000"/>
                  </a:schemeClr>
                </a:solidFill>
                <a:latin typeface="Arial Black" panose="020B0A04020102020204" pitchFamily="34" charset="0"/>
              </a:rPr>
              <a:t>beim nicht-fernmetastasierten kastrationsresistenten Prostatakarzinom</a:t>
            </a:r>
          </a:p>
          <a:p>
            <a:pPr>
              <a:tabLst>
                <a:tab pos="1260475" algn="l"/>
              </a:tabLst>
            </a:pPr>
            <a:r>
              <a:rPr lang="de-DE" sz="1200" dirty="0">
                <a:solidFill>
                  <a:schemeClr val="accent1">
                    <a:lumMod val="75000"/>
                  </a:schemeClr>
                </a:solidFill>
                <a:latin typeface="Arial Black" panose="020B0A04020102020204" pitchFamily="34" charset="0"/>
              </a:rPr>
              <a:t>mit hohem Metastasierungsrisiko</a:t>
            </a:r>
          </a:p>
          <a:p>
            <a:pPr>
              <a:tabLst>
                <a:tab pos="1260475" algn="l"/>
              </a:tabLst>
            </a:pPr>
            <a:r>
              <a:rPr lang="de-DE" sz="1000" dirty="0">
                <a:solidFill>
                  <a:schemeClr val="accent1">
                    <a:lumMod val="75000"/>
                  </a:schemeClr>
                </a:solidFill>
                <a:hlinkClick r:id="rId4">
                  <a:extLst>
                    <a:ext uri="{A12FA001-AC4F-418D-AE19-62706E023703}">
                      <ahyp:hlinkClr xmlns:ahyp="http://schemas.microsoft.com/office/drawing/2018/hyperlinkcolor" val="tx"/>
                    </a:ext>
                  </a:extLst>
                </a:hlinkClick>
              </a:rPr>
              <a:t>https://www.ncbi.nlm.nih.gov/pmc/articles/PMC8208922/</a:t>
            </a:r>
            <a:endParaRPr lang="de-DE" sz="1000" dirty="0">
              <a:solidFill>
                <a:schemeClr val="accent1">
                  <a:lumMod val="75000"/>
                </a:schemeClr>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a:p>
            <a:pPr>
              <a:tabLst>
                <a:tab pos="1260475" algn="l"/>
              </a:tabLst>
            </a:pPr>
            <a:endParaRPr lang="de-DE" sz="1000" dirty="0">
              <a:solidFill>
                <a:schemeClr val="tx2"/>
              </a:solidFill>
            </a:endParaRPr>
          </a:p>
        </p:txBody>
      </p:sp>
    </p:spTree>
    <p:extLst>
      <p:ext uri="{BB962C8B-B14F-4D97-AF65-F5344CB8AC3E}">
        <p14:creationId xmlns:p14="http://schemas.microsoft.com/office/powerpoint/2010/main" val="322402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A880DAF-BE7C-1C8A-8079-21FFF804BB7B}"/>
              </a:ext>
            </a:extLst>
          </p:cNvPr>
          <p:cNvSpPr txBox="1"/>
          <p:nvPr/>
        </p:nvSpPr>
        <p:spPr>
          <a:xfrm>
            <a:off x="5870020" y="763244"/>
            <a:ext cx="5400000" cy="3524042"/>
          </a:xfrm>
          <a:prstGeom prst="rect">
            <a:avLst/>
          </a:prstGeom>
          <a:noFill/>
        </p:spPr>
        <p:txBody>
          <a:bodyPr wrap="square" rtlCol="0">
            <a:spAutoFit/>
          </a:bodyPr>
          <a:lstStyle/>
          <a:p>
            <a:r>
              <a:rPr lang="de-DE" sz="900" dirty="0" err="1">
                <a:solidFill>
                  <a:srgbClr val="C00000"/>
                </a:solidFill>
              </a:rPr>
              <a:t>SpringerMedizin</a:t>
            </a:r>
            <a:endParaRPr lang="de-DE" sz="900" dirty="0">
              <a:solidFill>
                <a:srgbClr val="C00000"/>
              </a:solidFill>
            </a:endParaRPr>
          </a:p>
          <a:p>
            <a:r>
              <a:rPr lang="de-DE" sz="2400" dirty="0">
                <a:solidFill>
                  <a:srgbClr val="C00000"/>
                </a:solidFill>
                <a:latin typeface="Arial Black" panose="020B0A04020102020204" pitchFamily="34" charset="0"/>
              </a:rPr>
              <a:t>Seltene Prostatatumoren</a:t>
            </a:r>
          </a:p>
          <a:p>
            <a:r>
              <a:rPr lang="de-DE" sz="900" dirty="0">
                <a:solidFill>
                  <a:srgbClr val="C00000"/>
                </a:solidFill>
                <a:hlinkClick r:id="rId2">
                  <a:extLst>
                    <a:ext uri="{A12FA001-AC4F-418D-AE19-62706E023703}">
                      <ahyp:hlinkClr xmlns:ahyp="http://schemas.microsoft.com/office/drawing/2018/hyperlinkcolor" val="tx"/>
                    </a:ext>
                  </a:extLst>
                </a:hlinkClick>
              </a:rPr>
              <a:t>https://www.springermedizin.de/emedpedia/die-urologie/seltene-prostatatumoren?epediaDoi=10.1007%2F978-3-642-41168-7_147&amp;q=Prostatakarzinom</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b="1" dirty="0">
              <a:solidFill>
                <a:srgbClr val="F29400"/>
              </a:solidFill>
            </a:endParaRPr>
          </a:p>
          <a:p>
            <a:r>
              <a:rPr lang="de-DE" sz="900" b="1" dirty="0">
                <a:solidFill>
                  <a:schemeClr val="accent1">
                    <a:lumMod val="75000"/>
                  </a:schemeClr>
                </a:solidFill>
              </a:rPr>
              <a:t>Amboss</a:t>
            </a:r>
          </a:p>
          <a:p>
            <a:r>
              <a:rPr lang="de-DE" sz="2400" b="1" dirty="0">
                <a:solidFill>
                  <a:schemeClr val="accent1">
                    <a:lumMod val="75000"/>
                  </a:schemeClr>
                </a:solidFill>
                <a:latin typeface="Arial Black" panose="020B0A04020102020204" pitchFamily="34" charset="0"/>
              </a:rPr>
              <a:t>Allgemeine Onkologie</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https://www.amboss.com/de/wissen/Allgemeine_Onkologie/</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23.02.2023</a:t>
            </a:r>
          </a:p>
          <a:p>
            <a:r>
              <a:rPr lang="de-DE" sz="900" dirty="0">
                <a:solidFill>
                  <a:srgbClr val="C00000"/>
                </a:solidFill>
              </a:rPr>
              <a:t>SpringerLink</a:t>
            </a:r>
          </a:p>
          <a:p>
            <a:r>
              <a:rPr lang="de-DE" sz="1600" b="1" dirty="0">
                <a:solidFill>
                  <a:srgbClr val="C00000"/>
                </a:solidFill>
                <a:latin typeface="Arial Black" panose="020B0A04020102020204" pitchFamily="34" charset="0"/>
              </a:rPr>
              <a:t>Einführung zum Thema</a:t>
            </a:r>
          </a:p>
          <a:p>
            <a:r>
              <a:rPr lang="de-DE" sz="2400" b="1" dirty="0">
                <a:solidFill>
                  <a:srgbClr val="C00000"/>
                </a:solidFill>
                <a:latin typeface="Arial Black" panose="020B0A04020102020204" pitchFamily="34" charset="0"/>
              </a:rPr>
              <a:t>Metastasen</a:t>
            </a:r>
          </a:p>
          <a:p>
            <a:r>
              <a:rPr lang="de-DE" sz="900" dirty="0">
                <a:solidFill>
                  <a:srgbClr val="C00000"/>
                </a:solidFill>
                <a:hlinkClick r:id="rId4">
                  <a:extLst>
                    <a:ext uri="{A12FA001-AC4F-418D-AE19-62706E023703}">
                      <ahyp:hlinkClr xmlns:ahyp="http://schemas.microsoft.com/office/drawing/2018/hyperlinkcolor" val="tx"/>
                    </a:ext>
                  </a:extLst>
                </a:hlinkClick>
              </a:rPr>
              <a:t>https://link.springer.com/article/10.1007/s00761-023-01300-5</a:t>
            </a:r>
            <a:endParaRPr lang="de-DE" sz="900" dirty="0">
              <a:solidFill>
                <a:srgbClr val="C00000"/>
              </a:solidFill>
            </a:endParaRPr>
          </a:p>
        </p:txBody>
      </p:sp>
      <p:sp>
        <p:nvSpPr>
          <p:cNvPr id="3" name="Textfeld 2">
            <a:extLst>
              <a:ext uri="{FF2B5EF4-FFF2-40B4-BE49-F238E27FC236}">
                <a16:creationId xmlns:a16="http://schemas.microsoft.com/office/drawing/2014/main" id="{6D004FBA-AE3B-EBDB-AA41-52E0DE89E9AB}"/>
              </a:ext>
            </a:extLst>
          </p:cNvPr>
          <p:cNvSpPr txBox="1"/>
          <p:nvPr/>
        </p:nvSpPr>
        <p:spPr>
          <a:xfrm>
            <a:off x="470020" y="763244"/>
            <a:ext cx="5400000" cy="6463308"/>
          </a:xfrm>
          <a:prstGeom prst="rect">
            <a:avLst/>
          </a:prstGeom>
          <a:noFill/>
        </p:spPr>
        <p:txBody>
          <a:bodyPr wrap="square" rtlCol="0">
            <a:spAutoFit/>
          </a:bodyPr>
          <a:lstStyle/>
          <a:p>
            <a:r>
              <a:rPr lang="de-DE" sz="900" dirty="0" err="1">
                <a:solidFill>
                  <a:srgbClr val="C00000"/>
                </a:solidFill>
              </a:rPr>
              <a:t>SpringerMedizin</a:t>
            </a:r>
            <a:endParaRPr lang="de-DE" sz="900" dirty="0">
              <a:solidFill>
                <a:srgbClr val="C00000"/>
              </a:solidFill>
            </a:endParaRPr>
          </a:p>
          <a:p>
            <a:r>
              <a:rPr lang="de-DE" sz="2400" dirty="0">
                <a:solidFill>
                  <a:srgbClr val="C00000"/>
                </a:solidFill>
                <a:latin typeface="Arial Black" panose="020B0A04020102020204" pitchFamily="34" charset="0"/>
              </a:rPr>
              <a:t>Prostatakarzinom</a:t>
            </a:r>
          </a:p>
          <a:p>
            <a:r>
              <a:rPr lang="de-DE" sz="900" dirty="0">
                <a:solidFill>
                  <a:srgbClr val="C00000"/>
                </a:solidFill>
                <a:hlinkClick r:id="rId5">
                  <a:extLst>
                    <a:ext uri="{A12FA001-AC4F-418D-AE19-62706E023703}">
                      <ahyp:hlinkClr xmlns:ahyp="http://schemas.microsoft.com/office/drawing/2018/hyperlinkcolor" val="tx"/>
                    </a:ext>
                  </a:extLst>
                </a:hlinkClick>
              </a:rPr>
              <a:t>https://www.springermedizin.de/emedpedia/dgim-innere-medizin/prostatakarzinom?epediaDoi=10.1007%2F978-3-642-54676-1_517&amp;q=Prostatakarzinom</a:t>
            </a:r>
            <a:endParaRPr lang="de-DE" sz="900"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r>
              <a:rPr lang="de-DE" sz="900" dirty="0" err="1">
                <a:solidFill>
                  <a:srgbClr val="C00000"/>
                </a:solidFill>
              </a:rPr>
              <a:t>SpringerMedizin</a:t>
            </a:r>
            <a:endParaRPr lang="de-DE" sz="900" dirty="0">
              <a:solidFill>
                <a:srgbClr val="C00000"/>
              </a:solidFill>
            </a:endParaRPr>
          </a:p>
          <a:p>
            <a:r>
              <a:rPr lang="de-DE" sz="1600" b="1" dirty="0">
                <a:solidFill>
                  <a:srgbClr val="C00000"/>
                </a:solidFill>
                <a:latin typeface="Arial Black" panose="020B0A04020102020204" pitchFamily="34" charset="0"/>
              </a:rPr>
              <a:t>Prostatakarzinom</a:t>
            </a:r>
          </a:p>
          <a:p>
            <a:r>
              <a:rPr lang="de-DE" sz="2400" b="1" dirty="0">
                <a:solidFill>
                  <a:srgbClr val="C00000"/>
                </a:solidFill>
                <a:latin typeface="Arial Black" panose="020B0A04020102020204" pitchFamily="34" charset="0"/>
              </a:rPr>
              <a:t>Kurative Therapie</a:t>
            </a:r>
          </a:p>
          <a:p>
            <a:r>
              <a:rPr lang="de-DE" sz="900" b="1" dirty="0">
                <a:solidFill>
                  <a:srgbClr val="C00000"/>
                </a:solidFill>
                <a:hlinkClick r:id="rId6">
                  <a:extLst>
                    <a:ext uri="{A12FA001-AC4F-418D-AE19-62706E023703}">
                      <ahyp:hlinkClr xmlns:ahyp="http://schemas.microsoft.com/office/drawing/2018/hyperlinkcolor" val="tx"/>
                    </a:ext>
                  </a:extLst>
                </a:hlinkClick>
              </a:rPr>
              <a:t>https://www.springermedizin.de/emedpedia/die-urologie/prostatakarzinom-kurative-therapie?epediaDoi=10.1007%2F978-3-642-41168-7_143&amp;q=Prostatakarzinom</a:t>
            </a:r>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r>
              <a:rPr lang="de-DE" sz="900" dirty="0" err="1">
                <a:solidFill>
                  <a:srgbClr val="C00000"/>
                </a:solidFill>
              </a:rPr>
              <a:t>SpringerMedizin</a:t>
            </a:r>
            <a:endParaRPr lang="de-DE" sz="900" dirty="0">
              <a:solidFill>
                <a:srgbClr val="C00000"/>
              </a:solidFill>
            </a:endParaRPr>
          </a:p>
          <a:p>
            <a:r>
              <a:rPr lang="de-DE" sz="1600" b="1" dirty="0">
                <a:solidFill>
                  <a:srgbClr val="C00000"/>
                </a:solidFill>
                <a:latin typeface="Arial Black" panose="020B0A04020102020204" pitchFamily="34" charset="0"/>
              </a:rPr>
              <a:t>Prostatakarzinom</a:t>
            </a:r>
          </a:p>
          <a:p>
            <a:r>
              <a:rPr lang="de-DE" sz="2400" b="1" dirty="0">
                <a:solidFill>
                  <a:srgbClr val="C00000"/>
                </a:solidFill>
                <a:latin typeface="Arial Black" panose="020B0A04020102020204" pitchFamily="34" charset="0"/>
              </a:rPr>
              <a:t>Palliative Therapie</a:t>
            </a:r>
          </a:p>
          <a:p>
            <a:r>
              <a:rPr lang="de-DE" sz="900" dirty="0">
                <a:solidFill>
                  <a:srgbClr val="C00000"/>
                </a:solidFill>
                <a:hlinkClick r:id="rId7">
                  <a:extLst>
                    <a:ext uri="{A12FA001-AC4F-418D-AE19-62706E023703}">
                      <ahyp:hlinkClr xmlns:ahyp="http://schemas.microsoft.com/office/drawing/2018/hyperlinkcolor" val="tx"/>
                    </a:ext>
                  </a:extLst>
                </a:hlinkClick>
              </a:rPr>
              <a:t>https://www.springermedizin.de/emedpedia/die-urologie/prostatakarzinom-palliative-therapie?epediaDoi=10.1007%2F978-3-642-41168-7_144</a:t>
            </a:r>
            <a:endParaRPr lang="de-DE" sz="900"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r>
              <a:rPr lang="de-DE" sz="900" dirty="0" err="1">
                <a:solidFill>
                  <a:srgbClr val="C00000"/>
                </a:solidFill>
              </a:rPr>
              <a:t>SpringerMedizin</a:t>
            </a:r>
            <a:endParaRPr lang="de-DE" sz="900" dirty="0">
              <a:solidFill>
                <a:srgbClr val="C00000"/>
              </a:solidFill>
            </a:endParaRPr>
          </a:p>
          <a:p>
            <a:r>
              <a:rPr lang="de-DE" sz="1600" b="1" dirty="0">
                <a:solidFill>
                  <a:srgbClr val="C00000"/>
                </a:solidFill>
                <a:latin typeface="Arial Black" panose="020B0A04020102020204" pitchFamily="34" charset="0"/>
              </a:rPr>
              <a:t>Behandlung Prostatakarzinomspezifischer</a:t>
            </a:r>
          </a:p>
          <a:p>
            <a:r>
              <a:rPr lang="de-DE" sz="2400" b="1" dirty="0">
                <a:solidFill>
                  <a:srgbClr val="C00000"/>
                </a:solidFill>
                <a:latin typeface="Arial Black" panose="020B0A04020102020204" pitchFamily="34" charset="0"/>
              </a:rPr>
              <a:t>Komplikationen</a:t>
            </a:r>
          </a:p>
          <a:p>
            <a:r>
              <a:rPr lang="de-DE" sz="900" dirty="0">
                <a:solidFill>
                  <a:srgbClr val="C00000"/>
                </a:solidFill>
                <a:hlinkClick r:id="rId8">
                  <a:extLst>
                    <a:ext uri="{A12FA001-AC4F-418D-AE19-62706E023703}">
                      <ahyp:hlinkClr xmlns:ahyp="http://schemas.microsoft.com/office/drawing/2018/hyperlinkcolor" val="tx"/>
                    </a:ext>
                  </a:extLst>
                </a:hlinkClick>
              </a:rPr>
              <a:t>https://www.springermedizin.de/emedpedia/uroonkologie/behandlung-prostatakarzinomspezifischer-komplikationen?epediaDoi=10.1007%2F978-3-662-54652-9_58&amp;q=Prostatakarzinom</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p:txBody>
      </p:sp>
      <p:sp>
        <p:nvSpPr>
          <p:cNvPr id="4" name="Rechteck 3">
            <a:hlinkClick r:id="rId4"/>
            <a:extLst>
              <a:ext uri="{FF2B5EF4-FFF2-40B4-BE49-F238E27FC236}">
                <a16:creationId xmlns:a16="http://schemas.microsoft.com/office/drawing/2014/main" id="{997A4D63-5EAD-538D-6396-D74B1EE83D9A}"/>
              </a:ext>
            </a:extLst>
          </p:cNvPr>
          <p:cNvSpPr/>
          <p:nvPr/>
        </p:nvSpPr>
        <p:spPr>
          <a:xfrm>
            <a:off x="5963517" y="4212278"/>
            <a:ext cx="5514107" cy="21596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de-DE" sz="800" dirty="0">
                <a:solidFill>
                  <a:schemeClr val="bg1"/>
                </a:solidFill>
                <a:ea typeface="Calibri" panose="020F0502020204030204" pitchFamily="34" charset="0"/>
                <a:cs typeface="Times New Roman" panose="02020603050405020304" pitchFamily="18" charset="0"/>
              </a:rPr>
              <a:t>Zitat:</a:t>
            </a:r>
            <a:endParaRPr lang="de-DE" sz="800" dirty="0">
              <a:solidFill>
                <a:schemeClr val="bg1"/>
              </a:solidFill>
              <a:effectLst/>
              <a:ea typeface="Calibri" panose="020F0502020204030204" pitchFamily="34" charset="0"/>
              <a:cs typeface="Times New Roman" panose="02020603050405020304" pitchFamily="18" charset="0"/>
            </a:endParaRPr>
          </a:p>
          <a:p>
            <a:r>
              <a:rPr lang="de-DE" sz="1400" dirty="0">
                <a:solidFill>
                  <a:schemeClr val="bg1"/>
                </a:solidFill>
                <a:latin typeface="Arial Black" panose="020B0A04020102020204" pitchFamily="34" charset="0"/>
              </a:rPr>
              <a:t>„</a:t>
            </a:r>
            <a:r>
              <a:rPr lang="de-DE" sz="2400" dirty="0">
                <a:solidFill>
                  <a:schemeClr val="bg1"/>
                </a:solidFill>
                <a:latin typeface="Arial Black" panose="020B0A04020102020204" pitchFamily="34" charset="0"/>
              </a:rPr>
              <a:t>Keinesfalls</a:t>
            </a:r>
          </a:p>
          <a:p>
            <a:r>
              <a:rPr lang="de-DE" sz="2400" dirty="0">
                <a:solidFill>
                  <a:schemeClr val="bg1"/>
                </a:solidFill>
                <a:latin typeface="Arial Black" panose="020B0A04020102020204" pitchFamily="34" charset="0"/>
              </a:rPr>
              <a:t>darf eine Metastasierung</a:t>
            </a:r>
          </a:p>
          <a:p>
            <a:r>
              <a:rPr lang="de-DE" sz="2400" dirty="0">
                <a:solidFill>
                  <a:schemeClr val="bg1"/>
                </a:solidFill>
                <a:latin typeface="Arial Black" panose="020B0A04020102020204" pitchFamily="34" charset="0"/>
              </a:rPr>
              <a:t>ohne weitere Prüfung</a:t>
            </a:r>
          </a:p>
          <a:p>
            <a:r>
              <a:rPr lang="de-DE" sz="2400" dirty="0">
                <a:solidFill>
                  <a:schemeClr val="bg1"/>
                </a:solidFill>
                <a:latin typeface="Arial Black" panose="020B0A04020102020204" pitchFamily="34" charset="0"/>
              </a:rPr>
              <a:t>mit einer palliativen Situation gleichgesetzt werden.“</a:t>
            </a:r>
          </a:p>
          <a:p>
            <a:r>
              <a:rPr lang="de-DE" sz="900" dirty="0">
                <a:solidFill>
                  <a:schemeClr val="bg1"/>
                </a:solidFill>
                <a:hlinkClick r:id="rId4">
                  <a:extLst>
                    <a:ext uri="{A12FA001-AC4F-418D-AE19-62706E023703}">
                      <ahyp:hlinkClr xmlns:ahyp="http://schemas.microsoft.com/office/drawing/2018/hyperlinkcolor" val="tx"/>
                    </a:ext>
                  </a:extLst>
                </a:hlinkClick>
              </a:rPr>
              <a:t>https://link.springer.com/article/10.1007/s00761-023-01300-5</a:t>
            </a:r>
            <a:endParaRPr lang="de-DE" sz="900" dirty="0">
              <a:solidFill>
                <a:schemeClr val="bg1"/>
              </a:solidFill>
            </a:endParaRPr>
          </a:p>
          <a:p>
            <a:endParaRPr lang="de-DE" sz="24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24781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A880DAF-BE7C-1C8A-8079-21FFF804BB7B}"/>
              </a:ext>
            </a:extLst>
          </p:cNvPr>
          <p:cNvSpPr txBox="1"/>
          <p:nvPr/>
        </p:nvSpPr>
        <p:spPr>
          <a:xfrm>
            <a:off x="5946220" y="184083"/>
            <a:ext cx="5400000" cy="1061829"/>
          </a:xfrm>
          <a:prstGeom prst="rect">
            <a:avLst/>
          </a:prstGeom>
          <a:noFill/>
        </p:spPr>
        <p:txBody>
          <a:bodyPr wrap="square" rtlCol="0">
            <a:spAutoFit/>
          </a:bodyPr>
          <a:lstStyle/>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6D004FBA-AE3B-EBDB-AA41-52E0DE89E9AB}"/>
              </a:ext>
            </a:extLst>
          </p:cNvPr>
          <p:cNvSpPr txBox="1"/>
          <p:nvPr/>
        </p:nvSpPr>
        <p:spPr>
          <a:xfrm>
            <a:off x="374770" y="698433"/>
            <a:ext cx="5400000" cy="1277273"/>
          </a:xfrm>
          <a:prstGeom prst="rect">
            <a:avLst/>
          </a:prstGeom>
          <a:noFill/>
        </p:spPr>
        <p:txBody>
          <a:bodyPr wrap="square" rtlCol="0">
            <a:spAutoFit/>
          </a:bodyPr>
          <a:lstStyle/>
          <a:p>
            <a:r>
              <a:rPr lang="de-DE" sz="900" dirty="0">
                <a:solidFill>
                  <a:schemeClr val="accent1">
                    <a:lumMod val="75000"/>
                  </a:schemeClr>
                </a:solidFill>
              </a:rPr>
              <a:t>sprechzimmer.ch</a:t>
            </a:r>
          </a:p>
          <a:p>
            <a:r>
              <a:rPr lang="de-DE" sz="1600" b="1" dirty="0">
                <a:solidFill>
                  <a:schemeClr val="accent1">
                    <a:lumMod val="75000"/>
                  </a:schemeClr>
                </a:solidFill>
                <a:latin typeface="Arial Black" panose="020B0A04020102020204" pitchFamily="34" charset="0"/>
              </a:rPr>
              <a:t>Prostatakrebs: </a:t>
            </a:r>
          </a:p>
          <a:p>
            <a:r>
              <a:rPr lang="de-DE" sz="1600" b="1" dirty="0">
                <a:solidFill>
                  <a:schemeClr val="accent1">
                    <a:lumMod val="75000"/>
                  </a:schemeClr>
                </a:solidFill>
                <a:latin typeface="Arial Black" panose="020B0A04020102020204" pitchFamily="34" charset="0"/>
              </a:rPr>
              <a:t>Knochenableger, Knochenmetastasen</a:t>
            </a:r>
          </a:p>
          <a:p>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https://www.sprechzimmer.ch/Fokus/Prostatakrebs/Knochenbefall/</a:t>
            </a:r>
            <a:endParaRPr lang="de-DE" sz="900" dirty="0">
              <a:solidFill>
                <a:schemeClr val="accent1">
                  <a:lumMod val="75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p:txBody>
      </p:sp>
      <p:sp>
        <p:nvSpPr>
          <p:cNvPr id="4" name="Textfeld 3">
            <a:extLst>
              <a:ext uri="{FF2B5EF4-FFF2-40B4-BE49-F238E27FC236}">
                <a16:creationId xmlns:a16="http://schemas.microsoft.com/office/drawing/2014/main" id="{8101C7CC-A04C-6186-3369-D5270606D1BE}"/>
              </a:ext>
            </a:extLst>
          </p:cNvPr>
          <p:cNvSpPr txBox="1"/>
          <p:nvPr/>
        </p:nvSpPr>
        <p:spPr>
          <a:xfrm>
            <a:off x="5850970" y="698433"/>
            <a:ext cx="5400000" cy="2154436"/>
          </a:xfrm>
          <a:prstGeom prst="rect">
            <a:avLst/>
          </a:prstGeom>
          <a:noFill/>
        </p:spPr>
        <p:txBody>
          <a:bodyPr wrap="square" rtlCol="0">
            <a:spAutoFit/>
          </a:bodyPr>
          <a:lstStyle/>
          <a:p>
            <a:r>
              <a:rPr lang="de-DE" sz="900" dirty="0">
                <a:solidFill>
                  <a:srgbClr val="C00000"/>
                </a:solidFill>
              </a:rPr>
              <a:t>17.09.2021</a:t>
            </a:r>
          </a:p>
          <a:p>
            <a:r>
              <a:rPr lang="de-DE" sz="900" dirty="0">
                <a:solidFill>
                  <a:srgbClr val="C00000"/>
                </a:solidFill>
              </a:rPr>
              <a:t>Dtsch Arztebl 2021; 118(37): A-1645 / B-1366</a:t>
            </a:r>
          </a:p>
          <a:p>
            <a:r>
              <a:rPr lang="de-DE" sz="900" dirty="0">
                <a:solidFill>
                  <a:srgbClr val="C00000"/>
                </a:solidFill>
              </a:rPr>
              <a:t>MEDIZINREPORT: Studien im Fokus</a:t>
            </a:r>
          </a:p>
          <a:p>
            <a:r>
              <a:rPr lang="de-DE" sz="1600" dirty="0">
                <a:solidFill>
                  <a:srgbClr val="C00000"/>
                </a:solidFill>
                <a:latin typeface="Arial Black" panose="020B0A04020102020204" pitchFamily="34" charset="0"/>
              </a:rPr>
              <a:t>Prostatakarzinom: Großteil der </a:t>
            </a:r>
          </a:p>
          <a:p>
            <a:r>
              <a:rPr lang="de-DE" sz="2400" dirty="0">
                <a:solidFill>
                  <a:srgbClr val="C00000"/>
                </a:solidFill>
                <a:latin typeface="Arial Black" panose="020B0A04020102020204" pitchFamily="34" charset="0"/>
              </a:rPr>
              <a:t>Patienten mit Fernmetastasen </a:t>
            </a:r>
          </a:p>
          <a:p>
            <a:r>
              <a:rPr lang="de-DE" sz="2200" dirty="0">
                <a:solidFill>
                  <a:srgbClr val="C00000"/>
                </a:solidFill>
                <a:latin typeface="Arial Black" panose="020B0A04020102020204" pitchFamily="34" charset="0"/>
              </a:rPr>
              <a:t>sterben an ihrer Krebserkrankung</a:t>
            </a:r>
          </a:p>
          <a:p>
            <a:r>
              <a:rPr lang="de-DE" sz="900" dirty="0">
                <a:solidFill>
                  <a:srgbClr val="C00000"/>
                </a:solidFill>
                <a:hlinkClick r:id="rId3">
                  <a:extLst>
                    <a:ext uri="{A12FA001-AC4F-418D-AE19-62706E023703}">
                      <ahyp:hlinkClr xmlns:ahyp="http://schemas.microsoft.com/office/drawing/2018/hyperlinkcolor" val="tx"/>
                    </a:ext>
                  </a:extLst>
                </a:hlinkClick>
              </a:rPr>
              <a:t>https://www.aerzteblatt.de/archiv/221132/Prostatakarzinom-Grossteil-der-Patienten-mit-Fernmetastasen-sterben-an-ihrer-Krebserkrankung</a:t>
            </a:r>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242079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extLst>
              <a:ext uri="{FF2B5EF4-FFF2-40B4-BE49-F238E27FC236}">
                <a16:creationId xmlns:a16="http://schemas.microsoft.com/office/drawing/2014/main" id="{A2FE7A0B-2468-75E7-334F-F719908C10E8}"/>
              </a:ext>
            </a:extLst>
          </p:cNvPr>
          <p:cNvSpPr/>
          <p:nvPr/>
        </p:nvSpPr>
        <p:spPr>
          <a:xfrm>
            <a:off x="324366" y="1131741"/>
            <a:ext cx="1980000" cy="1980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dirty="0">
                <a:solidFill>
                  <a:schemeClr val="bg1"/>
                </a:solidFill>
              </a:rPr>
              <a:t>Aktuelle Vorträge</a:t>
            </a:r>
          </a:p>
          <a:p>
            <a:pPr algn="ctr"/>
            <a:r>
              <a:rPr lang="de-DE" sz="1200" dirty="0">
                <a:solidFill>
                  <a:schemeClr val="bg1"/>
                </a:solidFill>
              </a:rPr>
              <a:t>und Webinare</a:t>
            </a:r>
          </a:p>
          <a:p>
            <a:pPr algn="ctr"/>
            <a:endParaRPr lang="de-DE" sz="800" dirty="0">
              <a:solidFill>
                <a:schemeClr val="bg1"/>
              </a:solidFill>
            </a:endParaRPr>
          </a:p>
          <a:p>
            <a:pPr algn="ctr"/>
            <a:r>
              <a:rPr lang="de-DE" sz="1200" dirty="0">
                <a:solidFill>
                  <a:schemeClr val="bg1"/>
                </a:solidFill>
              </a:rPr>
              <a:t>von anerkannten Onkologen</a:t>
            </a:r>
          </a:p>
          <a:p>
            <a:pPr algn="ctr"/>
            <a:r>
              <a:rPr lang="de-DE" sz="1200" dirty="0">
                <a:solidFill>
                  <a:schemeClr val="bg1"/>
                </a:solidFill>
              </a:rPr>
              <a:t>und Urologen</a:t>
            </a:r>
          </a:p>
        </p:txBody>
      </p:sp>
      <p:sp>
        <p:nvSpPr>
          <p:cNvPr id="20" name="Textfeld 19">
            <a:extLst>
              <a:ext uri="{FF2B5EF4-FFF2-40B4-BE49-F238E27FC236}">
                <a16:creationId xmlns:a16="http://schemas.microsoft.com/office/drawing/2014/main" id="{C3FF5535-E942-28BB-88F7-83459F2DE1D7}"/>
              </a:ext>
            </a:extLst>
          </p:cNvPr>
          <p:cNvSpPr txBox="1"/>
          <p:nvPr/>
        </p:nvSpPr>
        <p:spPr>
          <a:xfrm>
            <a:off x="324366" y="113126"/>
            <a:ext cx="3247053" cy="830997"/>
          </a:xfrm>
          <a:prstGeom prst="rect">
            <a:avLst/>
          </a:prstGeom>
          <a:noFill/>
        </p:spPr>
        <p:txBody>
          <a:bodyPr wrap="square">
            <a:spAutoFit/>
          </a:bodyPr>
          <a:lstStyle/>
          <a:p>
            <a:r>
              <a:rPr lang="de-DE" sz="2400" b="1" dirty="0">
                <a:solidFill>
                  <a:schemeClr val="accent1">
                    <a:lumMod val="50000"/>
                  </a:schemeClr>
                </a:solidFill>
                <a:latin typeface="Arial Black" panose="020B0A04020102020204" pitchFamily="34" charset="0"/>
              </a:rPr>
              <a:t>Wichtige</a:t>
            </a:r>
          </a:p>
          <a:p>
            <a:r>
              <a:rPr lang="de-DE" sz="2400" b="1" dirty="0">
                <a:solidFill>
                  <a:schemeClr val="accent1">
                    <a:lumMod val="50000"/>
                  </a:schemeClr>
                </a:solidFill>
                <a:latin typeface="Arial Black" panose="020B0A04020102020204" pitchFamily="34" charset="0"/>
              </a:rPr>
              <a:t>Vorträge</a:t>
            </a:r>
          </a:p>
        </p:txBody>
      </p:sp>
      <p:sp>
        <p:nvSpPr>
          <p:cNvPr id="21" name="Textfeld 20">
            <a:extLst>
              <a:ext uri="{FF2B5EF4-FFF2-40B4-BE49-F238E27FC236}">
                <a16:creationId xmlns:a16="http://schemas.microsoft.com/office/drawing/2014/main" id="{62388732-30A2-DC68-3825-5A0C0256C7F3}"/>
              </a:ext>
            </a:extLst>
          </p:cNvPr>
          <p:cNvSpPr txBox="1"/>
          <p:nvPr/>
        </p:nvSpPr>
        <p:spPr>
          <a:xfrm>
            <a:off x="272833" y="3153307"/>
            <a:ext cx="5299829" cy="3847207"/>
          </a:xfrm>
          <a:prstGeom prst="rect">
            <a:avLst/>
          </a:prstGeom>
          <a:noFill/>
        </p:spPr>
        <p:txBody>
          <a:bodyPr wrap="square" rtlCol="0">
            <a:spAutoFit/>
          </a:bodyPr>
          <a:lstStyle/>
          <a:p>
            <a:endParaRPr lang="de-DE" sz="1400" dirty="0">
              <a:solidFill>
                <a:schemeClr val="accent1">
                  <a:lumMod val="50000"/>
                </a:schemeClr>
              </a:solidFill>
            </a:endParaRPr>
          </a:p>
          <a:p>
            <a:endParaRPr lang="de-DE" sz="1400" dirty="0">
              <a:solidFill>
                <a:schemeClr val="accent1">
                  <a:lumMod val="50000"/>
                </a:schemeClr>
              </a:solidFill>
            </a:endParaRPr>
          </a:p>
          <a:p>
            <a:endParaRPr lang="de-DE" sz="1400" dirty="0">
              <a:solidFill>
                <a:schemeClr val="accent1">
                  <a:lumMod val="50000"/>
                </a:schemeClr>
              </a:solidFill>
            </a:endParaRPr>
          </a:p>
          <a:p>
            <a:endParaRPr lang="de-DE" sz="1400" dirty="0">
              <a:solidFill>
                <a:schemeClr val="accent1">
                  <a:lumMod val="50000"/>
                </a:schemeClr>
              </a:solidFill>
            </a:endParaRPr>
          </a:p>
          <a:p>
            <a:endParaRPr lang="de-DE" sz="1400" dirty="0">
              <a:solidFill>
                <a:schemeClr val="accent1">
                  <a:lumMod val="50000"/>
                </a:schemeClr>
              </a:solidFill>
            </a:endParaRPr>
          </a:p>
          <a:p>
            <a:endParaRPr lang="de-DE" sz="1400" dirty="0">
              <a:solidFill>
                <a:schemeClr val="accent1">
                  <a:lumMod val="50000"/>
                </a:schemeClr>
              </a:solidFill>
            </a:endParaRPr>
          </a:p>
          <a:p>
            <a:endParaRPr lang="de-DE" sz="1400" dirty="0">
              <a:solidFill>
                <a:schemeClr val="accent1">
                  <a:lumMod val="50000"/>
                </a:schemeClr>
              </a:solidFill>
            </a:endParaRPr>
          </a:p>
          <a:p>
            <a:endParaRPr lang="de-DE" sz="1400" dirty="0">
              <a:solidFill>
                <a:schemeClr val="accent1">
                  <a:lumMod val="50000"/>
                </a:schemeClr>
              </a:solidFill>
            </a:endParaRPr>
          </a:p>
          <a:p>
            <a:r>
              <a:rPr lang="de-DE" sz="900" dirty="0">
                <a:solidFill>
                  <a:schemeClr val="accent1">
                    <a:lumMod val="50000"/>
                  </a:schemeClr>
                </a:solidFill>
              </a:rPr>
              <a:t>16.05.2022 </a:t>
            </a:r>
            <a:br>
              <a:rPr lang="de-DE" sz="900" dirty="0">
                <a:solidFill>
                  <a:schemeClr val="accent1">
                    <a:lumMod val="50000"/>
                  </a:schemeClr>
                </a:solidFill>
              </a:rPr>
            </a:br>
            <a:r>
              <a:rPr lang="de-DE" sz="900" dirty="0">
                <a:solidFill>
                  <a:schemeClr val="accent1">
                    <a:lumMod val="50000"/>
                  </a:schemeClr>
                </a:solidFill>
              </a:rPr>
              <a:t>Bundesverband Prostatakrebs Selbsthilfe </a:t>
            </a:r>
            <a:br>
              <a:rPr lang="de-DE" sz="900" dirty="0">
                <a:solidFill>
                  <a:schemeClr val="accent1">
                    <a:lumMod val="50000"/>
                  </a:schemeClr>
                </a:solidFill>
              </a:rPr>
            </a:br>
            <a:r>
              <a:rPr lang="de-DE" sz="900" b="1" dirty="0">
                <a:solidFill>
                  <a:schemeClr val="accent1">
                    <a:lumMod val="50000"/>
                  </a:schemeClr>
                </a:solidFill>
              </a:rPr>
              <a:t>Prof Dr. Bernhard Wörmann</a:t>
            </a:r>
            <a:br>
              <a:rPr lang="de-DE" sz="900" dirty="0">
                <a:solidFill>
                  <a:schemeClr val="accent1">
                    <a:lumMod val="50000"/>
                  </a:schemeClr>
                </a:solidFill>
              </a:rPr>
            </a:br>
            <a:r>
              <a:rPr lang="de-DE" sz="900" dirty="0">
                <a:solidFill>
                  <a:schemeClr val="accent1">
                    <a:lumMod val="50000"/>
                  </a:schemeClr>
                </a:solidFill>
              </a:rPr>
              <a:t>Medizinische Leiter der DGHO - Deutsche Gesellschaft für Hämatologie und Medizinische Onkologie</a:t>
            </a:r>
            <a:br>
              <a:rPr lang="de-DE" sz="1200" dirty="0">
                <a:solidFill>
                  <a:schemeClr val="accent1">
                    <a:lumMod val="50000"/>
                  </a:schemeClr>
                </a:solidFill>
              </a:rPr>
            </a:br>
            <a:r>
              <a:rPr lang="de-DE" sz="2400" b="1" dirty="0">
                <a:solidFill>
                  <a:schemeClr val="accent1">
                    <a:lumMod val="50000"/>
                  </a:schemeClr>
                </a:solidFill>
                <a:latin typeface="Arial Black" panose="020B0A04020102020204" pitchFamily="34" charset="0"/>
              </a:rPr>
              <a:t>Behandlung von Metastasen</a:t>
            </a:r>
          </a:p>
          <a:p>
            <a:r>
              <a:rPr lang="de-DE" sz="2400" b="1" dirty="0">
                <a:solidFill>
                  <a:schemeClr val="accent1">
                    <a:lumMod val="50000"/>
                  </a:schemeClr>
                </a:solidFill>
                <a:latin typeface="Arial Black" panose="020B0A04020102020204" pitchFamily="34" charset="0"/>
              </a:rPr>
              <a:t>bei Prostatakrebs</a:t>
            </a:r>
            <a:br>
              <a:rPr lang="de-DE" sz="1200" b="1" dirty="0">
                <a:solidFill>
                  <a:schemeClr val="accent1">
                    <a:lumMod val="50000"/>
                  </a:schemeClr>
                </a:solidFill>
              </a:rPr>
            </a:br>
            <a:r>
              <a:rPr lang="de-DE" sz="900" dirty="0">
                <a:solidFill>
                  <a:schemeClr val="accent1">
                    <a:lumMod val="50000"/>
                  </a:schemeClr>
                </a:solidFill>
                <a:hlinkClick r:id="rId2">
                  <a:extLst>
                    <a:ext uri="{A12FA001-AC4F-418D-AE19-62706E023703}">
                      <ahyp:hlinkClr xmlns:ahyp="http://schemas.microsoft.com/office/drawing/2018/hyperlinkcolor" val="tx"/>
                    </a:ext>
                  </a:extLst>
                </a:hlinkClick>
              </a:rPr>
              <a:t>Download</a:t>
            </a:r>
            <a:r>
              <a:rPr lang="de-DE" sz="900" dirty="0">
                <a:solidFill>
                  <a:schemeClr val="accent1">
                    <a:lumMod val="50000"/>
                  </a:schemeClr>
                </a:solidFill>
              </a:rPr>
              <a:t> direkt beim BPS</a:t>
            </a:r>
            <a:br>
              <a:rPr lang="de-DE" sz="1200" dirty="0">
                <a:solidFill>
                  <a:schemeClr val="accent1">
                    <a:lumMod val="50000"/>
                  </a:schemeClr>
                </a:solidFill>
              </a:rPr>
            </a:br>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1200" dirty="0">
              <a:solidFill>
                <a:schemeClr val="accent1">
                  <a:lumMod val="50000"/>
                </a:schemeClr>
              </a:solidFill>
            </a:endParaRPr>
          </a:p>
        </p:txBody>
      </p:sp>
      <p:sp>
        <p:nvSpPr>
          <p:cNvPr id="22" name="Textfeld 21">
            <a:extLst>
              <a:ext uri="{FF2B5EF4-FFF2-40B4-BE49-F238E27FC236}">
                <a16:creationId xmlns:a16="http://schemas.microsoft.com/office/drawing/2014/main" id="{3038052D-687B-7D5E-00C5-AA8C20E528DA}"/>
              </a:ext>
            </a:extLst>
          </p:cNvPr>
          <p:cNvSpPr txBox="1"/>
          <p:nvPr/>
        </p:nvSpPr>
        <p:spPr>
          <a:xfrm>
            <a:off x="2570159" y="216313"/>
            <a:ext cx="3747514" cy="4339650"/>
          </a:xfrm>
          <a:prstGeom prst="rect">
            <a:avLst/>
          </a:prstGeom>
          <a:noFill/>
        </p:spPr>
        <p:txBody>
          <a:bodyPr wrap="square" rtlCol="0">
            <a:spAutoFit/>
          </a:bodyPr>
          <a:lstStyle/>
          <a:p>
            <a:r>
              <a:rPr lang="de-DE" sz="900" dirty="0">
                <a:solidFill>
                  <a:schemeClr val="accent1">
                    <a:lumMod val="75000"/>
                  </a:schemeClr>
                </a:solidFill>
              </a:rPr>
              <a:t>06.09.2022</a:t>
            </a:r>
          </a:p>
          <a:p>
            <a:r>
              <a:rPr lang="de-DE" sz="900" dirty="0">
                <a:solidFill>
                  <a:schemeClr val="accent1">
                    <a:lumMod val="75000"/>
                  </a:schemeClr>
                </a:solidFill>
              </a:rPr>
              <a:t>Bundesverband Prostatakrebs Selbsthilfe </a:t>
            </a:r>
          </a:p>
          <a:p>
            <a:r>
              <a:rPr lang="de-DE" sz="900" b="1" dirty="0">
                <a:solidFill>
                  <a:schemeClr val="accent1">
                    <a:lumMod val="75000"/>
                  </a:schemeClr>
                </a:solidFill>
              </a:rPr>
              <a:t>Prof. Dr. Axel Heidenreich</a:t>
            </a:r>
          </a:p>
          <a:p>
            <a:r>
              <a:rPr lang="de-DE" sz="900" dirty="0">
                <a:solidFill>
                  <a:schemeClr val="accent1">
                    <a:lumMod val="75000"/>
                  </a:schemeClr>
                </a:solidFill>
              </a:rPr>
              <a:t>Direktor der Klinik für Urologie, Uro-Onkologie, spezielle urologische und Roboter-assistierte Chirurgie an der Uniklinik Köln</a:t>
            </a:r>
          </a:p>
          <a:p>
            <a:r>
              <a:rPr lang="de-DE" sz="2400" b="1" dirty="0">
                <a:solidFill>
                  <a:schemeClr val="accent1">
                    <a:lumMod val="75000"/>
                  </a:schemeClr>
                </a:solidFill>
                <a:latin typeface="Arial Black" panose="020B0A04020102020204" pitchFamily="34" charset="0"/>
              </a:rPr>
              <a:t>Fortgeschrittener Prostatakrebs</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Download</a:t>
            </a:r>
            <a:r>
              <a:rPr lang="de-DE" sz="900" dirty="0">
                <a:solidFill>
                  <a:schemeClr val="accent1">
                    <a:lumMod val="75000"/>
                  </a:schemeClr>
                </a:solidFill>
              </a:rPr>
              <a:t> direkt beim BPS</a:t>
            </a:r>
          </a:p>
          <a:p>
            <a:endParaRPr lang="de-DE" sz="900" dirty="0"/>
          </a:p>
          <a:p>
            <a:endParaRPr lang="de-DE" sz="900" dirty="0"/>
          </a:p>
          <a:p>
            <a:endParaRPr lang="de-DE" sz="900" dirty="0"/>
          </a:p>
          <a:p>
            <a:endParaRPr lang="de-DE" sz="900" dirty="0"/>
          </a:p>
          <a:p>
            <a:endParaRPr lang="de-DE" sz="900" dirty="0"/>
          </a:p>
          <a:p>
            <a:r>
              <a:rPr lang="de-DE" sz="900" dirty="0">
                <a:solidFill>
                  <a:srgbClr val="C00000"/>
                </a:solidFill>
              </a:rPr>
              <a:t>11.05.2021</a:t>
            </a:r>
          </a:p>
          <a:p>
            <a:r>
              <a:rPr lang="de-DE" sz="900" dirty="0">
                <a:solidFill>
                  <a:srgbClr val="C00000"/>
                </a:solidFill>
              </a:rPr>
              <a:t>Onkopedia</a:t>
            </a:r>
          </a:p>
          <a:p>
            <a:r>
              <a:rPr lang="de-DE" sz="900" b="1" dirty="0">
                <a:solidFill>
                  <a:srgbClr val="C00000"/>
                </a:solidFill>
              </a:rPr>
              <a:t>Prof. Dr. med. Gunhild von Amsberg</a:t>
            </a:r>
          </a:p>
          <a:p>
            <a:r>
              <a:rPr lang="de-DE" sz="900" dirty="0">
                <a:solidFill>
                  <a:srgbClr val="C00000"/>
                </a:solidFill>
              </a:rPr>
              <a:t>UKE Hamburg | Oberärztin, Fachärztin für Innere Medizin und Hämatologie und Onkologie, Palliativmedizin</a:t>
            </a:r>
          </a:p>
          <a:p>
            <a:r>
              <a:rPr lang="de-DE" sz="2400" b="1" dirty="0">
                <a:solidFill>
                  <a:srgbClr val="C00000"/>
                </a:solidFill>
                <a:latin typeface="Arial Black" panose="020B0A04020102020204" pitchFamily="34" charset="0"/>
              </a:rPr>
              <a:t>Update Prostatakarzinoms</a:t>
            </a:r>
          </a:p>
          <a:p>
            <a:r>
              <a:rPr lang="de-DE" sz="900" dirty="0">
                <a:solidFill>
                  <a:srgbClr val="C00000"/>
                </a:solidFill>
              </a:rPr>
              <a:t>Direkt zur Aufzeichung(leider nur mit einer kostenlosen Anmeldung möglich)</a:t>
            </a:r>
          </a:p>
          <a:p>
            <a:r>
              <a:rPr lang="pt-BR" sz="900" dirty="0">
                <a:solidFill>
                  <a:srgbClr val="C00000"/>
                </a:solidFill>
                <a:hlinkClick r:id="rId4">
                  <a:extLst>
                    <a:ext uri="{A12FA001-AC4F-418D-AE19-62706E023703}">
                      <ahyp:hlinkClr xmlns:ahyp="http://schemas.microsoft.com/office/drawing/2018/hyperlinkcolor" val="tx"/>
                    </a:ext>
                  </a:extLst>
                </a:hlinkClick>
              </a:rPr>
              <a:t>register.gotowebinar.com/recording/8477572619068720135</a:t>
            </a:r>
            <a:endParaRPr lang="pt-BR" sz="900" dirty="0">
              <a:solidFill>
                <a:srgbClr val="C00000"/>
              </a:solidFill>
            </a:endParaRPr>
          </a:p>
          <a:p>
            <a:endParaRPr lang="de-DE" sz="900" dirty="0"/>
          </a:p>
        </p:txBody>
      </p:sp>
      <p:sp>
        <p:nvSpPr>
          <p:cNvPr id="23" name="Textfeld 22">
            <a:extLst>
              <a:ext uri="{FF2B5EF4-FFF2-40B4-BE49-F238E27FC236}">
                <a16:creationId xmlns:a16="http://schemas.microsoft.com/office/drawing/2014/main" id="{93824303-0595-285D-DC0E-0BD43D579504}"/>
              </a:ext>
            </a:extLst>
          </p:cNvPr>
          <p:cNvSpPr txBox="1"/>
          <p:nvPr/>
        </p:nvSpPr>
        <p:spPr>
          <a:xfrm>
            <a:off x="6525491" y="250592"/>
            <a:ext cx="5171209" cy="7248138"/>
          </a:xfrm>
          <a:prstGeom prst="rect">
            <a:avLst/>
          </a:prstGeom>
          <a:noFill/>
        </p:spPr>
        <p:txBody>
          <a:bodyPr wrap="square" rtlCol="0">
            <a:spAutoFit/>
          </a:bodyPr>
          <a:lstStyle/>
          <a:p>
            <a:r>
              <a:rPr lang="de-DE" sz="900" b="1" dirty="0">
                <a:solidFill>
                  <a:srgbClr val="C00000"/>
                </a:solidFill>
              </a:rPr>
              <a:t>7.11.2022</a:t>
            </a:r>
          </a:p>
          <a:p>
            <a:r>
              <a:rPr lang="de-DE" sz="900" b="1" dirty="0">
                <a:solidFill>
                  <a:srgbClr val="C00000"/>
                </a:solidFill>
              </a:rPr>
              <a:t>Universitätsklinikum Köln</a:t>
            </a:r>
          </a:p>
          <a:p>
            <a:r>
              <a:rPr lang="de-DE" sz="900" dirty="0">
                <a:solidFill>
                  <a:srgbClr val="C00000"/>
                </a:solidFill>
                <a:hlinkClick r:id="rId5">
                  <a:extLst>
                    <a:ext uri="{A12FA001-AC4F-418D-AE19-62706E023703}">
                      <ahyp:hlinkClr xmlns:ahyp="http://schemas.microsoft.com/office/drawing/2018/hyperlinkcolor" val="tx"/>
                    </a:ext>
                  </a:extLst>
                </a:hlinkClick>
              </a:rPr>
              <a:t>https://cio.uk-koeln.de/informationenkontakt/patiententag/</a:t>
            </a:r>
            <a:endParaRPr lang="de-DE" sz="900" dirty="0">
              <a:solidFill>
                <a:srgbClr val="C00000"/>
              </a:solidFill>
            </a:endParaRPr>
          </a:p>
          <a:p>
            <a:r>
              <a:rPr lang="de-DE" sz="900" b="1" dirty="0">
                <a:solidFill>
                  <a:srgbClr val="C00000"/>
                </a:solidFill>
              </a:rPr>
              <a:t>Prof. Dr. David Pfister, Stellv. Direktor und Netzkoordinator Uro-Onkologisches Zentrum in der Klinik für Urologie, Uro-Onkologie, spezielle urologische und Roboter-assistierte Chirurgie an der Uniklinik Köln</a:t>
            </a:r>
          </a:p>
          <a:p>
            <a:r>
              <a:rPr lang="de-DE" sz="2400" b="1" dirty="0">
                <a:solidFill>
                  <a:srgbClr val="C00000"/>
                </a:solidFill>
                <a:latin typeface="Arial Black" panose="020B0A04020102020204" pitchFamily="34" charset="0"/>
              </a:rPr>
              <a:t>Moderne Therapie des metastasierten Prostatakarzinoms</a:t>
            </a:r>
          </a:p>
          <a:p>
            <a:r>
              <a:rPr lang="de-DE" sz="900" dirty="0">
                <a:solidFill>
                  <a:srgbClr val="C00000"/>
                </a:solidFill>
              </a:rPr>
              <a:t>Direkt zur Aufzeichung (leider nur mit einer kostenlosen Anmeldung möglich)</a:t>
            </a:r>
            <a:endParaRPr lang="de-DE" sz="900" b="1" dirty="0">
              <a:solidFill>
                <a:srgbClr val="C00000"/>
              </a:solidFill>
            </a:endParaRPr>
          </a:p>
          <a:p>
            <a:r>
              <a:rPr lang="de-DE" sz="900" b="1" dirty="0">
                <a:solidFill>
                  <a:srgbClr val="C00000"/>
                </a:solidFill>
                <a:hlinkClick r:id="rId6">
                  <a:extLst>
                    <a:ext uri="{A12FA001-AC4F-418D-AE19-62706E023703}">
                      <ahyp:hlinkClr xmlns:ahyp="http://schemas.microsoft.com/office/drawing/2018/hyperlinkcolor" val="tx"/>
                    </a:ext>
                  </a:extLst>
                </a:hlinkClick>
              </a:rPr>
              <a:t>https://register.gotowebinar.com/recording/7368754733010829057</a:t>
            </a:r>
            <a:endParaRPr lang="de-DE" sz="900" b="1"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F29400"/>
                </a:solidFill>
              </a:rPr>
              <a:t>20.10.2021</a:t>
            </a:r>
          </a:p>
          <a:p>
            <a:r>
              <a:rPr lang="de-DE" sz="900" dirty="0">
                <a:solidFill>
                  <a:srgbClr val="F29400"/>
                </a:solidFill>
              </a:rPr>
              <a:t>Martini-Klinik am UKE</a:t>
            </a:r>
          </a:p>
          <a:p>
            <a:r>
              <a:rPr lang="de-DE" sz="900" b="1" dirty="0">
                <a:solidFill>
                  <a:srgbClr val="F29400"/>
                </a:solidFill>
              </a:rPr>
              <a:t>Prof. Dr. med. Gunhild von Amsberg</a:t>
            </a:r>
          </a:p>
          <a:p>
            <a:r>
              <a:rPr lang="de-DE" sz="900" dirty="0">
                <a:solidFill>
                  <a:srgbClr val="F29400"/>
                </a:solidFill>
              </a:rPr>
              <a:t>UKE Hamburg | Oberärztin, Fachärztin für Innere Medizin und Hämatologie und Onkologie, Palliativmedizin</a:t>
            </a:r>
          </a:p>
          <a:p>
            <a:r>
              <a:rPr lang="de-DE" sz="2400" b="1" dirty="0">
                <a:solidFill>
                  <a:srgbClr val="F29400"/>
                </a:solidFill>
                <a:latin typeface="Arial Black" panose="020B0A04020102020204" pitchFamily="34" charset="0"/>
              </a:rPr>
              <a:t>Behandlung des mCRPC </a:t>
            </a:r>
          </a:p>
          <a:p>
            <a:r>
              <a:rPr lang="de-DE" sz="1600" b="1" dirty="0">
                <a:solidFill>
                  <a:srgbClr val="F29400"/>
                </a:solidFill>
                <a:latin typeface="Arial Black" panose="020B0A04020102020204" pitchFamily="34" charset="0"/>
              </a:rPr>
              <a:t>metastasierten, kastrationsresistenten Prostatakarzinoms</a:t>
            </a:r>
          </a:p>
          <a:p>
            <a:r>
              <a:rPr lang="de-DE" sz="900" b="1" dirty="0">
                <a:solidFill>
                  <a:srgbClr val="F29400"/>
                </a:solidFill>
                <a:hlinkClick r:id="rId7">
                  <a:extLst>
                    <a:ext uri="{A12FA001-AC4F-418D-AE19-62706E023703}">
                      <ahyp:hlinkClr xmlns:ahyp="http://schemas.microsoft.com/office/drawing/2018/hyperlinkcolor" val="tx"/>
                    </a:ext>
                  </a:extLst>
                </a:hlinkClick>
              </a:rPr>
              <a:t>https://www.youtube.com/watch?v=aD7_cmGc7Ds</a:t>
            </a:r>
            <a:endParaRPr lang="de-DE" sz="900" b="1" dirty="0">
              <a:solidFill>
                <a:srgbClr val="F294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chemeClr val="accent1">
                    <a:lumMod val="75000"/>
                  </a:schemeClr>
                </a:solidFill>
              </a:rPr>
              <a:t>03.12.2021</a:t>
            </a:r>
            <a:endParaRPr lang="pt-BR" sz="900" dirty="0">
              <a:solidFill>
                <a:schemeClr val="accent1">
                  <a:lumMod val="75000"/>
                </a:schemeClr>
              </a:solidFill>
            </a:endParaRPr>
          </a:p>
          <a:p>
            <a:r>
              <a:rPr lang="de-DE" sz="900" dirty="0">
                <a:solidFill>
                  <a:schemeClr val="accent1">
                    <a:lumMod val="75000"/>
                  </a:schemeClr>
                </a:solidFill>
              </a:rPr>
              <a:t>Caritas-Krankenhaus St. Josef Regensburg - Prostatainformationstag 12/2021 </a:t>
            </a:r>
            <a:br>
              <a:rPr lang="de-DE" sz="900" dirty="0">
                <a:solidFill>
                  <a:schemeClr val="accent1">
                    <a:lumMod val="75000"/>
                  </a:schemeClr>
                </a:solidFill>
              </a:rPr>
            </a:br>
            <a:r>
              <a:rPr lang="de-DE" sz="900" b="1" dirty="0">
                <a:solidFill>
                  <a:schemeClr val="accent1">
                    <a:lumMod val="75000"/>
                  </a:schemeClr>
                </a:solidFill>
              </a:rPr>
              <a:t>Dr. Marco Schnabel</a:t>
            </a:r>
            <a:br>
              <a:rPr lang="de-DE" sz="900" dirty="0">
                <a:solidFill>
                  <a:schemeClr val="accent1">
                    <a:lumMod val="75000"/>
                  </a:schemeClr>
                </a:solidFill>
              </a:rPr>
            </a:br>
            <a:r>
              <a:rPr lang="de-DE" sz="900" dirty="0">
                <a:solidFill>
                  <a:schemeClr val="accent1">
                    <a:lumMod val="75000"/>
                  </a:schemeClr>
                </a:solidFill>
              </a:rPr>
              <a:t>Oberarzt an der Klinik für Urologie am Caritas-Krankenhaus St. Josef</a:t>
            </a:r>
            <a:br>
              <a:rPr lang="de-DE" sz="900" dirty="0">
                <a:solidFill>
                  <a:schemeClr val="accent1">
                    <a:lumMod val="75000"/>
                  </a:schemeClr>
                </a:solidFill>
              </a:rPr>
            </a:br>
            <a:r>
              <a:rPr lang="de-DE" sz="1200" b="1" dirty="0">
                <a:solidFill>
                  <a:schemeClr val="accent1">
                    <a:lumMod val="75000"/>
                  </a:schemeClr>
                </a:solidFill>
                <a:latin typeface="Arial Black" panose="020B0A04020102020204" pitchFamily="34" charset="0"/>
              </a:rPr>
              <a:t>Neue Dreifach-Therapie beim mHSPC</a:t>
            </a:r>
          </a:p>
          <a:p>
            <a:r>
              <a:rPr lang="de-DE" sz="1200" b="1" dirty="0">
                <a:solidFill>
                  <a:schemeClr val="accent1">
                    <a:lumMod val="75000"/>
                  </a:schemeClr>
                </a:solidFill>
                <a:latin typeface="Arial Black" panose="020B0A04020102020204" pitchFamily="34" charset="0"/>
              </a:rPr>
              <a:t>mit Abirateron/Prednisolon + Docetaxel + ADT</a:t>
            </a:r>
          </a:p>
          <a:p>
            <a:r>
              <a:rPr lang="de-DE" sz="1200" b="1" dirty="0">
                <a:solidFill>
                  <a:schemeClr val="accent1">
                    <a:lumMod val="75000"/>
                  </a:schemeClr>
                </a:solidFill>
                <a:latin typeface="Arial Black" panose="020B0A04020102020204" pitchFamily="34" charset="0"/>
              </a:rPr>
              <a:t>(PEACE-1-Studie) </a:t>
            </a:r>
            <a:br>
              <a:rPr lang="de-DE" sz="1200" dirty="0">
                <a:solidFill>
                  <a:schemeClr val="accent1">
                    <a:lumMod val="75000"/>
                  </a:schemeClr>
                </a:solidFill>
                <a:latin typeface="Arial Black" panose="020B0A04020102020204" pitchFamily="34" charset="0"/>
              </a:rPr>
            </a:br>
            <a:r>
              <a:rPr lang="de-DE" sz="2400" b="1" dirty="0">
                <a:solidFill>
                  <a:schemeClr val="accent1">
                    <a:lumMod val="75000"/>
                  </a:schemeClr>
                </a:solidFill>
                <a:latin typeface="Arial Black" panose="020B0A04020102020204" pitchFamily="34" charset="0"/>
              </a:rPr>
              <a:t>Medikamentöse Therapie </a:t>
            </a:r>
          </a:p>
          <a:p>
            <a:r>
              <a:rPr lang="de-DE" sz="900" b="1" dirty="0">
                <a:solidFill>
                  <a:schemeClr val="accent1">
                    <a:lumMod val="75000"/>
                  </a:schemeClr>
                </a:solidFill>
                <a:hlinkClick r:id="rId8">
                  <a:extLst>
                    <a:ext uri="{A12FA001-AC4F-418D-AE19-62706E023703}">
                      <ahyp:hlinkClr xmlns:ahyp="http://schemas.microsoft.com/office/drawing/2018/hyperlinkcolor" val="tx"/>
                    </a:ext>
                  </a:extLst>
                </a:hlinkClick>
              </a:rPr>
              <a:t>https://www.youtube.com/watch?v=cQkX6Gc0RMA</a:t>
            </a:r>
            <a:endParaRPr lang="de-DE" sz="900" b="1" dirty="0">
              <a:solidFill>
                <a:schemeClr val="accent1">
                  <a:lumMod val="75000"/>
                </a:schemeClr>
              </a:solidFill>
            </a:endParaRPr>
          </a:p>
          <a:p>
            <a:endParaRPr lang="de-DE" sz="900" b="1" dirty="0">
              <a:solidFill>
                <a:schemeClr val="accent1">
                  <a:lumMod val="50000"/>
                </a:schemeClr>
              </a:solidFill>
            </a:endParaRPr>
          </a:p>
          <a:p>
            <a:endParaRPr lang="de-DE" sz="900" b="1" dirty="0">
              <a:solidFill>
                <a:schemeClr val="accent1">
                  <a:lumMod val="50000"/>
                </a:schemeClr>
              </a:solidFill>
            </a:endParaRPr>
          </a:p>
          <a:p>
            <a:endParaRPr lang="de-DE" sz="900" b="1" dirty="0">
              <a:solidFill>
                <a:schemeClr val="accent1">
                  <a:lumMod val="50000"/>
                </a:schemeClr>
              </a:solidFill>
            </a:endParaRPr>
          </a:p>
          <a:p>
            <a:endParaRPr lang="de-DE" sz="1600" b="1" dirty="0">
              <a:solidFill>
                <a:schemeClr val="accent1">
                  <a:lumMod val="50000"/>
                </a:schemeClr>
              </a:solidFill>
            </a:endParaRPr>
          </a:p>
          <a:p>
            <a:endParaRPr lang="de-DE" sz="900" dirty="0">
              <a:solidFill>
                <a:schemeClr val="accent1">
                  <a:lumMod val="50000"/>
                </a:schemeClr>
              </a:solidFill>
            </a:endParaRPr>
          </a:p>
        </p:txBody>
      </p:sp>
    </p:spTree>
    <p:extLst>
      <p:ext uri="{BB962C8B-B14F-4D97-AF65-F5344CB8AC3E}">
        <p14:creationId xmlns:p14="http://schemas.microsoft.com/office/powerpoint/2010/main" val="69617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7B9794F-0751-C1C5-47F3-9CD1888C9AAD}"/>
              </a:ext>
            </a:extLst>
          </p:cNvPr>
          <p:cNvSpPr txBox="1"/>
          <p:nvPr/>
        </p:nvSpPr>
        <p:spPr>
          <a:xfrm>
            <a:off x="5920583" y="184083"/>
            <a:ext cx="5400000"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885533DD-DA8B-9F33-CB99-FD407432BCF5}"/>
              </a:ext>
            </a:extLst>
          </p:cNvPr>
          <p:cNvSpPr txBox="1"/>
          <p:nvPr/>
        </p:nvSpPr>
        <p:spPr>
          <a:xfrm>
            <a:off x="428625" y="707958"/>
            <a:ext cx="5311174" cy="1554272"/>
          </a:xfrm>
          <a:prstGeom prst="rect">
            <a:avLst/>
          </a:prstGeom>
          <a:noFill/>
        </p:spPr>
        <p:txBody>
          <a:bodyPr wrap="square" rtlCol="0">
            <a:spAutoFit/>
          </a:bodyPr>
          <a:lstStyle/>
          <a:p>
            <a:r>
              <a:rPr lang="de-DE" sz="900" dirty="0">
                <a:solidFill>
                  <a:srgbClr val="C00000"/>
                </a:solidFill>
              </a:rPr>
              <a:t>21. 02.2023</a:t>
            </a:r>
            <a:endParaRPr lang="de-DE" sz="900" b="1" dirty="0">
              <a:solidFill>
                <a:srgbClr val="C00000"/>
              </a:solidFill>
            </a:endParaRPr>
          </a:p>
          <a:p>
            <a:r>
              <a:rPr lang="de-DE" sz="900" b="1" dirty="0">
                <a:solidFill>
                  <a:srgbClr val="C00000"/>
                </a:solidFill>
              </a:rPr>
              <a:t>MedMedia</a:t>
            </a:r>
            <a:r>
              <a:rPr lang="de-DE" sz="900" dirty="0">
                <a:solidFill>
                  <a:srgbClr val="C00000"/>
                </a:solidFill>
              </a:rPr>
              <a:t> am</a:t>
            </a:r>
            <a:br>
              <a:rPr lang="de-DE" sz="900" dirty="0">
                <a:solidFill>
                  <a:srgbClr val="C00000"/>
                </a:solidFill>
              </a:rPr>
            </a:br>
            <a:r>
              <a:rPr lang="de-DE" sz="900" dirty="0" err="1">
                <a:solidFill>
                  <a:srgbClr val="C00000"/>
                </a:solidFill>
              </a:rPr>
              <a:t>congress</a:t>
            </a:r>
            <a:r>
              <a:rPr lang="de-DE" sz="900" dirty="0">
                <a:solidFill>
                  <a:srgbClr val="C00000"/>
                </a:solidFill>
              </a:rPr>
              <a:t> x-press | ASCO GU 2023</a:t>
            </a:r>
            <a:br>
              <a:rPr lang="de-DE" sz="900" dirty="0">
                <a:solidFill>
                  <a:srgbClr val="C00000"/>
                </a:solidFill>
              </a:rPr>
            </a:br>
            <a:r>
              <a:rPr lang="de-DE" sz="900" b="1" dirty="0">
                <a:solidFill>
                  <a:srgbClr val="C00000"/>
                </a:solidFill>
              </a:rPr>
              <a:t>Mag. Dr. Florian Berndl</a:t>
            </a:r>
            <a:r>
              <a:rPr lang="de-DE" sz="900" dirty="0">
                <a:solidFill>
                  <a:srgbClr val="C00000"/>
                </a:solidFill>
              </a:rPr>
              <a:t> - Universitätsklinik für Urologie - Medizinische Universität Wien - Allgemeines Krankenhaus Wien</a:t>
            </a:r>
          </a:p>
          <a:p>
            <a:r>
              <a:rPr lang="de-DE" sz="1600" b="1" dirty="0">
                <a:solidFill>
                  <a:srgbClr val="C00000"/>
                </a:solidFill>
              </a:rPr>
              <a:t>Testosteron-Wiederanstieg </a:t>
            </a:r>
          </a:p>
          <a:p>
            <a:r>
              <a:rPr lang="de-DE" sz="1600" b="1" dirty="0">
                <a:solidFill>
                  <a:srgbClr val="C00000"/>
                </a:solidFill>
              </a:rPr>
              <a:t>nach Strahlentherapie und unterschiedlicher ADT-Dauer </a:t>
            </a:r>
            <a:br>
              <a:rPr lang="de-DE" sz="900"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www.medmedia.at/congress-x-press/asco-gu/testosteron-wiederanstieg-nach-strahlentherapie-und-unterschiedlicher-adt-dauer/</a:t>
            </a:r>
            <a:endParaRPr lang="de-DE" sz="900" dirty="0">
              <a:solidFill>
                <a:srgbClr val="C00000"/>
              </a:solidFill>
            </a:endParaRPr>
          </a:p>
        </p:txBody>
      </p:sp>
    </p:spTree>
    <p:extLst>
      <p:ext uri="{BB962C8B-B14F-4D97-AF65-F5344CB8AC3E}">
        <p14:creationId xmlns:p14="http://schemas.microsoft.com/office/powerpoint/2010/main" val="260925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A880DAF-BE7C-1C8A-8079-21FFF804BB7B}"/>
              </a:ext>
            </a:extLst>
          </p:cNvPr>
          <p:cNvSpPr txBox="1"/>
          <p:nvPr/>
        </p:nvSpPr>
        <p:spPr>
          <a:xfrm>
            <a:off x="5870020" y="688908"/>
            <a:ext cx="5400000" cy="1769715"/>
          </a:xfrm>
          <a:prstGeom prst="rect">
            <a:avLst/>
          </a:prstGeom>
          <a:noFill/>
        </p:spPr>
        <p:txBody>
          <a:bodyPr wrap="square" rtlCol="0">
            <a:spAutoFit/>
          </a:bodyPr>
          <a:lstStyle/>
          <a:p>
            <a:r>
              <a:rPr lang="de-DE" sz="900" dirty="0">
                <a:solidFill>
                  <a:schemeClr val="accent1">
                    <a:lumMod val="75000"/>
                  </a:schemeClr>
                </a:solidFill>
              </a:rPr>
              <a:t>27.09.2022</a:t>
            </a:r>
            <a:endParaRPr lang="pt-BR" sz="900" dirty="0">
              <a:solidFill>
                <a:schemeClr val="accent1">
                  <a:lumMod val="75000"/>
                </a:schemeClr>
              </a:solidFill>
            </a:endParaRPr>
          </a:p>
          <a:p>
            <a:r>
              <a:rPr lang="de-DE" sz="900" dirty="0">
                <a:solidFill>
                  <a:schemeClr val="accent1">
                    <a:lumMod val="75000"/>
                  </a:schemeClr>
                </a:solidFill>
              </a:rPr>
              <a:t>Krebsinformationsdienst | Deutsches Krebsforschungszentrum (DKFZ)</a:t>
            </a:r>
            <a:br>
              <a:rPr lang="de-DE" sz="900" dirty="0">
                <a:solidFill>
                  <a:schemeClr val="accent1">
                    <a:lumMod val="75000"/>
                  </a:schemeClr>
                </a:solidFill>
              </a:rPr>
            </a:br>
            <a:r>
              <a:rPr lang="de-DE" sz="900" b="1" dirty="0">
                <a:solidFill>
                  <a:schemeClr val="accent1">
                    <a:lumMod val="75000"/>
                  </a:schemeClr>
                </a:solidFill>
              </a:rPr>
              <a:t>Dr. med. Juliane Brandt 		Dr. Stefanie Klein</a:t>
            </a:r>
            <a:br>
              <a:rPr lang="de-DE" sz="900"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00:00</a:t>
            </a:r>
            <a:r>
              <a:rPr lang="de-DE" sz="900" dirty="0">
                <a:solidFill>
                  <a:schemeClr val="accent1">
                    <a:lumMod val="75000"/>
                  </a:schemeClr>
                </a:solidFill>
              </a:rPr>
              <a:t> Management akuter Nebenwirkungen	</a:t>
            </a: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53:47</a:t>
            </a:r>
            <a:r>
              <a:rPr lang="de-DE" sz="900" dirty="0">
                <a:solidFill>
                  <a:schemeClr val="accent1">
                    <a:lumMod val="75000"/>
                  </a:schemeClr>
                </a:solidFill>
              </a:rPr>
              <a:t> Umgang mit langfristigen Beschwerden </a:t>
            </a:r>
            <a:br>
              <a:rPr lang="de-DE" sz="1600" dirty="0">
                <a:solidFill>
                  <a:schemeClr val="accent1">
                    <a:lumMod val="75000"/>
                  </a:schemeClr>
                </a:solidFill>
              </a:rPr>
            </a:br>
            <a:r>
              <a:rPr lang="de-DE" sz="2400" b="1" dirty="0">
                <a:solidFill>
                  <a:schemeClr val="accent1">
                    <a:lumMod val="75000"/>
                  </a:schemeClr>
                </a:solidFill>
                <a:latin typeface="Arial Black" panose="020B0A04020102020204" pitchFamily="34" charset="0"/>
              </a:rPr>
              <a:t>Nebenwirkungen</a:t>
            </a:r>
          </a:p>
          <a:p>
            <a:r>
              <a:rPr lang="de-DE" sz="2400" b="1" dirty="0">
                <a:solidFill>
                  <a:schemeClr val="accent1">
                    <a:lumMod val="75000"/>
                  </a:schemeClr>
                </a:solidFill>
                <a:latin typeface="Arial Black" panose="020B0A04020102020204" pitchFamily="34" charset="0"/>
              </a:rPr>
              <a:t>der Krebstherapie</a:t>
            </a:r>
          </a:p>
          <a:p>
            <a:r>
              <a:rPr lang="de-DE" sz="1600" b="1" dirty="0">
                <a:solidFill>
                  <a:schemeClr val="accent1">
                    <a:lumMod val="75000"/>
                  </a:schemeClr>
                </a:solidFill>
                <a:latin typeface="Arial Black" panose="020B0A04020102020204" pitchFamily="34" charset="0"/>
              </a:rPr>
              <a:t>Wie lassen sich Beschwerden lindern?</a:t>
            </a:r>
          </a:p>
          <a:p>
            <a:r>
              <a:rPr lang="de-DE" sz="900" b="1" dirty="0">
                <a:solidFill>
                  <a:schemeClr val="accent1">
                    <a:lumMod val="75000"/>
                  </a:schemeClr>
                </a:solidFill>
                <a:hlinkClick r:id="rId4">
                  <a:extLst>
                    <a:ext uri="{A12FA001-AC4F-418D-AE19-62706E023703}">
                      <ahyp:hlinkClr xmlns:ahyp="http://schemas.microsoft.com/office/drawing/2018/hyperlinkcolor" val="tx"/>
                    </a:ext>
                  </a:extLst>
                </a:hlinkClick>
              </a:rPr>
              <a:t>https://www.youtube.com/watch?v=ZMLPxiaES_Q</a:t>
            </a:r>
            <a:endParaRPr lang="de-DE" sz="900" b="1" dirty="0">
              <a:solidFill>
                <a:schemeClr val="accent1">
                  <a:lumMod val="75000"/>
                </a:schemeClr>
              </a:solidFill>
            </a:endParaRPr>
          </a:p>
        </p:txBody>
      </p:sp>
      <p:sp>
        <p:nvSpPr>
          <p:cNvPr id="3" name="Textfeld 2">
            <a:extLst>
              <a:ext uri="{FF2B5EF4-FFF2-40B4-BE49-F238E27FC236}">
                <a16:creationId xmlns:a16="http://schemas.microsoft.com/office/drawing/2014/main" id="{6D004FBA-AE3B-EBDB-AA41-52E0DE89E9AB}"/>
              </a:ext>
            </a:extLst>
          </p:cNvPr>
          <p:cNvSpPr txBox="1"/>
          <p:nvPr/>
        </p:nvSpPr>
        <p:spPr>
          <a:xfrm>
            <a:off x="470020" y="747600"/>
            <a:ext cx="5400000" cy="4924425"/>
          </a:xfrm>
          <a:prstGeom prst="rect">
            <a:avLst/>
          </a:prstGeom>
          <a:noFill/>
        </p:spPr>
        <p:txBody>
          <a:bodyPr wrap="square" rtlCol="0">
            <a:spAutoFit/>
          </a:bodyPr>
          <a:lstStyle/>
          <a:p>
            <a:r>
              <a:rPr lang="de-DE" sz="1000" dirty="0">
                <a:solidFill>
                  <a:srgbClr val="C00000"/>
                </a:solidFill>
              </a:rPr>
              <a:t>21.03.2022</a:t>
            </a:r>
            <a:br>
              <a:rPr lang="de-DE" sz="1000" dirty="0">
                <a:solidFill>
                  <a:srgbClr val="C00000"/>
                </a:solidFill>
              </a:rPr>
            </a:br>
            <a:r>
              <a:rPr lang="de-DE" sz="1000" dirty="0">
                <a:solidFill>
                  <a:srgbClr val="C00000"/>
                </a:solidFill>
              </a:rPr>
              <a:t>Universitätsklinikum Köln</a:t>
            </a:r>
          </a:p>
          <a:p>
            <a:r>
              <a:rPr lang="de-DE" sz="1000" dirty="0">
                <a:solidFill>
                  <a:srgbClr val="C00000"/>
                </a:solidFill>
                <a:hlinkClick r:id="rId5">
                  <a:extLst>
                    <a:ext uri="{A12FA001-AC4F-418D-AE19-62706E023703}">
                      <ahyp:hlinkClr xmlns:ahyp="http://schemas.microsoft.com/office/drawing/2018/hyperlinkcolor" val="tx"/>
                    </a:ext>
                  </a:extLst>
                </a:hlinkClick>
              </a:rPr>
              <a:t>https://cio.uk-koeln.de/informationenkontakt/patiententag/</a:t>
            </a:r>
            <a:endParaRPr lang="de-DE" sz="1000" dirty="0">
              <a:solidFill>
                <a:srgbClr val="C00000"/>
              </a:solidFill>
            </a:endParaRPr>
          </a:p>
          <a:p>
            <a:r>
              <a:rPr lang="de-DE" sz="1000" b="1" dirty="0">
                <a:solidFill>
                  <a:srgbClr val="C00000"/>
                </a:solidFill>
              </a:rPr>
              <a:t>Dr. Barbara Pilgram</a:t>
            </a:r>
            <a:r>
              <a:rPr lang="de-DE" sz="1000" dirty="0">
                <a:solidFill>
                  <a:srgbClr val="C00000"/>
                </a:solidFill>
              </a:rPr>
              <a:t>  </a:t>
            </a:r>
            <a:br>
              <a:rPr lang="de-DE" sz="1000" dirty="0">
                <a:solidFill>
                  <a:srgbClr val="C00000"/>
                </a:solidFill>
              </a:rPr>
            </a:br>
            <a:r>
              <a:rPr lang="de-DE" sz="1000" dirty="0">
                <a:solidFill>
                  <a:srgbClr val="C00000"/>
                </a:solidFill>
              </a:rPr>
              <a:t>Palliativmedizinischer Dienst am Zentrum für Palliativmedizin der Uniklinik Köln</a:t>
            </a:r>
            <a:br>
              <a:rPr lang="de-DE" sz="1400" dirty="0">
                <a:solidFill>
                  <a:srgbClr val="C00000"/>
                </a:solidFill>
              </a:rPr>
            </a:br>
            <a:r>
              <a:rPr lang="de-DE" sz="2800" b="1" dirty="0">
                <a:solidFill>
                  <a:srgbClr val="C00000"/>
                </a:solidFill>
                <a:latin typeface="Arial Black" panose="020B0A04020102020204" pitchFamily="34" charset="0"/>
              </a:rPr>
              <a:t>Tumor­schmerzen</a:t>
            </a:r>
            <a:br>
              <a:rPr lang="de-DE" b="1" dirty="0">
                <a:solidFill>
                  <a:srgbClr val="C00000"/>
                </a:solidFill>
                <a:latin typeface="Arial Black" panose="020B0A04020102020204" pitchFamily="34" charset="0"/>
              </a:rPr>
            </a:br>
            <a:r>
              <a:rPr lang="de-DE" sz="1600" b="1" dirty="0">
                <a:solidFill>
                  <a:srgbClr val="C00000"/>
                </a:solidFill>
                <a:latin typeface="Arial Black" panose="020B0A04020102020204" pitchFamily="34" charset="0"/>
              </a:rPr>
              <a:t>wie sie entstehen und was man dagegen tun kann </a:t>
            </a:r>
            <a:br>
              <a:rPr lang="de-DE" sz="2400" dirty="0">
                <a:solidFill>
                  <a:srgbClr val="C00000"/>
                </a:solidFill>
              </a:rPr>
            </a:br>
            <a:r>
              <a:rPr lang="de-DE" sz="1000" dirty="0">
                <a:solidFill>
                  <a:srgbClr val="C00000"/>
                </a:solidFill>
              </a:rPr>
              <a:t>Direkt zur Aufzeichung (leider nur mit einer kostenlosen Anmeldung möglich)</a:t>
            </a:r>
            <a:br>
              <a:rPr lang="de-DE" sz="1000" dirty="0">
                <a:solidFill>
                  <a:srgbClr val="C00000"/>
                </a:solidFill>
              </a:rPr>
            </a:br>
            <a:r>
              <a:rPr lang="de-DE" sz="1000" dirty="0">
                <a:solidFill>
                  <a:srgbClr val="C00000"/>
                </a:solidFill>
                <a:hlinkClick r:id="rId6">
                  <a:extLst>
                    <a:ext uri="{A12FA001-AC4F-418D-AE19-62706E023703}">
                      <ahyp:hlinkClr xmlns:ahyp="http://schemas.microsoft.com/office/drawing/2018/hyperlinkcolor" val="tx"/>
                    </a:ext>
                  </a:extLst>
                </a:hlinkClick>
              </a:rPr>
              <a:t>register.gotowebinar.com/recording/2239421933652557826</a:t>
            </a:r>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r>
              <a:rPr lang="de-DE" sz="1000" dirty="0">
                <a:solidFill>
                  <a:srgbClr val="F29400"/>
                </a:solidFill>
              </a:rPr>
              <a:t>16. 01.2023</a:t>
            </a:r>
          </a:p>
          <a:p>
            <a:r>
              <a:rPr lang="de-DE" sz="1000" dirty="0">
                <a:solidFill>
                  <a:srgbClr val="F29400"/>
                </a:solidFill>
              </a:rPr>
              <a:t>Dr. Georg Schlachtenberger, Assistenzarzt in der Klinik für Herz- und Thoraxchirurgie / Herzzentrum an der Uniklinik Köln</a:t>
            </a:r>
          </a:p>
          <a:p>
            <a:r>
              <a:rPr lang="de-DE" sz="1000" dirty="0">
                <a:solidFill>
                  <a:srgbClr val="F29400"/>
                </a:solidFill>
                <a:hlinkClick r:id="rId5">
                  <a:extLst>
                    <a:ext uri="{A12FA001-AC4F-418D-AE19-62706E023703}">
                      <ahyp:hlinkClr xmlns:ahyp="http://schemas.microsoft.com/office/drawing/2018/hyperlinkcolor" val="tx"/>
                    </a:ext>
                  </a:extLst>
                </a:hlinkClick>
              </a:rPr>
              <a:t>https://cio.uk-koeln.de/informationenkontakt/patiententag/</a:t>
            </a:r>
            <a:endParaRPr lang="de-DE" sz="1000" dirty="0">
              <a:solidFill>
                <a:srgbClr val="F29400"/>
              </a:solidFill>
            </a:endParaRPr>
          </a:p>
          <a:p>
            <a:r>
              <a:rPr lang="de-DE" sz="2400" dirty="0">
                <a:solidFill>
                  <a:srgbClr val="F29400"/>
                </a:solidFill>
                <a:latin typeface="Arial Black" panose="020B0A04020102020204" pitchFamily="34" charset="0"/>
              </a:rPr>
              <a:t>Operation von</a:t>
            </a:r>
          </a:p>
          <a:p>
            <a:r>
              <a:rPr lang="de-DE" sz="1600" dirty="0">
                <a:solidFill>
                  <a:srgbClr val="F29400"/>
                </a:solidFill>
                <a:latin typeface="Arial Black" panose="020B0A04020102020204" pitchFamily="34" charset="0"/>
              </a:rPr>
              <a:t>Lungenkrebs und</a:t>
            </a:r>
          </a:p>
          <a:p>
            <a:r>
              <a:rPr lang="de-DE" sz="2400" dirty="0">
                <a:solidFill>
                  <a:srgbClr val="F29400"/>
                </a:solidFill>
                <a:latin typeface="Arial Black" panose="020B0A04020102020204" pitchFamily="34" charset="0"/>
              </a:rPr>
              <a:t>Lungenmetastasen</a:t>
            </a:r>
          </a:p>
          <a:p>
            <a:r>
              <a:rPr lang="de-DE" sz="1000" dirty="0">
                <a:solidFill>
                  <a:srgbClr val="F29400"/>
                </a:solidFill>
              </a:rPr>
              <a:t>Direkt zur Aufzeichung (leider nur mit einer kostenlosen Anmeldung möglich)</a:t>
            </a:r>
            <a:br>
              <a:rPr lang="de-DE" sz="1000" dirty="0">
                <a:solidFill>
                  <a:srgbClr val="F29400"/>
                </a:solidFill>
              </a:rPr>
            </a:br>
            <a:r>
              <a:rPr lang="de-DE" sz="1000" dirty="0">
                <a:solidFill>
                  <a:srgbClr val="F29400"/>
                </a:solidFill>
                <a:hlinkClick r:id="rId7">
                  <a:extLst>
                    <a:ext uri="{A12FA001-AC4F-418D-AE19-62706E023703}">
                      <ahyp:hlinkClr xmlns:ahyp="http://schemas.microsoft.com/office/drawing/2018/hyperlinkcolor" val="tx"/>
                    </a:ext>
                  </a:extLst>
                </a:hlinkClick>
              </a:rPr>
              <a:t>https://register.gotowebinar.com/recording/566576571498884868</a:t>
            </a:r>
            <a:endParaRPr lang="de-DE" sz="1000" dirty="0">
              <a:solidFill>
                <a:srgbClr val="F29400"/>
              </a:solidFill>
            </a:endParaRPr>
          </a:p>
        </p:txBody>
      </p:sp>
    </p:spTree>
    <p:extLst>
      <p:ext uri="{BB962C8B-B14F-4D97-AF65-F5344CB8AC3E}">
        <p14:creationId xmlns:p14="http://schemas.microsoft.com/office/powerpoint/2010/main" val="25589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e 18">
            <a:hlinkClick r:id="rId2"/>
            <a:extLst>
              <a:ext uri="{FF2B5EF4-FFF2-40B4-BE49-F238E27FC236}">
                <a16:creationId xmlns:a16="http://schemas.microsoft.com/office/drawing/2014/main" id="{84BF4A9F-2240-DF9B-BD80-633634726453}"/>
              </a:ext>
            </a:extLst>
          </p:cNvPr>
          <p:cNvSpPr/>
          <p:nvPr/>
        </p:nvSpPr>
        <p:spPr>
          <a:xfrm>
            <a:off x="324366" y="1131741"/>
            <a:ext cx="1980000" cy="1980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dirty="0">
                <a:solidFill>
                  <a:schemeClr val="bg1"/>
                </a:solidFill>
              </a:rPr>
              <a:t>Aktuelle </a:t>
            </a:r>
          </a:p>
          <a:p>
            <a:pPr algn="ctr"/>
            <a:r>
              <a:rPr lang="de-DE" sz="1200" dirty="0">
                <a:solidFill>
                  <a:schemeClr val="bg1"/>
                </a:solidFill>
              </a:rPr>
              <a:t>CME-Kurse</a:t>
            </a:r>
          </a:p>
          <a:p>
            <a:pPr algn="ctr"/>
            <a:endParaRPr lang="de-DE" sz="800" dirty="0">
              <a:solidFill>
                <a:schemeClr val="bg1"/>
              </a:solidFill>
            </a:endParaRPr>
          </a:p>
          <a:p>
            <a:pPr algn="ctr"/>
            <a:r>
              <a:rPr lang="de-DE" sz="1200" dirty="0">
                <a:solidFill>
                  <a:schemeClr val="bg1"/>
                </a:solidFill>
              </a:rPr>
              <a:t>von anerkannten Onkologen</a:t>
            </a:r>
          </a:p>
          <a:p>
            <a:pPr algn="ctr"/>
            <a:r>
              <a:rPr lang="de-DE" sz="1200" dirty="0">
                <a:solidFill>
                  <a:schemeClr val="bg1"/>
                </a:solidFill>
              </a:rPr>
              <a:t>und Urologen</a:t>
            </a:r>
          </a:p>
        </p:txBody>
      </p:sp>
      <p:sp>
        <p:nvSpPr>
          <p:cNvPr id="20" name="Textfeld 19">
            <a:extLst>
              <a:ext uri="{FF2B5EF4-FFF2-40B4-BE49-F238E27FC236}">
                <a16:creationId xmlns:a16="http://schemas.microsoft.com/office/drawing/2014/main" id="{0ED8FCFC-4C6B-6E00-3EBD-8753C8F0B98D}"/>
              </a:ext>
            </a:extLst>
          </p:cNvPr>
          <p:cNvSpPr txBox="1"/>
          <p:nvPr/>
        </p:nvSpPr>
        <p:spPr>
          <a:xfrm>
            <a:off x="324366" y="113126"/>
            <a:ext cx="3247053" cy="1077218"/>
          </a:xfrm>
          <a:prstGeom prst="rect">
            <a:avLst/>
          </a:prstGeom>
          <a:noFill/>
        </p:spPr>
        <p:txBody>
          <a:bodyPr wrap="square">
            <a:spAutoFit/>
          </a:bodyPr>
          <a:lstStyle/>
          <a:p>
            <a:r>
              <a:rPr lang="de-DE" sz="1600" b="1" dirty="0">
                <a:solidFill>
                  <a:schemeClr val="accent1">
                    <a:lumMod val="50000"/>
                  </a:schemeClr>
                </a:solidFill>
                <a:latin typeface="Arial Black" panose="020B0A04020102020204" pitchFamily="34" charset="0"/>
              </a:rPr>
              <a:t>Aktuelle</a:t>
            </a:r>
          </a:p>
          <a:p>
            <a:r>
              <a:rPr lang="de-DE" sz="2400" b="1" dirty="0">
                <a:solidFill>
                  <a:schemeClr val="accent1">
                    <a:lumMod val="50000"/>
                  </a:schemeClr>
                </a:solidFill>
                <a:latin typeface="Arial Black" panose="020B0A04020102020204" pitchFamily="34" charset="0"/>
              </a:rPr>
              <a:t>CME-Kurse</a:t>
            </a:r>
          </a:p>
          <a:p>
            <a:r>
              <a:rPr lang="de-DE" sz="2400" b="1" dirty="0">
                <a:solidFill>
                  <a:schemeClr val="accent1">
                    <a:lumMod val="50000"/>
                  </a:schemeClr>
                </a:solidFill>
              </a:rPr>
              <a:t> </a:t>
            </a:r>
          </a:p>
        </p:txBody>
      </p:sp>
      <p:sp>
        <p:nvSpPr>
          <p:cNvPr id="21" name="Textfeld 20">
            <a:extLst>
              <a:ext uri="{FF2B5EF4-FFF2-40B4-BE49-F238E27FC236}">
                <a16:creationId xmlns:a16="http://schemas.microsoft.com/office/drawing/2014/main" id="{F248B7CB-4D20-EA3E-1CC2-E936739E0CAA}"/>
              </a:ext>
            </a:extLst>
          </p:cNvPr>
          <p:cNvSpPr txBox="1"/>
          <p:nvPr/>
        </p:nvSpPr>
        <p:spPr>
          <a:xfrm>
            <a:off x="272833" y="3153307"/>
            <a:ext cx="5299829" cy="4708981"/>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Zeitraum 11.01.2023 - 10.01.2024</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cme-kurs.de</a:t>
            </a:r>
            <a:br>
              <a:rPr lang="de-DE" sz="900" dirty="0">
                <a:solidFill>
                  <a:schemeClr val="accent1">
                    <a:lumMod val="75000"/>
                  </a:schemeClr>
                </a:solidFill>
              </a:rPr>
            </a:br>
            <a:r>
              <a:rPr lang="de-DE" sz="900" b="1" dirty="0">
                <a:solidFill>
                  <a:schemeClr val="accent1">
                    <a:lumMod val="75000"/>
                  </a:schemeClr>
                </a:solidFill>
              </a:rPr>
              <a:t>Prof. Dr. Christian Wülfing - </a:t>
            </a:r>
            <a:r>
              <a:rPr lang="de-DE" sz="900" dirty="0">
                <a:solidFill>
                  <a:schemeClr val="accent1">
                    <a:lumMod val="75000"/>
                  </a:schemeClr>
                </a:solidFill>
              </a:rPr>
              <a:t>Chefarzt der urologischen Abteilung der Asklepios Klinik Altona in Hamburg</a:t>
            </a:r>
          </a:p>
          <a:p>
            <a:r>
              <a:rPr lang="de-DE" sz="900" b="1" dirty="0">
                <a:solidFill>
                  <a:schemeClr val="accent1">
                    <a:lumMod val="75000"/>
                  </a:schemeClr>
                </a:solidFill>
              </a:rPr>
              <a:t>Prof. Dr. Ahmed </a:t>
            </a:r>
            <a:r>
              <a:rPr lang="de-DE" sz="900" b="1" dirty="0" err="1">
                <a:solidFill>
                  <a:schemeClr val="accent1">
                    <a:lumMod val="75000"/>
                  </a:schemeClr>
                </a:solidFill>
              </a:rPr>
              <a:t>Magheli</a:t>
            </a:r>
            <a:r>
              <a:rPr lang="de-DE" sz="900" b="1" dirty="0">
                <a:solidFill>
                  <a:schemeClr val="accent1">
                    <a:lumMod val="75000"/>
                  </a:schemeClr>
                </a:solidFill>
              </a:rPr>
              <a:t> - </a:t>
            </a:r>
            <a:r>
              <a:rPr lang="de-DE" sz="900" dirty="0">
                <a:solidFill>
                  <a:schemeClr val="accent1">
                    <a:lumMod val="75000"/>
                  </a:schemeClr>
                </a:solidFill>
              </a:rPr>
              <a:t>Ärztlicher Direktor des Vivantes Klinikums Am Urban in Berlin</a:t>
            </a:r>
          </a:p>
          <a:p>
            <a:r>
              <a:rPr lang="de-DE" sz="900" b="1" dirty="0">
                <a:solidFill>
                  <a:schemeClr val="accent1">
                    <a:lumMod val="75000"/>
                  </a:schemeClr>
                </a:solidFill>
              </a:rPr>
              <a:t>Dr. Frank Becker - </a:t>
            </a:r>
            <a:r>
              <a:rPr lang="de-DE" sz="900" dirty="0">
                <a:solidFill>
                  <a:schemeClr val="accent1">
                    <a:lumMod val="75000"/>
                  </a:schemeClr>
                </a:solidFill>
              </a:rPr>
              <a:t>Praxisinhaber in der Urologischen Gemeinschaftspraxis Dr. C. </a:t>
            </a:r>
            <a:r>
              <a:rPr lang="de-DE" sz="900" dirty="0" err="1">
                <a:solidFill>
                  <a:schemeClr val="accent1">
                    <a:lumMod val="75000"/>
                  </a:schemeClr>
                </a:solidFill>
              </a:rPr>
              <a:t>Pönicke</a:t>
            </a:r>
            <a:r>
              <a:rPr lang="de-DE" sz="900" dirty="0">
                <a:solidFill>
                  <a:schemeClr val="accent1">
                    <a:lumMod val="75000"/>
                  </a:schemeClr>
                </a:solidFill>
              </a:rPr>
              <a:t>/Dr. F. Becker/Prof. Dr. A. Becker </a:t>
            </a:r>
          </a:p>
          <a:p>
            <a:r>
              <a:rPr lang="de-DE" sz="1600" b="1" dirty="0">
                <a:solidFill>
                  <a:schemeClr val="accent1">
                    <a:lumMod val="75000"/>
                  </a:schemeClr>
                </a:solidFill>
                <a:latin typeface="Arial Black" panose="020B0A04020102020204" pitchFamily="34" charset="0"/>
              </a:rPr>
              <a:t>Neues zur Behandlung des</a:t>
            </a:r>
          </a:p>
          <a:p>
            <a:r>
              <a:rPr lang="de-DE" sz="2400" b="1" dirty="0">
                <a:solidFill>
                  <a:schemeClr val="accent1">
                    <a:lumMod val="75000"/>
                  </a:schemeClr>
                </a:solidFill>
                <a:latin typeface="Arial Black" panose="020B0A04020102020204" pitchFamily="34" charset="0"/>
              </a:rPr>
              <a:t>Hochrisiko-nmCRPC</a:t>
            </a:r>
          </a:p>
          <a:p>
            <a:r>
              <a:rPr lang="de-DE" sz="1600" b="1" dirty="0">
                <a:solidFill>
                  <a:schemeClr val="accent1">
                    <a:lumMod val="75000"/>
                  </a:schemeClr>
                </a:solidFill>
                <a:latin typeface="Arial Black" panose="020B0A04020102020204" pitchFamily="34" charset="0"/>
              </a:rPr>
              <a:t>nicht metastasierten kastrationsresistenten Prostatakarzinom </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www.cme-kurs.de/kurse/neues-zur-behandlung-des-hochrisiko-nmcrpc/</a:t>
            </a:r>
            <a:endParaRPr lang="de-DE" sz="900" dirty="0">
              <a:solidFill>
                <a:schemeClr val="accent1">
                  <a:lumMod val="75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1200" dirty="0">
              <a:solidFill>
                <a:schemeClr val="accent1">
                  <a:lumMod val="50000"/>
                </a:schemeClr>
              </a:solidFill>
            </a:endParaRPr>
          </a:p>
          <a:p>
            <a:endParaRPr lang="de-DE" sz="1200" dirty="0">
              <a:solidFill>
                <a:schemeClr val="accent1">
                  <a:lumMod val="50000"/>
                </a:schemeClr>
              </a:solidFill>
            </a:endParaRPr>
          </a:p>
          <a:p>
            <a:endParaRPr lang="de-DE" sz="1200" dirty="0">
              <a:solidFill>
                <a:schemeClr val="accent1">
                  <a:lumMod val="50000"/>
                </a:schemeClr>
              </a:solidFill>
            </a:endParaRPr>
          </a:p>
          <a:p>
            <a:endParaRPr lang="de-DE" sz="1200" dirty="0">
              <a:solidFill>
                <a:schemeClr val="accent1">
                  <a:lumMod val="50000"/>
                </a:schemeClr>
              </a:solidFill>
            </a:endParaRPr>
          </a:p>
        </p:txBody>
      </p:sp>
      <p:sp>
        <p:nvSpPr>
          <p:cNvPr id="22" name="Textfeld 21">
            <a:extLst>
              <a:ext uri="{FF2B5EF4-FFF2-40B4-BE49-F238E27FC236}">
                <a16:creationId xmlns:a16="http://schemas.microsoft.com/office/drawing/2014/main" id="{9B94B484-FBE9-35E6-E5AB-C3F3F420D86B}"/>
              </a:ext>
            </a:extLst>
          </p:cNvPr>
          <p:cNvSpPr txBox="1"/>
          <p:nvPr/>
        </p:nvSpPr>
        <p:spPr>
          <a:xfrm>
            <a:off x="2304366" y="216313"/>
            <a:ext cx="4013307" cy="4616648"/>
          </a:xfrm>
          <a:prstGeom prst="rect">
            <a:avLst/>
          </a:prstGeom>
          <a:noFill/>
        </p:spPr>
        <p:txBody>
          <a:bodyPr wrap="square" rtlCol="0">
            <a:spAutoFit/>
          </a:bodyPr>
          <a:lstStyle/>
          <a:p>
            <a:r>
              <a:rPr lang="de-DE" sz="900" dirty="0">
                <a:solidFill>
                  <a:srgbClr val="C00000"/>
                </a:solidFill>
              </a:rPr>
              <a:t>Zeitraum 26.07.2023 - 25.07.2024</a:t>
            </a:r>
            <a:br>
              <a:rPr lang="de-DE" sz="900" dirty="0">
                <a:solidFill>
                  <a:srgbClr val="C00000"/>
                </a:solidFill>
              </a:rPr>
            </a:br>
            <a:r>
              <a:rPr lang="de-DE" sz="900" dirty="0">
                <a:solidFill>
                  <a:srgbClr val="C00000"/>
                </a:solidFill>
                <a:hlinkClick r:id="rId5">
                  <a:extLst>
                    <a:ext uri="{A12FA001-AC4F-418D-AE19-62706E023703}">
                      <ahyp:hlinkClr xmlns:ahyp="http://schemas.microsoft.com/office/drawing/2018/hyperlinkcolor" val="tx"/>
                    </a:ext>
                  </a:extLst>
                </a:hlinkClick>
              </a:rPr>
              <a:t>cme-kurs.de</a:t>
            </a:r>
            <a:br>
              <a:rPr lang="de-DE" sz="900" dirty="0">
                <a:solidFill>
                  <a:srgbClr val="C00000"/>
                </a:solidFill>
              </a:rPr>
            </a:br>
            <a:r>
              <a:rPr lang="de-DE" sz="900" b="1" dirty="0">
                <a:solidFill>
                  <a:srgbClr val="C00000"/>
                </a:solidFill>
              </a:rPr>
              <a:t>Prof. Ahmed </a:t>
            </a:r>
            <a:r>
              <a:rPr lang="de-DE" sz="900" b="1" dirty="0" err="1">
                <a:solidFill>
                  <a:srgbClr val="C00000"/>
                </a:solidFill>
              </a:rPr>
              <a:t>Magheli</a:t>
            </a:r>
            <a:r>
              <a:rPr lang="de-DE" sz="900" b="1" dirty="0">
                <a:solidFill>
                  <a:srgbClr val="C00000"/>
                </a:solidFill>
              </a:rPr>
              <a:t>, Berlin; Prof. Bertrand </a:t>
            </a:r>
            <a:r>
              <a:rPr lang="de-DE" sz="900" b="1" dirty="0" err="1">
                <a:solidFill>
                  <a:srgbClr val="C00000"/>
                </a:solidFill>
              </a:rPr>
              <a:t>Tombal</a:t>
            </a:r>
            <a:r>
              <a:rPr lang="de-DE" sz="900" b="1" dirty="0">
                <a:solidFill>
                  <a:srgbClr val="C00000"/>
                </a:solidFill>
              </a:rPr>
              <a:t>, Brüssel;</a:t>
            </a:r>
            <a:br>
              <a:rPr lang="de-DE" sz="900" b="1" dirty="0">
                <a:solidFill>
                  <a:srgbClr val="C00000"/>
                </a:solidFill>
              </a:rPr>
            </a:br>
            <a:r>
              <a:rPr lang="de-DE" sz="900" b="1" dirty="0">
                <a:solidFill>
                  <a:srgbClr val="C00000"/>
                </a:solidFill>
              </a:rPr>
              <a:t>Prof. Martin </a:t>
            </a:r>
            <a:r>
              <a:rPr lang="de-DE" sz="900" b="1" dirty="0" err="1">
                <a:solidFill>
                  <a:srgbClr val="C00000"/>
                </a:solidFill>
              </a:rPr>
              <a:t>Bögemann</a:t>
            </a:r>
            <a:r>
              <a:rPr lang="de-DE" sz="900" b="1" dirty="0">
                <a:solidFill>
                  <a:srgbClr val="C00000"/>
                </a:solidFill>
              </a:rPr>
              <a:t>, Münster; Prof. Peter Hammerer, Braunschweig</a:t>
            </a:r>
            <a:br>
              <a:rPr lang="de-DE" sz="900" dirty="0">
                <a:solidFill>
                  <a:srgbClr val="C00000"/>
                </a:solidFill>
              </a:rPr>
            </a:br>
            <a:r>
              <a:rPr lang="de-DE" sz="1400" dirty="0">
                <a:solidFill>
                  <a:srgbClr val="C00000"/>
                </a:solidFill>
                <a:latin typeface="Arial Black" panose="020B0A04020102020204" pitchFamily="34" charset="0"/>
              </a:rPr>
              <a:t>Therapie des Prostatakarzinoms </a:t>
            </a:r>
            <a:r>
              <a:rPr lang="de-DE" sz="2400" dirty="0">
                <a:solidFill>
                  <a:srgbClr val="C00000"/>
                </a:solidFill>
                <a:latin typeface="Arial Black" panose="020B0A04020102020204" pitchFamily="34" charset="0"/>
              </a:rPr>
              <a:t> Kongress-Highlights und Praxis</a:t>
            </a:r>
            <a:br>
              <a:rPr lang="de-DE" sz="900" dirty="0">
                <a:solidFill>
                  <a:srgbClr val="C00000"/>
                </a:solidFill>
              </a:rPr>
            </a:br>
            <a:r>
              <a:rPr lang="de-DE" sz="900" dirty="0">
                <a:solidFill>
                  <a:srgbClr val="C00000"/>
                </a:solidFill>
                <a:hlinkClick r:id="rId6">
                  <a:extLst>
                    <a:ext uri="{A12FA001-AC4F-418D-AE19-62706E023703}">
                      <ahyp:hlinkClr xmlns:ahyp="http://schemas.microsoft.com/office/drawing/2018/hyperlinkcolor" val="tx"/>
                    </a:ext>
                  </a:extLst>
                </a:hlinkClick>
              </a:rPr>
              <a:t>https://www.cme-kurs.de/cdn2/pdf/Therapie-Prostatakarzinom-Highlights-Praxis.pdf</a:t>
            </a:r>
            <a:endParaRPr lang="de-DE" sz="900" dirty="0">
              <a:solidFill>
                <a:srgbClr val="C000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F29400"/>
                </a:solidFill>
              </a:rPr>
              <a:t>05.06.2023 - 04.06.2024 </a:t>
            </a:r>
            <a:br>
              <a:rPr lang="de-DE" sz="900" dirty="0">
                <a:solidFill>
                  <a:srgbClr val="F29400"/>
                </a:solidFill>
              </a:rPr>
            </a:br>
            <a:r>
              <a:rPr lang="de-DE" sz="900" dirty="0">
                <a:solidFill>
                  <a:srgbClr val="F29400"/>
                </a:solidFill>
                <a:hlinkClick r:id="rId3">
                  <a:extLst>
                    <a:ext uri="{A12FA001-AC4F-418D-AE19-62706E023703}">
                      <ahyp:hlinkClr xmlns:ahyp="http://schemas.microsoft.com/office/drawing/2018/hyperlinkcolor" val="tx"/>
                    </a:ext>
                  </a:extLst>
                </a:hlinkClick>
              </a:rPr>
              <a:t>cme-kurs.de</a:t>
            </a:r>
            <a:endParaRPr lang="de-DE" sz="900" dirty="0">
              <a:solidFill>
                <a:srgbClr val="F29400"/>
              </a:solidFill>
            </a:endParaRPr>
          </a:p>
          <a:p>
            <a:r>
              <a:rPr lang="de-DE" sz="900" dirty="0">
                <a:solidFill>
                  <a:srgbClr val="F29400"/>
                </a:solidFill>
              </a:rPr>
              <a:t>Prof. Christian Thomas, Dresden; Prof. Laura-Maria Krabbe, Münster; Prof. Gunhild von Amsberg, Hamburg</a:t>
            </a:r>
            <a:br>
              <a:rPr lang="de-DE" sz="900" dirty="0">
                <a:solidFill>
                  <a:srgbClr val="F29400"/>
                </a:solidFill>
              </a:rPr>
            </a:br>
            <a:r>
              <a:rPr lang="de-DE" sz="1200" b="1" dirty="0">
                <a:solidFill>
                  <a:srgbClr val="F29400"/>
                </a:solidFill>
                <a:latin typeface="Arial Black" panose="020B0A04020102020204" pitchFamily="34" charset="0"/>
              </a:rPr>
              <a:t>Highlights aus San Francisco:</a:t>
            </a:r>
            <a:br>
              <a:rPr lang="de-DE" sz="900" b="1" dirty="0">
                <a:solidFill>
                  <a:srgbClr val="F29400"/>
                </a:solidFill>
                <a:latin typeface="Arial Black" panose="020B0A04020102020204" pitchFamily="34" charset="0"/>
              </a:rPr>
            </a:br>
            <a:r>
              <a:rPr lang="de-DE" sz="2400" b="1" dirty="0">
                <a:solidFill>
                  <a:srgbClr val="F29400"/>
                </a:solidFill>
                <a:latin typeface="Arial Black" panose="020B0A04020102020204" pitchFamily="34" charset="0"/>
              </a:rPr>
              <a:t>Fokus Prostatakarzinom</a:t>
            </a:r>
            <a:br>
              <a:rPr lang="de-DE" sz="900" b="1" dirty="0">
                <a:solidFill>
                  <a:srgbClr val="F29400"/>
                </a:solidFill>
              </a:rPr>
            </a:br>
            <a:r>
              <a:rPr lang="de-DE" sz="900" b="1" dirty="0">
                <a:solidFill>
                  <a:srgbClr val="F29400"/>
                </a:solidFill>
                <a:hlinkClick r:id="rId7">
                  <a:extLst>
                    <a:ext uri="{A12FA001-AC4F-418D-AE19-62706E023703}">
                      <ahyp:hlinkClr xmlns:ahyp="http://schemas.microsoft.com/office/drawing/2018/hyperlinkcolor" val="tx"/>
                    </a:ext>
                  </a:extLst>
                </a:hlinkClick>
              </a:rPr>
              <a:t>https://www.cme-kurs.de/cdn2/pdf/ASCO-GU-Highlights%E2%80%93Fokus-Prostatakarzinom.pdf</a:t>
            </a:r>
            <a:br>
              <a:rPr lang="de-DE" sz="900" dirty="0">
                <a:solidFill>
                  <a:srgbClr val="F29400"/>
                </a:solidFill>
              </a:rPr>
            </a:br>
            <a:br>
              <a:rPr lang="de-DE" sz="900" dirty="0"/>
            </a:br>
            <a:br>
              <a:rPr lang="de-DE" sz="900" dirty="0"/>
            </a:br>
            <a:endParaRPr lang="de-DE" sz="900" dirty="0"/>
          </a:p>
          <a:p>
            <a:endParaRPr lang="de-DE" sz="900" dirty="0"/>
          </a:p>
        </p:txBody>
      </p:sp>
      <p:sp>
        <p:nvSpPr>
          <p:cNvPr id="23" name="Textfeld 22">
            <a:extLst>
              <a:ext uri="{FF2B5EF4-FFF2-40B4-BE49-F238E27FC236}">
                <a16:creationId xmlns:a16="http://schemas.microsoft.com/office/drawing/2014/main" id="{EA37C246-98D5-C1B0-2386-42695AF41B50}"/>
              </a:ext>
            </a:extLst>
          </p:cNvPr>
          <p:cNvSpPr txBox="1"/>
          <p:nvPr/>
        </p:nvSpPr>
        <p:spPr>
          <a:xfrm>
            <a:off x="6411192" y="221735"/>
            <a:ext cx="4799734" cy="6170920"/>
          </a:xfrm>
          <a:prstGeom prst="rect">
            <a:avLst/>
          </a:prstGeom>
          <a:noFill/>
        </p:spPr>
        <p:txBody>
          <a:bodyPr wrap="square" rtlCol="0">
            <a:spAutoFit/>
          </a:bodyPr>
          <a:lstStyle/>
          <a:p>
            <a:r>
              <a:rPr lang="de-DE" sz="900" dirty="0">
                <a:solidFill>
                  <a:srgbClr val="F29400"/>
                </a:solidFill>
                <a:ea typeface="Calibri" panose="020F0502020204030204" pitchFamily="34" charset="0"/>
                <a:cs typeface="Times New Roman" panose="02020603050405020304" pitchFamily="18" charset="0"/>
              </a:rPr>
              <a:t>16.09.2022</a:t>
            </a:r>
            <a:endParaRPr lang="de-DE" sz="900" dirty="0">
              <a:solidFill>
                <a:srgbClr val="F29400"/>
              </a:solidFill>
            </a:endParaRPr>
          </a:p>
          <a:p>
            <a:pPr>
              <a:tabLst>
                <a:tab pos="1260475" algn="l"/>
              </a:tabLst>
            </a:pPr>
            <a:r>
              <a:rPr lang="de-DE" sz="900" dirty="0">
                <a:solidFill>
                  <a:srgbClr val="F29400"/>
                </a:solidFill>
                <a:ea typeface="Calibri" panose="020F0502020204030204" pitchFamily="34" charset="0"/>
                <a:cs typeface="Times New Roman" panose="02020603050405020304" pitchFamily="18" charset="0"/>
              </a:rPr>
              <a:t>Deutsches Ärzteblatt </a:t>
            </a:r>
          </a:p>
          <a:p>
            <a:r>
              <a:rPr lang="de-DE" sz="900" dirty="0">
                <a:solidFill>
                  <a:srgbClr val="F29400"/>
                </a:solidFill>
                <a:ea typeface="Calibri" panose="020F0502020204030204" pitchFamily="34" charset="0"/>
                <a:cs typeface="Times New Roman" panose="02020603050405020304" pitchFamily="18" charset="0"/>
              </a:rPr>
              <a:t>Dtsch Arztebl Int 2022; 119: 622-32; DOI: 10.3238/arztebl.m2022.0294</a:t>
            </a:r>
          </a:p>
          <a:p>
            <a:r>
              <a:rPr lang="de-DE" sz="24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Therapie des mHSPC </a:t>
            </a:r>
            <a:r>
              <a:rPr lang="de-DE" sz="1600" b="1"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metastasierten hormonsensitiven Prostatakarzinoms</a:t>
            </a:r>
            <a:r>
              <a:rPr lang="de-DE" sz="1600" dirty="0">
                <a:solidFill>
                  <a:srgbClr val="F29400"/>
                </a:solidFill>
                <a:latin typeface="Arial Black" panose="020B0A04020102020204" pitchFamily="34" charset="0"/>
                <a:ea typeface="Calibri" panose="020F0502020204030204" pitchFamily="34" charset="0"/>
                <a:cs typeface="Times New Roman" panose="02020603050405020304" pitchFamily="18" charset="0"/>
              </a:rPr>
              <a:t> </a:t>
            </a:r>
          </a:p>
          <a:p>
            <a:r>
              <a:rPr lang="de-DE" sz="900" u="sng" dirty="0">
                <a:solidFill>
                  <a:srgbClr val="F29400"/>
                </a:solidFill>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www.aerzteblatt.de/archiv/227370/Therapie-des-metastasierten-hormonsensitiven-Prostatakarzinoms</a:t>
            </a:r>
            <a:endParaRPr lang="de-DE" sz="900" u="sng" dirty="0">
              <a:solidFill>
                <a:srgbClr val="F29400"/>
              </a:solidFill>
              <a:ea typeface="Calibri" panose="020F0502020204030204" pitchFamily="34" charset="0"/>
              <a:cs typeface="Times New Roman" panose="02020603050405020304" pitchFamily="18" charset="0"/>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r>
              <a:rPr lang="de-DE" sz="900" dirty="0">
                <a:solidFill>
                  <a:srgbClr val="C00000"/>
                </a:solidFill>
              </a:rPr>
              <a:t>Zeitraum 26.07.2022 - 25.07.2023 </a:t>
            </a:r>
          </a:p>
          <a:p>
            <a:r>
              <a:rPr lang="de-DE" sz="900" dirty="0">
                <a:solidFill>
                  <a:srgbClr val="C00000"/>
                </a:solidFill>
                <a:hlinkClick r:id="rId3">
                  <a:extLst>
                    <a:ext uri="{A12FA001-AC4F-418D-AE19-62706E023703}">
                      <ahyp:hlinkClr xmlns:ahyp="http://schemas.microsoft.com/office/drawing/2018/hyperlinkcolor" val="tx"/>
                    </a:ext>
                  </a:extLst>
                </a:hlinkClick>
              </a:rPr>
              <a:t>cme-kurs.de</a:t>
            </a:r>
            <a:br>
              <a:rPr lang="de-DE" sz="900" dirty="0">
                <a:solidFill>
                  <a:srgbClr val="C00000"/>
                </a:solidFill>
              </a:rPr>
            </a:br>
            <a:r>
              <a:rPr lang="de-DE" sz="900" b="1" dirty="0">
                <a:solidFill>
                  <a:srgbClr val="C00000"/>
                </a:solidFill>
              </a:rPr>
              <a:t>Dr. Stefan Machtens</a:t>
            </a:r>
            <a:br>
              <a:rPr lang="de-DE" sz="900" dirty="0">
                <a:solidFill>
                  <a:srgbClr val="C00000"/>
                </a:solidFill>
              </a:rPr>
            </a:br>
            <a:r>
              <a:rPr lang="de-DE" sz="900" dirty="0">
                <a:solidFill>
                  <a:srgbClr val="C00000"/>
                </a:solidFill>
              </a:rPr>
              <a:t>Facharzt für Urologie und seit 14 Jahren Chefarzt der Abteilung für Urologie am Marien-Krankenhaus in Bergisch-Gladbach. Seit 2007 führt Dr. Machtens die Zusatzbezeichnung „Andrologie“, 2009 erwarb der Urologe die Zusatzbezeichnung „Medikamentöse Tumortherapie“.</a:t>
            </a:r>
            <a:br>
              <a:rPr lang="de-DE" sz="900" dirty="0">
                <a:solidFill>
                  <a:srgbClr val="C00000"/>
                </a:solidFill>
              </a:rPr>
            </a:br>
            <a:r>
              <a:rPr lang="de-DE" sz="2400" b="1" dirty="0">
                <a:solidFill>
                  <a:srgbClr val="C00000"/>
                </a:solidFill>
                <a:latin typeface="Arial Black" panose="020B0A04020102020204" pitchFamily="34" charset="0"/>
              </a:rPr>
              <a:t>Neues zum mCRPC</a:t>
            </a:r>
          </a:p>
          <a:p>
            <a:r>
              <a:rPr lang="de-DE" sz="1600" b="1" dirty="0">
                <a:solidFill>
                  <a:srgbClr val="C00000"/>
                </a:solidFill>
                <a:latin typeface="Arial Black" panose="020B0A04020102020204" pitchFamily="34" charset="0"/>
              </a:rPr>
              <a:t>metastasiertem kastrationsresistenten Prostatakarzinom</a:t>
            </a:r>
          </a:p>
          <a:p>
            <a:r>
              <a:rPr lang="de-DE" sz="900" dirty="0">
                <a:solidFill>
                  <a:srgbClr val="C00000"/>
                </a:solidFill>
                <a:hlinkClick r:id="rId9">
                  <a:extLst>
                    <a:ext uri="{A12FA001-AC4F-418D-AE19-62706E023703}">
                      <ahyp:hlinkClr xmlns:ahyp="http://schemas.microsoft.com/office/drawing/2018/hyperlinkcolor" val="tx"/>
                    </a:ext>
                  </a:extLst>
                </a:hlinkClick>
              </a:rPr>
              <a:t>www.cme-kurs.de/lektionen/neues-zum-mcrpc/</a:t>
            </a:r>
            <a:endParaRPr lang="de-DE" sz="900"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r>
              <a:rPr lang="de-DE" sz="900" dirty="0">
                <a:solidFill>
                  <a:schemeClr val="accent1">
                    <a:lumMod val="50000"/>
                  </a:schemeClr>
                </a:solidFill>
              </a:rPr>
              <a:t>Zeitraum 07.03.2023 - 06.03.2024 </a:t>
            </a:r>
          </a:p>
          <a:p>
            <a:r>
              <a:rPr lang="de-DE" sz="900" dirty="0">
                <a:solidFill>
                  <a:schemeClr val="accent1">
                    <a:lumMod val="50000"/>
                  </a:schemeClr>
                </a:solidFill>
                <a:hlinkClick r:id="rId3">
                  <a:extLst>
                    <a:ext uri="{A12FA001-AC4F-418D-AE19-62706E023703}">
                      <ahyp:hlinkClr xmlns:ahyp="http://schemas.microsoft.com/office/drawing/2018/hyperlinkcolor" val="tx"/>
                    </a:ext>
                  </a:extLst>
                </a:hlinkClick>
              </a:rPr>
              <a:t>cme-kurs.de</a:t>
            </a:r>
            <a:endParaRPr lang="de-DE" sz="900" dirty="0">
              <a:solidFill>
                <a:schemeClr val="accent1">
                  <a:lumMod val="50000"/>
                </a:schemeClr>
              </a:solidFill>
            </a:endParaRPr>
          </a:p>
          <a:p>
            <a:r>
              <a:rPr lang="de-DE" sz="900" dirty="0">
                <a:solidFill>
                  <a:schemeClr val="accent1">
                    <a:lumMod val="50000"/>
                  </a:schemeClr>
                </a:solidFill>
              </a:rPr>
              <a:t>Prof. Dr. Christian Thomas, Dresden; </a:t>
            </a:r>
          </a:p>
          <a:p>
            <a:r>
              <a:rPr lang="de-DE" sz="900" dirty="0">
                <a:solidFill>
                  <a:schemeClr val="accent1">
                    <a:lumMod val="50000"/>
                  </a:schemeClr>
                </a:solidFill>
              </a:rPr>
              <a:t>Prof. Dr. Peter </a:t>
            </a:r>
            <a:r>
              <a:rPr lang="de-DE" sz="900" dirty="0" err="1">
                <a:solidFill>
                  <a:schemeClr val="accent1">
                    <a:lumMod val="50000"/>
                  </a:schemeClr>
                </a:solidFill>
              </a:rPr>
              <a:t>Goebell</a:t>
            </a:r>
            <a:r>
              <a:rPr lang="de-DE" sz="900" dirty="0">
                <a:solidFill>
                  <a:schemeClr val="accent1">
                    <a:lumMod val="50000"/>
                  </a:schemeClr>
                </a:solidFill>
              </a:rPr>
              <a:t>, Erlangen;</a:t>
            </a:r>
          </a:p>
          <a:p>
            <a:r>
              <a:rPr lang="de-DE" sz="900" dirty="0">
                <a:solidFill>
                  <a:schemeClr val="accent1">
                    <a:lumMod val="50000"/>
                  </a:schemeClr>
                </a:solidFill>
              </a:rPr>
              <a:t>Prof. Dr. Christian </a:t>
            </a:r>
            <a:r>
              <a:rPr lang="de-DE" sz="900" dirty="0" err="1">
                <a:solidFill>
                  <a:schemeClr val="accent1">
                    <a:lumMod val="50000"/>
                  </a:schemeClr>
                </a:solidFill>
              </a:rPr>
              <a:t>Schwentner</a:t>
            </a:r>
            <a:r>
              <a:rPr lang="de-DE" sz="900" dirty="0">
                <a:solidFill>
                  <a:schemeClr val="accent1">
                    <a:lumMod val="50000"/>
                  </a:schemeClr>
                </a:solidFill>
              </a:rPr>
              <a:t>, Stuttgart</a:t>
            </a:r>
          </a:p>
          <a:p>
            <a:r>
              <a:rPr lang="de-DE" sz="2000" dirty="0">
                <a:solidFill>
                  <a:schemeClr val="accent1">
                    <a:lumMod val="50000"/>
                  </a:schemeClr>
                </a:solidFill>
                <a:latin typeface="Arial Black" panose="020B0A04020102020204" pitchFamily="34" charset="0"/>
              </a:rPr>
              <a:t>Neues zum Prostatakarzinom vom ASCO 2022</a:t>
            </a:r>
          </a:p>
          <a:p>
            <a:r>
              <a:rPr lang="de-DE" sz="900" dirty="0">
                <a:solidFill>
                  <a:schemeClr val="accent1">
                    <a:lumMod val="50000"/>
                  </a:schemeClr>
                </a:solidFill>
                <a:hlinkClick r:id="rId10">
                  <a:extLst>
                    <a:ext uri="{A12FA001-AC4F-418D-AE19-62706E023703}">
                      <ahyp:hlinkClr xmlns:ahyp="http://schemas.microsoft.com/office/drawing/2018/hyperlinkcolor" val="tx"/>
                    </a:ext>
                  </a:extLst>
                </a:hlinkClick>
              </a:rPr>
              <a:t>https://www.cme-kurs.de/kurse/neues-zum-prostatakarzinom-asco-2022/</a:t>
            </a:r>
            <a:endParaRPr lang="de-DE" sz="900" dirty="0">
              <a:solidFill>
                <a:schemeClr val="accent1">
                  <a:lumMod val="50000"/>
                </a:schemeClr>
              </a:solidFill>
            </a:endParaRPr>
          </a:p>
          <a:p>
            <a:endParaRPr lang="de-DE" sz="900" b="1" dirty="0">
              <a:solidFill>
                <a:srgbClr val="C00000"/>
              </a:solidFill>
            </a:endParaRPr>
          </a:p>
        </p:txBody>
      </p:sp>
    </p:spTree>
    <p:extLst>
      <p:ext uri="{BB962C8B-B14F-4D97-AF65-F5344CB8AC3E}">
        <p14:creationId xmlns:p14="http://schemas.microsoft.com/office/powerpoint/2010/main" val="55500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8FB5FC9-76A7-B829-79C6-3136D9A9B701}"/>
              </a:ext>
            </a:extLst>
          </p:cNvPr>
          <p:cNvSpPr txBox="1"/>
          <p:nvPr/>
        </p:nvSpPr>
        <p:spPr>
          <a:xfrm>
            <a:off x="470020" y="747600"/>
            <a:ext cx="5400000" cy="3631763"/>
          </a:xfrm>
          <a:prstGeom prst="rect">
            <a:avLst/>
          </a:prstGeom>
          <a:noFill/>
        </p:spPr>
        <p:txBody>
          <a:bodyPr wrap="square" rtlCol="0">
            <a:spAutoFit/>
          </a:bodyPr>
          <a:lstStyle/>
          <a:p>
            <a:r>
              <a:rPr lang="de-DE" sz="1000" b="1" dirty="0" err="1">
                <a:solidFill>
                  <a:srgbClr val="C00000"/>
                </a:solidFill>
              </a:rPr>
              <a:t>arztCME</a:t>
            </a:r>
            <a:endParaRPr lang="de-DE" sz="1000" dirty="0">
              <a:solidFill>
                <a:srgbClr val="C00000"/>
              </a:solidFill>
            </a:endParaRPr>
          </a:p>
          <a:p>
            <a:r>
              <a:rPr lang="de-DE" sz="1600" dirty="0">
                <a:solidFill>
                  <a:srgbClr val="C00000"/>
                </a:solidFill>
                <a:latin typeface="Arial Black" panose="020B0A04020102020204" pitchFamily="34" charset="0"/>
              </a:rPr>
              <a:t>Therapie</a:t>
            </a:r>
          </a:p>
          <a:p>
            <a:r>
              <a:rPr lang="de-DE" sz="2800" dirty="0">
                <a:solidFill>
                  <a:srgbClr val="C00000"/>
                </a:solidFill>
                <a:latin typeface="Arial Black" panose="020B0A04020102020204" pitchFamily="34" charset="0"/>
              </a:rPr>
              <a:t>chronischer Schmerzen Schwerpunkt Opioide</a:t>
            </a:r>
          </a:p>
          <a:p>
            <a:r>
              <a:rPr lang="de-DE" sz="1000" dirty="0">
                <a:solidFill>
                  <a:srgbClr val="C00000"/>
                </a:solidFill>
                <a:hlinkClick r:id="rId2">
                  <a:extLst>
                    <a:ext uri="{A12FA001-AC4F-418D-AE19-62706E023703}">
                      <ahyp:hlinkClr xmlns:ahyp="http://schemas.microsoft.com/office/drawing/2018/hyperlinkcolor" val="tx"/>
                    </a:ext>
                  </a:extLst>
                </a:hlinkClick>
              </a:rPr>
              <a:t>https://www.arztcme.de/elearning/therapie-chronischer-schmerzen-schwerpunkt-opioide---unter-besonderer-berucksichtigung-des-einsatzes-von-co-analgetika-und-antidepressiva/</a:t>
            </a:r>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endParaRPr lang="de-DE" sz="1000" dirty="0">
              <a:solidFill>
                <a:srgbClr val="C00000"/>
              </a:solidFill>
            </a:endParaRPr>
          </a:p>
          <a:p>
            <a:r>
              <a:rPr lang="de-DE" sz="1000" dirty="0">
                <a:solidFill>
                  <a:srgbClr val="F29400"/>
                </a:solidFill>
              </a:rPr>
              <a:t>Zeitraum: 20.02.2023 - 19.02.2024</a:t>
            </a:r>
            <a:endParaRPr lang="de-DE" sz="1000" b="1" dirty="0">
              <a:solidFill>
                <a:srgbClr val="F29400"/>
              </a:solidFill>
            </a:endParaRPr>
          </a:p>
          <a:p>
            <a:r>
              <a:rPr lang="de-DE" sz="1000" b="1" dirty="0" err="1">
                <a:solidFill>
                  <a:srgbClr val="F29400"/>
                </a:solidFill>
              </a:rPr>
              <a:t>arztCME</a:t>
            </a:r>
            <a:br>
              <a:rPr lang="de-DE" sz="1000" dirty="0">
                <a:solidFill>
                  <a:srgbClr val="F29400"/>
                </a:solidFill>
              </a:rPr>
            </a:br>
            <a:r>
              <a:rPr lang="de-DE" sz="1000" dirty="0">
                <a:solidFill>
                  <a:srgbClr val="F29400"/>
                </a:solidFill>
              </a:rPr>
              <a:t>Dr. med. Karolina Maria Wiedemann, Krankenhaus Nordwest, Frankfurt am Main</a:t>
            </a:r>
          </a:p>
          <a:p>
            <a:r>
              <a:rPr lang="de-DE" sz="2400" dirty="0">
                <a:solidFill>
                  <a:srgbClr val="F29400"/>
                </a:solidFill>
                <a:latin typeface="Arial Black" panose="020B0A04020102020204" pitchFamily="34" charset="0"/>
              </a:rPr>
              <a:t>Dyspnoe, Unruhe und Angst </a:t>
            </a:r>
            <a:r>
              <a:rPr lang="de-DE" sz="1400" dirty="0">
                <a:solidFill>
                  <a:srgbClr val="F29400"/>
                </a:solidFill>
                <a:latin typeface="Arial Black" panose="020B0A04020102020204" pitchFamily="34" charset="0"/>
              </a:rPr>
              <a:t>palliativen Begleitsymptomen wirksam begegnen</a:t>
            </a:r>
            <a:br>
              <a:rPr lang="de-DE" sz="2400" dirty="0">
                <a:solidFill>
                  <a:srgbClr val="F29400"/>
                </a:solidFill>
                <a:latin typeface="Arial Black" panose="020B0A04020102020204" pitchFamily="34" charset="0"/>
              </a:rPr>
            </a:br>
            <a:r>
              <a:rPr lang="de-DE" sz="1000" dirty="0">
                <a:solidFill>
                  <a:srgbClr val="F29400"/>
                </a:solidFill>
                <a:hlinkClick r:id="rId3">
                  <a:extLst>
                    <a:ext uri="{A12FA001-AC4F-418D-AE19-62706E023703}">
                      <ahyp:hlinkClr xmlns:ahyp="http://schemas.microsoft.com/office/drawing/2018/hyperlinkcolor" val="tx"/>
                    </a:ext>
                  </a:extLst>
                </a:hlinkClick>
              </a:rPr>
              <a:t>www.arztcme.de/kurse/dyspnoe-unruhe-und-angst-palliativen-begleitsymptomen-wirksam-begegnen/</a:t>
            </a:r>
            <a:endParaRPr lang="de-DE" sz="1000" dirty="0">
              <a:solidFill>
                <a:srgbClr val="F29400"/>
              </a:solidFill>
            </a:endParaRPr>
          </a:p>
        </p:txBody>
      </p:sp>
      <p:sp>
        <p:nvSpPr>
          <p:cNvPr id="5" name="Textfeld 4">
            <a:extLst>
              <a:ext uri="{FF2B5EF4-FFF2-40B4-BE49-F238E27FC236}">
                <a16:creationId xmlns:a16="http://schemas.microsoft.com/office/drawing/2014/main" id="{D40859FD-CF13-77F7-22FE-FAE5821A030B}"/>
              </a:ext>
            </a:extLst>
          </p:cNvPr>
          <p:cNvSpPr txBox="1"/>
          <p:nvPr/>
        </p:nvSpPr>
        <p:spPr>
          <a:xfrm>
            <a:off x="5850970" y="767683"/>
            <a:ext cx="5400000" cy="3847207"/>
          </a:xfrm>
          <a:prstGeom prst="rect">
            <a:avLst/>
          </a:prstGeom>
          <a:noFill/>
        </p:spPr>
        <p:txBody>
          <a:bodyPr wrap="square" rtlCol="0">
            <a:spAutoFit/>
          </a:bodyPr>
          <a:lstStyle/>
          <a:p>
            <a:r>
              <a:rPr lang="de-DE" sz="900" dirty="0">
                <a:solidFill>
                  <a:schemeClr val="accent1">
                    <a:lumMod val="75000"/>
                  </a:schemeClr>
                </a:solidFill>
              </a:rPr>
              <a:t>Zeitraum 28.02.2023 - 27.02.2024 </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cme-kurs.de</a:t>
            </a:r>
            <a:endParaRPr lang="de-DE" sz="900" dirty="0">
              <a:solidFill>
                <a:schemeClr val="accent1">
                  <a:lumMod val="75000"/>
                </a:schemeClr>
              </a:solidFill>
            </a:endParaRPr>
          </a:p>
          <a:p>
            <a:r>
              <a:rPr lang="de-DE" sz="900" dirty="0">
                <a:solidFill>
                  <a:schemeClr val="accent1">
                    <a:lumMod val="75000"/>
                  </a:schemeClr>
                </a:solidFill>
              </a:rPr>
              <a:t>Priv.-</a:t>
            </a:r>
            <a:r>
              <a:rPr lang="de-DE" sz="900" dirty="0" err="1">
                <a:solidFill>
                  <a:schemeClr val="accent1">
                    <a:lumMod val="75000"/>
                  </a:schemeClr>
                </a:solidFill>
              </a:rPr>
              <a:t>Doz</a:t>
            </a:r>
            <a:r>
              <a:rPr lang="de-DE" sz="900" dirty="0">
                <a:solidFill>
                  <a:schemeClr val="accent1">
                    <a:lumMod val="75000"/>
                  </a:schemeClr>
                </a:solidFill>
              </a:rPr>
              <a:t>. Dr. med. Timo A. Auer, Berlin</a:t>
            </a:r>
          </a:p>
          <a:p>
            <a:r>
              <a:rPr lang="de-DE" sz="2400" dirty="0">
                <a:solidFill>
                  <a:schemeClr val="accent1">
                    <a:lumMod val="75000"/>
                  </a:schemeClr>
                </a:solidFill>
                <a:latin typeface="Arial Black" panose="020B0A04020102020204" pitchFamily="34" charset="0"/>
              </a:rPr>
              <a:t>Lebermetastasen – </a:t>
            </a:r>
            <a:r>
              <a:rPr lang="de-DE" sz="1600" dirty="0">
                <a:solidFill>
                  <a:schemeClr val="accent1">
                    <a:lumMod val="75000"/>
                  </a:schemeClr>
                </a:solidFill>
                <a:latin typeface="Arial Black" panose="020B0A04020102020204" pitchFamily="34" charset="0"/>
              </a:rPr>
              <a:t>Möglichkeiten der radiologischen Diagnostik und Therapie</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https://www.cme-kurs.de/kurse/lebermetastasen-moeglichkeiten-der-radiologischen-diagnostik-und-therapie/</a:t>
            </a:r>
            <a:endParaRPr lang="de-DE" sz="900" dirty="0">
              <a:solidFill>
                <a:schemeClr val="accent1">
                  <a:lumMod val="75000"/>
                </a:schemeClr>
              </a:solidFill>
            </a:endParaRPr>
          </a:p>
          <a:p>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C00000"/>
              </a:solidFill>
            </a:endParaRPr>
          </a:p>
          <a:p>
            <a:r>
              <a:rPr lang="de-DE" sz="900" dirty="0">
                <a:solidFill>
                  <a:srgbClr val="C00000"/>
                </a:solidFill>
              </a:rPr>
              <a:t>27. April 2022</a:t>
            </a:r>
            <a:br>
              <a:rPr lang="de-DE" sz="900" dirty="0">
                <a:solidFill>
                  <a:srgbClr val="C00000"/>
                </a:solidFill>
              </a:rPr>
            </a:br>
            <a:r>
              <a:rPr lang="de-DE" sz="900" dirty="0">
                <a:solidFill>
                  <a:srgbClr val="C00000"/>
                </a:solidFill>
              </a:rPr>
              <a:t>National Library of Medicine</a:t>
            </a:r>
            <a:br>
              <a:rPr lang="de-DE" sz="900" dirty="0">
                <a:solidFill>
                  <a:srgbClr val="C00000"/>
                </a:solidFill>
              </a:rPr>
            </a:br>
            <a:r>
              <a:rPr lang="de-DE" sz="900" dirty="0">
                <a:solidFill>
                  <a:srgbClr val="C00000"/>
                </a:solidFill>
              </a:rPr>
              <a:t>National Center </a:t>
            </a:r>
            <a:r>
              <a:rPr lang="de-DE" sz="900" dirty="0" err="1">
                <a:solidFill>
                  <a:srgbClr val="C00000"/>
                </a:solidFill>
              </a:rPr>
              <a:t>for</a:t>
            </a:r>
            <a:r>
              <a:rPr lang="de-DE" sz="900" dirty="0">
                <a:solidFill>
                  <a:srgbClr val="C00000"/>
                </a:solidFill>
              </a:rPr>
              <a:t> Biotechnology </a:t>
            </a:r>
            <a:r>
              <a:rPr lang="de-DE" sz="900" dirty="0" err="1">
                <a:solidFill>
                  <a:srgbClr val="C00000"/>
                </a:solidFill>
              </a:rPr>
              <a:t>information</a:t>
            </a:r>
            <a:br>
              <a:rPr lang="de-DE" sz="900" dirty="0">
                <a:solidFill>
                  <a:srgbClr val="C00000"/>
                </a:solidFill>
              </a:rPr>
            </a:br>
            <a:r>
              <a:rPr lang="de-DE" sz="900" dirty="0">
                <a:solidFill>
                  <a:srgbClr val="C00000"/>
                </a:solidFill>
              </a:rPr>
              <a:t>CME - Zertifizierte Fortbildung</a:t>
            </a:r>
            <a:br>
              <a:rPr lang="de-DE" sz="900" dirty="0">
                <a:solidFill>
                  <a:srgbClr val="C00000"/>
                </a:solidFill>
              </a:rPr>
            </a:br>
            <a:r>
              <a:rPr lang="de-DE" dirty="0">
                <a:solidFill>
                  <a:srgbClr val="C00000"/>
                </a:solidFill>
                <a:latin typeface="Arial Black" panose="020B0A04020102020204" pitchFamily="34" charset="0"/>
              </a:rPr>
              <a:t>G-CSF zur Prophylaxe der Neutropenie und der febrilen Neutropenie, </a:t>
            </a:r>
          </a:p>
          <a:p>
            <a:r>
              <a:rPr lang="de-DE" sz="2400" dirty="0">
                <a:solidFill>
                  <a:srgbClr val="C00000"/>
                </a:solidFill>
                <a:latin typeface="Arial Black" panose="020B0A04020102020204" pitchFamily="34" charset="0"/>
              </a:rPr>
              <a:t>Anämie bei Krebserkrankung</a:t>
            </a:r>
            <a:br>
              <a:rPr lang="de-DE" sz="900" dirty="0">
                <a:solidFill>
                  <a:srgbClr val="C00000"/>
                </a:solidFill>
              </a:rPr>
            </a:br>
            <a:r>
              <a:rPr lang="de-DE" sz="900" dirty="0">
                <a:solidFill>
                  <a:srgbClr val="C00000"/>
                </a:solidFill>
                <a:hlinkClick r:id="rId6">
                  <a:extLst>
                    <a:ext uri="{A12FA001-AC4F-418D-AE19-62706E023703}">
                      <ahyp:hlinkClr xmlns:ahyp="http://schemas.microsoft.com/office/drawing/2018/hyperlinkcolor" val="tx"/>
                    </a:ext>
                  </a:extLst>
                </a:hlinkClick>
              </a:rPr>
              <a:t>https://www.ncbi.nlm.nih.gov/pmc/articles/PMC9044390/pdf/120_2022_Article_1831.pdf</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28488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B9597AB-11F0-F424-A139-F979334638D3}"/>
              </a:ext>
            </a:extLst>
          </p:cNvPr>
          <p:cNvSpPr txBox="1"/>
          <p:nvPr/>
        </p:nvSpPr>
        <p:spPr>
          <a:xfrm>
            <a:off x="324366" y="113126"/>
            <a:ext cx="3247053" cy="461665"/>
          </a:xfrm>
          <a:prstGeom prst="rect">
            <a:avLst/>
          </a:prstGeom>
          <a:noFill/>
        </p:spPr>
        <p:txBody>
          <a:bodyPr wrap="square">
            <a:spAutoFit/>
          </a:bodyPr>
          <a:lstStyle/>
          <a:p>
            <a:r>
              <a:rPr lang="de-DE" sz="2400" b="1" dirty="0">
                <a:solidFill>
                  <a:schemeClr val="accent1">
                    <a:lumMod val="50000"/>
                  </a:schemeClr>
                </a:solidFill>
                <a:latin typeface="Arial Black" panose="020B0A04020102020204" pitchFamily="34" charset="0"/>
              </a:rPr>
              <a:t>Ratgeber</a:t>
            </a:r>
          </a:p>
        </p:txBody>
      </p:sp>
      <p:sp>
        <p:nvSpPr>
          <p:cNvPr id="3" name="Ellipse 2">
            <a:extLst>
              <a:ext uri="{FF2B5EF4-FFF2-40B4-BE49-F238E27FC236}">
                <a16:creationId xmlns:a16="http://schemas.microsoft.com/office/drawing/2014/main" id="{756007EB-ECB8-DAFC-8FE3-69BC8F945836}"/>
              </a:ext>
            </a:extLst>
          </p:cNvPr>
          <p:cNvSpPr/>
          <p:nvPr/>
        </p:nvSpPr>
        <p:spPr>
          <a:xfrm>
            <a:off x="324366" y="1131741"/>
            <a:ext cx="1980000" cy="19800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dirty="0">
                <a:solidFill>
                  <a:schemeClr val="bg1"/>
                </a:solidFill>
              </a:rPr>
              <a:t>Nützliche Ratgeber</a:t>
            </a:r>
          </a:p>
          <a:p>
            <a:pPr algn="ctr"/>
            <a:endParaRPr lang="de-DE" sz="1100" dirty="0">
              <a:solidFill>
                <a:schemeClr val="bg1"/>
              </a:solidFill>
            </a:endParaRPr>
          </a:p>
          <a:p>
            <a:pPr algn="ctr"/>
            <a:r>
              <a:rPr lang="de-DE" sz="1100" dirty="0">
                <a:solidFill>
                  <a:schemeClr val="bg1"/>
                </a:solidFill>
              </a:rPr>
              <a:t>Soziales</a:t>
            </a:r>
          </a:p>
          <a:p>
            <a:pPr algn="ctr"/>
            <a:r>
              <a:rPr lang="de-DE" sz="1100" dirty="0">
                <a:solidFill>
                  <a:schemeClr val="bg1"/>
                </a:solidFill>
              </a:rPr>
              <a:t>Rechtliches</a:t>
            </a:r>
          </a:p>
          <a:p>
            <a:pPr algn="ctr"/>
            <a:r>
              <a:rPr lang="de-DE" sz="1100" dirty="0">
                <a:solidFill>
                  <a:schemeClr val="bg1"/>
                </a:solidFill>
              </a:rPr>
              <a:t>Behinderung, Pflege</a:t>
            </a:r>
          </a:p>
          <a:p>
            <a:pPr algn="ctr"/>
            <a:r>
              <a:rPr lang="de-DE" sz="1100" dirty="0">
                <a:solidFill>
                  <a:schemeClr val="bg1"/>
                </a:solidFill>
              </a:rPr>
              <a:t>Palliativversorgung</a:t>
            </a:r>
          </a:p>
          <a:p>
            <a:pPr algn="ctr"/>
            <a:r>
              <a:rPr lang="de-DE" sz="1100" dirty="0">
                <a:solidFill>
                  <a:schemeClr val="bg1"/>
                </a:solidFill>
              </a:rPr>
              <a:t>Patientenrechte</a:t>
            </a:r>
          </a:p>
          <a:p>
            <a:pPr algn="ctr"/>
            <a:r>
              <a:rPr lang="de-DE" sz="1100" dirty="0">
                <a:solidFill>
                  <a:schemeClr val="bg1"/>
                </a:solidFill>
              </a:rPr>
              <a:t>Prostatakrebs</a:t>
            </a:r>
          </a:p>
          <a:p>
            <a:pPr algn="ctr"/>
            <a:r>
              <a:rPr lang="de-DE" sz="1100" dirty="0">
                <a:solidFill>
                  <a:schemeClr val="bg1"/>
                </a:solidFill>
              </a:rPr>
              <a:t>Schmerz</a:t>
            </a:r>
          </a:p>
        </p:txBody>
      </p:sp>
      <p:sp>
        <p:nvSpPr>
          <p:cNvPr id="4" name="Textfeld 3">
            <a:extLst>
              <a:ext uri="{FF2B5EF4-FFF2-40B4-BE49-F238E27FC236}">
                <a16:creationId xmlns:a16="http://schemas.microsoft.com/office/drawing/2014/main" id="{1D5D3FCA-11B0-849E-4023-C3079C7FEA5D}"/>
              </a:ext>
            </a:extLst>
          </p:cNvPr>
          <p:cNvSpPr txBox="1"/>
          <p:nvPr/>
        </p:nvSpPr>
        <p:spPr>
          <a:xfrm>
            <a:off x="6096000" y="209028"/>
            <a:ext cx="5699760" cy="6571030"/>
          </a:xfrm>
          <a:prstGeom prst="rect">
            <a:avLst/>
          </a:prstGeom>
          <a:noFill/>
        </p:spPr>
        <p:txBody>
          <a:bodyPr wrap="square" rtlCol="0">
            <a:spAutoFit/>
          </a:bodyPr>
          <a:lstStyle/>
          <a:p>
            <a:r>
              <a:rPr lang="de-DE" sz="900" dirty="0">
                <a:solidFill>
                  <a:schemeClr val="accent1">
                    <a:lumMod val="50000"/>
                  </a:schemeClr>
                </a:solidFill>
              </a:rPr>
              <a:t>BMJV  | Bundesministerium der Justiz und für Verbraucherschutz</a:t>
            </a:r>
            <a:br>
              <a:rPr lang="de-DE" sz="900" dirty="0">
                <a:solidFill>
                  <a:schemeClr val="accent1">
                    <a:lumMod val="50000"/>
                  </a:schemeClr>
                </a:solidFill>
              </a:rPr>
            </a:br>
            <a:r>
              <a:rPr lang="de-DE" sz="1400" b="1" dirty="0">
                <a:solidFill>
                  <a:schemeClr val="accent1">
                    <a:lumMod val="50000"/>
                  </a:schemeClr>
                </a:solidFill>
              </a:rPr>
              <a:t>Ratgeber für Patientenrechte</a:t>
            </a:r>
            <a:br>
              <a:rPr lang="de-DE" sz="900" dirty="0">
                <a:solidFill>
                  <a:schemeClr val="accent1">
                    <a:lumMod val="50000"/>
                  </a:schemeClr>
                </a:solidFill>
              </a:rPr>
            </a:br>
            <a:r>
              <a:rPr lang="de-DE" sz="800" dirty="0">
                <a:solidFill>
                  <a:schemeClr val="accent1">
                    <a:lumMod val="50000"/>
                  </a:schemeClr>
                </a:solidFill>
                <a:hlinkClick r:id="rId2">
                  <a:extLst>
                    <a:ext uri="{A12FA001-AC4F-418D-AE19-62706E023703}">
                      <ahyp:hlinkClr xmlns:ahyp="http://schemas.microsoft.com/office/drawing/2018/hyperlinkcolor" val="tx"/>
                    </a:ext>
                  </a:extLst>
                </a:hlinkClick>
              </a:rPr>
              <a:t>www.bmj.de/SharedDocs/Publikationen/DE/Ratgeber_Patientenrechte.html</a:t>
            </a:r>
            <a:br>
              <a:rPr lang="de-DE" sz="900" dirty="0">
                <a:solidFill>
                  <a:schemeClr val="accent1">
                    <a:lumMod val="50000"/>
                  </a:schemeClr>
                </a:solidFill>
              </a:rPr>
            </a:br>
            <a:r>
              <a:rPr lang="de-DE" sz="1000" dirty="0">
                <a:solidFill>
                  <a:schemeClr val="accent1">
                    <a:lumMod val="50000"/>
                  </a:schemeClr>
                </a:solidFill>
              </a:rPr>
              <a:t> </a:t>
            </a:r>
          </a:p>
          <a:p>
            <a:r>
              <a:rPr lang="de-DE" sz="900" dirty="0">
                <a:solidFill>
                  <a:schemeClr val="accent1">
                    <a:lumMod val="50000"/>
                  </a:schemeClr>
                </a:solidFill>
              </a:rPr>
              <a:t>BMAS | Bundesministerium für Arbeit und Soziales</a:t>
            </a:r>
            <a:br>
              <a:rPr lang="de-DE" sz="900" dirty="0">
                <a:solidFill>
                  <a:schemeClr val="accent1">
                    <a:lumMod val="50000"/>
                  </a:schemeClr>
                </a:solidFill>
              </a:rPr>
            </a:br>
            <a:r>
              <a:rPr lang="de-DE" sz="1400" b="1" dirty="0">
                <a:solidFill>
                  <a:schemeClr val="accent1">
                    <a:lumMod val="50000"/>
                  </a:schemeClr>
                </a:solidFill>
              </a:rPr>
              <a:t>Ratgeber für Menschen mit Behinderungen</a:t>
            </a:r>
            <a:br>
              <a:rPr lang="de-DE" sz="900" dirty="0">
                <a:solidFill>
                  <a:schemeClr val="accent1">
                    <a:lumMod val="50000"/>
                  </a:schemeClr>
                </a:solidFill>
              </a:rPr>
            </a:br>
            <a:r>
              <a:rPr lang="de-DE" sz="800" dirty="0">
                <a:solidFill>
                  <a:schemeClr val="accent1">
                    <a:lumMod val="50000"/>
                  </a:schemeClr>
                </a:solidFill>
                <a:hlinkClick r:id="rId3">
                  <a:extLst>
                    <a:ext uri="{A12FA001-AC4F-418D-AE19-62706E023703}">
                      <ahyp:hlinkClr xmlns:ahyp="http://schemas.microsoft.com/office/drawing/2018/hyperlinkcolor" val="tx"/>
                    </a:ext>
                  </a:extLst>
                </a:hlinkClick>
              </a:rPr>
              <a:t>www.bmas.de/DE/Service/Publikationen/Broschueren/a712-ratgeber-fuer-menschen-mit-behinderungen.html</a:t>
            </a:r>
            <a:br>
              <a:rPr lang="de-DE" sz="900" dirty="0">
                <a:solidFill>
                  <a:schemeClr val="accent1">
                    <a:lumMod val="50000"/>
                  </a:schemeClr>
                </a:solidFill>
              </a:rPr>
            </a:br>
            <a:r>
              <a:rPr lang="de-DE" sz="1000" dirty="0">
                <a:solidFill>
                  <a:schemeClr val="accent1">
                    <a:lumMod val="50000"/>
                  </a:schemeClr>
                </a:solidFill>
              </a:rPr>
              <a:t> </a:t>
            </a:r>
            <a:br>
              <a:rPr lang="de-DE" sz="900" dirty="0">
                <a:solidFill>
                  <a:schemeClr val="accent1">
                    <a:lumMod val="50000"/>
                  </a:schemeClr>
                </a:solidFill>
              </a:rPr>
            </a:br>
            <a:r>
              <a:rPr lang="de-DE" sz="900" dirty="0">
                <a:solidFill>
                  <a:schemeClr val="accent1">
                    <a:lumMod val="50000"/>
                  </a:schemeClr>
                </a:solidFill>
              </a:rPr>
              <a:t>BMG | Bundesministerium für Gesundheit</a:t>
            </a:r>
            <a:br>
              <a:rPr lang="de-DE" sz="900" dirty="0">
                <a:solidFill>
                  <a:schemeClr val="accent1">
                    <a:lumMod val="50000"/>
                  </a:schemeClr>
                </a:solidFill>
              </a:rPr>
            </a:br>
            <a:r>
              <a:rPr lang="de-DE" sz="1400" b="1" dirty="0">
                <a:solidFill>
                  <a:schemeClr val="accent1">
                    <a:lumMod val="50000"/>
                  </a:schemeClr>
                </a:solidFill>
              </a:rPr>
              <a:t>Ratgeber Pflege - Alles, was Sie zum Thema Pflege wissen sollten</a:t>
            </a:r>
            <a:br>
              <a:rPr lang="de-DE" sz="1400" dirty="0">
                <a:solidFill>
                  <a:schemeClr val="accent1">
                    <a:lumMod val="50000"/>
                  </a:schemeClr>
                </a:solidFill>
              </a:rPr>
            </a:br>
            <a:r>
              <a:rPr lang="de-DE" sz="800" dirty="0">
                <a:solidFill>
                  <a:schemeClr val="accent1">
                    <a:lumMod val="50000"/>
                  </a:schemeClr>
                </a:solidFill>
                <a:hlinkClick r:id="rId4">
                  <a:extLst>
                    <a:ext uri="{A12FA001-AC4F-418D-AE19-62706E023703}">
                      <ahyp:hlinkClr xmlns:ahyp="http://schemas.microsoft.com/office/drawing/2018/hyperlinkcolor" val="tx"/>
                    </a:ext>
                  </a:extLst>
                </a:hlinkClick>
              </a:rPr>
              <a:t>www.bundesgesundheitsministerium.de/service/publikationen/details/ratgeber-pflege.html</a:t>
            </a:r>
            <a:br>
              <a:rPr lang="de-DE" sz="900" dirty="0">
                <a:solidFill>
                  <a:schemeClr val="accent1">
                    <a:lumMod val="50000"/>
                  </a:schemeClr>
                </a:solidFill>
              </a:rPr>
            </a:br>
            <a:r>
              <a:rPr lang="de-DE" sz="1000" dirty="0">
                <a:solidFill>
                  <a:schemeClr val="accent1">
                    <a:lumMod val="50000"/>
                  </a:schemeClr>
                </a:solidFill>
              </a:rPr>
              <a:t> </a:t>
            </a:r>
            <a:br>
              <a:rPr lang="de-DE" sz="900" dirty="0">
                <a:solidFill>
                  <a:schemeClr val="accent1">
                    <a:lumMod val="50000"/>
                  </a:schemeClr>
                </a:solidFill>
              </a:rPr>
            </a:br>
            <a:r>
              <a:rPr lang="de-DE" sz="900" dirty="0">
                <a:solidFill>
                  <a:schemeClr val="accent1">
                    <a:lumMod val="50000"/>
                  </a:schemeClr>
                </a:solidFill>
              </a:rPr>
              <a:t>BMG | Bundesministerium für Gesundheit</a:t>
            </a:r>
            <a:br>
              <a:rPr lang="de-DE" sz="900" dirty="0">
                <a:solidFill>
                  <a:schemeClr val="accent1">
                    <a:lumMod val="50000"/>
                  </a:schemeClr>
                </a:solidFill>
              </a:rPr>
            </a:br>
            <a:r>
              <a:rPr lang="de-DE" sz="1400" b="1" dirty="0">
                <a:solidFill>
                  <a:schemeClr val="accent1">
                    <a:lumMod val="50000"/>
                  </a:schemeClr>
                </a:solidFill>
              </a:rPr>
              <a:t>Pflegeleistungen zum Nachschlagen</a:t>
            </a:r>
            <a:br>
              <a:rPr lang="de-DE" sz="900" dirty="0">
                <a:solidFill>
                  <a:schemeClr val="accent1">
                    <a:lumMod val="50000"/>
                  </a:schemeClr>
                </a:solidFill>
              </a:rPr>
            </a:br>
            <a:r>
              <a:rPr lang="de-DE" sz="900" dirty="0">
                <a:solidFill>
                  <a:schemeClr val="accent1">
                    <a:lumMod val="50000"/>
                  </a:schemeClr>
                </a:solidFill>
                <a:hlinkClick r:id="rId5">
                  <a:extLst>
                    <a:ext uri="{A12FA001-AC4F-418D-AE19-62706E023703}">
                      <ahyp:hlinkClr xmlns:ahyp="http://schemas.microsoft.com/office/drawing/2018/hyperlinkcolor" val="tx"/>
                    </a:ext>
                  </a:extLst>
                </a:hlinkClick>
              </a:rPr>
              <a:t>https://www.bundesregierung.de/breg-de/service/publikationen/pflegeleistungen-zum-nachschlagen-731888</a:t>
            </a:r>
            <a:br>
              <a:rPr lang="de-DE" sz="800" dirty="0">
                <a:solidFill>
                  <a:schemeClr val="accent1">
                    <a:lumMod val="50000"/>
                  </a:schemeClr>
                </a:solidFill>
              </a:rPr>
            </a:br>
            <a:r>
              <a:rPr lang="de-DE" sz="1000" dirty="0">
                <a:solidFill>
                  <a:schemeClr val="accent1">
                    <a:lumMod val="50000"/>
                  </a:schemeClr>
                </a:solidFill>
              </a:rPr>
              <a:t> </a:t>
            </a:r>
            <a:br>
              <a:rPr lang="de-DE" sz="900" dirty="0">
                <a:solidFill>
                  <a:schemeClr val="accent1">
                    <a:lumMod val="50000"/>
                  </a:schemeClr>
                </a:solidFill>
              </a:rPr>
            </a:br>
            <a:r>
              <a:rPr lang="de-DE" sz="900" dirty="0">
                <a:solidFill>
                  <a:schemeClr val="accent1">
                    <a:lumMod val="50000"/>
                  </a:schemeClr>
                </a:solidFill>
              </a:rPr>
              <a:t>BMFSFJ | Bundesministerium für Familie, Senioren, Frauen und Jugend</a:t>
            </a:r>
            <a:br>
              <a:rPr lang="de-DE" sz="900" dirty="0">
                <a:solidFill>
                  <a:schemeClr val="accent1">
                    <a:lumMod val="50000"/>
                  </a:schemeClr>
                </a:solidFill>
              </a:rPr>
            </a:br>
            <a:r>
              <a:rPr lang="de-DE" sz="1400" b="1" dirty="0">
                <a:solidFill>
                  <a:schemeClr val="accent1">
                    <a:lumMod val="50000"/>
                  </a:schemeClr>
                </a:solidFill>
              </a:rPr>
              <a:t>Wege zur Pflege</a:t>
            </a:r>
            <a:br>
              <a:rPr lang="de-DE" sz="900" dirty="0">
                <a:solidFill>
                  <a:schemeClr val="accent1">
                    <a:lumMod val="50000"/>
                  </a:schemeClr>
                </a:solidFill>
              </a:rPr>
            </a:br>
            <a:r>
              <a:rPr lang="de-DE" sz="800" dirty="0">
                <a:solidFill>
                  <a:schemeClr val="accent1">
                    <a:lumMod val="50000"/>
                  </a:schemeClr>
                </a:solidFill>
                <a:hlinkClick r:id="rId6">
                  <a:extLst>
                    <a:ext uri="{A12FA001-AC4F-418D-AE19-62706E023703}">
                      <ahyp:hlinkClr xmlns:ahyp="http://schemas.microsoft.com/office/drawing/2018/hyperlinkcolor" val="tx"/>
                    </a:ext>
                  </a:extLst>
                </a:hlinkClick>
              </a:rPr>
              <a:t>www.wege-zur-pflege.de/start.html</a:t>
            </a:r>
            <a:endParaRPr lang="de-DE" sz="800" dirty="0">
              <a:solidFill>
                <a:schemeClr val="accent1">
                  <a:lumMod val="50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pt-BR" sz="900" dirty="0">
              <a:solidFill>
                <a:schemeClr val="accent1">
                  <a:lumMod val="75000"/>
                </a:schemeClr>
              </a:solidFill>
            </a:endParaRPr>
          </a:p>
          <a:p>
            <a:endParaRPr lang="pt-BR" sz="900" dirty="0">
              <a:solidFill>
                <a:schemeClr val="accent1">
                  <a:lumMod val="75000"/>
                </a:schemeClr>
              </a:solidFill>
            </a:endParaRPr>
          </a:p>
          <a:p>
            <a:r>
              <a:rPr lang="de-DE" sz="900" dirty="0" err="1">
                <a:solidFill>
                  <a:schemeClr val="accent1">
                    <a:lumMod val="75000"/>
                  </a:schemeClr>
                </a:solidFill>
              </a:rPr>
              <a:t>betaCare</a:t>
            </a:r>
            <a:br>
              <a:rPr lang="de-DE" sz="900" dirty="0">
                <a:solidFill>
                  <a:schemeClr val="accent1">
                    <a:lumMod val="75000"/>
                  </a:schemeClr>
                </a:solidFill>
              </a:rPr>
            </a:br>
            <a:br>
              <a:rPr lang="de-DE" sz="800" dirty="0">
                <a:solidFill>
                  <a:schemeClr val="accent1">
                    <a:lumMod val="75000"/>
                  </a:schemeClr>
                </a:solidFill>
              </a:rPr>
            </a:br>
            <a:r>
              <a:rPr lang="de-DE" sz="1400" b="1" dirty="0">
                <a:solidFill>
                  <a:schemeClr val="accent1">
                    <a:lumMod val="75000"/>
                  </a:schemeClr>
                </a:solidFill>
              </a:rPr>
              <a:t>Prostatakrebs &amp; Soziales</a:t>
            </a:r>
            <a:br>
              <a:rPr lang="de-DE" sz="800" dirty="0">
                <a:solidFill>
                  <a:schemeClr val="accent1">
                    <a:lumMod val="75000"/>
                  </a:schemeClr>
                </a:solidFill>
              </a:rPr>
            </a:br>
            <a:r>
              <a:rPr lang="de-DE" sz="800" dirty="0">
                <a:solidFill>
                  <a:schemeClr val="accent1">
                    <a:lumMod val="75000"/>
                  </a:schemeClr>
                </a:solidFill>
                <a:hlinkClick r:id="rId7">
                  <a:extLst>
                    <a:ext uri="{A12FA001-AC4F-418D-AE19-62706E023703}">
                      <ahyp:hlinkClr xmlns:ahyp="http://schemas.microsoft.com/office/drawing/2018/hyperlinkcolor" val="tx"/>
                    </a:ext>
                  </a:extLst>
                </a:hlinkClick>
              </a:rPr>
              <a:t>www.betacare.de/files/betacare/downloads/Ratgeber_PDF/Ratgeber_Prostata.pdf</a:t>
            </a:r>
            <a:br>
              <a:rPr lang="de-DE" sz="800" dirty="0">
                <a:solidFill>
                  <a:schemeClr val="accent1">
                    <a:lumMod val="75000"/>
                  </a:schemeClr>
                </a:solidFill>
              </a:rPr>
            </a:br>
            <a:br>
              <a:rPr lang="de-DE" sz="800" dirty="0">
                <a:solidFill>
                  <a:schemeClr val="accent1">
                    <a:lumMod val="75000"/>
                  </a:schemeClr>
                </a:solidFill>
              </a:rPr>
            </a:br>
            <a:r>
              <a:rPr lang="de-DE" sz="1400" b="1" dirty="0">
                <a:solidFill>
                  <a:schemeClr val="accent1">
                    <a:lumMod val="75000"/>
                  </a:schemeClr>
                </a:solidFill>
              </a:rPr>
              <a:t>Onkologie &amp; Soziales</a:t>
            </a:r>
            <a:br>
              <a:rPr lang="de-DE" sz="800" dirty="0">
                <a:solidFill>
                  <a:schemeClr val="accent1">
                    <a:lumMod val="75000"/>
                  </a:schemeClr>
                </a:solidFill>
              </a:rPr>
            </a:br>
            <a:r>
              <a:rPr lang="de-DE" sz="800" dirty="0">
                <a:solidFill>
                  <a:schemeClr val="accent1">
                    <a:lumMod val="75000"/>
                  </a:schemeClr>
                </a:solidFill>
                <a:hlinkClick r:id="rId8">
                  <a:extLst>
                    <a:ext uri="{A12FA001-AC4F-418D-AE19-62706E023703}">
                      <ahyp:hlinkClr xmlns:ahyp="http://schemas.microsoft.com/office/drawing/2018/hyperlinkcolor" val="tx"/>
                    </a:ext>
                  </a:extLst>
                </a:hlinkClick>
              </a:rPr>
              <a:t>www.betacare.de/files/betacare/downloads/Ratgeber_PDF/Ratgeber_Onkologie.pdf</a:t>
            </a:r>
            <a:br>
              <a:rPr lang="de-DE" sz="800" dirty="0">
                <a:solidFill>
                  <a:schemeClr val="accent1">
                    <a:lumMod val="75000"/>
                  </a:schemeClr>
                </a:solidFill>
              </a:rPr>
            </a:br>
            <a:br>
              <a:rPr lang="de-DE" sz="800" dirty="0">
                <a:solidFill>
                  <a:schemeClr val="accent1">
                    <a:lumMod val="75000"/>
                  </a:schemeClr>
                </a:solidFill>
              </a:rPr>
            </a:br>
            <a:r>
              <a:rPr lang="de-DE" sz="1400" b="1" dirty="0">
                <a:solidFill>
                  <a:schemeClr val="accent1">
                    <a:lumMod val="75000"/>
                  </a:schemeClr>
                </a:solidFill>
              </a:rPr>
              <a:t>Palliativversorgung &amp; Soziales</a:t>
            </a:r>
            <a:br>
              <a:rPr lang="de-DE" sz="800" dirty="0">
                <a:solidFill>
                  <a:schemeClr val="accent1">
                    <a:lumMod val="75000"/>
                  </a:schemeClr>
                </a:solidFill>
              </a:rPr>
            </a:br>
            <a:r>
              <a:rPr lang="de-DE" sz="800" dirty="0">
                <a:solidFill>
                  <a:schemeClr val="accent1">
                    <a:lumMod val="75000"/>
                  </a:schemeClr>
                </a:solidFill>
                <a:hlinkClick r:id="rId9">
                  <a:extLst>
                    <a:ext uri="{A12FA001-AC4F-418D-AE19-62706E023703}">
                      <ahyp:hlinkClr xmlns:ahyp="http://schemas.microsoft.com/office/drawing/2018/hyperlinkcolor" val="tx"/>
                    </a:ext>
                  </a:extLst>
                </a:hlinkClick>
              </a:rPr>
              <a:t>www.betacare.de/files/betacare/downloads/Ratgeber_PDF/Ratgeber_Palliativ.pdf</a:t>
            </a:r>
            <a:br>
              <a:rPr lang="de-DE" sz="800" dirty="0">
                <a:solidFill>
                  <a:schemeClr val="accent1">
                    <a:lumMod val="75000"/>
                  </a:schemeClr>
                </a:solidFill>
              </a:rPr>
            </a:br>
            <a:br>
              <a:rPr lang="de-DE" sz="800" dirty="0">
                <a:solidFill>
                  <a:schemeClr val="accent1">
                    <a:lumMod val="75000"/>
                  </a:schemeClr>
                </a:solidFill>
              </a:rPr>
            </a:br>
            <a:r>
              <a:rPr lang="de-DE" sz="1400" b="1" dirty="0">
                <a:solidFill>
                  <a:schemeClr val="accent1">
                    <a:lumMod val="75000"/>
                  </a:schemeClr>
                </a:solidFill>
              </a:rPr>
              <a:t>Behinderung &amp; Soziales</a:t>
            </a:r>
            <a:br>
              <a:rPr lang="de-DE" sz="1400" dirty="0">
                <a:solidFill>
                  <a:schemeClr val="accent1">
                    <a:lumMod val="75000"/>
                  </a:schemeClr>
                </a:solidFill>
              </a:rPr>
            </a:br>
            <a:r>
              <a:rPr lang="de-DE" sz="800" dirty="0">
                <a:solidFill>
                  <a:schemeClr val="accent1">
                    <a:lumMod val="75000"/>
                  </a:schemeClr>
                </a:solidFill>
                <a:hlinkClick r:id="rId10">
                  <a:extLst>
                    <a:ext uri="{A12FA001-AC4F-418D-AE19-62706E023703}">
                      <ahyp:hlinkClr xmlns:ahyp="http://schemas.microsoft.com/office/drawing/2018/hyperlinkcolor" val="tx"/>
                    </a:ext>
                  </a:extLst>
                </a:hlinkClick>
              </a:rPr>
              <a:t>www.betacare.de/files/betacare/downloads/Ratgeber_PDF/Ratgeber_Behinderung.pdf</a:t>
            </a:r>
            <a:br>
              <a:rPr lang="de-DE" sz="800" dirty="0">
                <a:solidFill>
                  <a:schemeClr val="accent1">
                    <a:lumMod val="75000"/>
                  </a:schemeClr>
                </a:solidFill>
              </a:rPr>
            </a:br>
            <a:br>
              <a:rPr lang="de-DE" sz="800" dirty="0">
                <a:solidFill>
                  <a:schemeClr val="accent1">
                    <a:lumMod val="75000"/>
                  </a:schemeClr>
                </a:solidFill>
              </a:rPr>
            </a:br>
            <a:r>
              <a:rPr lang="de-DE" sz="1400" b="1" dirty="0">
                <a:solidFill>
                  <a:schemeClr val="accent1">
                    <a:lumMod val="75000"/>
                  </a:schemeClr>
                </a:solidFill>
              </a:rPr>
              <a:t>Schmerz &amp; Soziales</a:t>
            </a:r>
            <a:br>
              <a:rPr lang="de-DE" sz="800" dirty="0">
                <a:solidFill>
                  <a:schemeClr val="accent1">
                    <a:lumMod val="75000"/>
                  </a:schemeClr>
                </a:solidFill>
              </a:rPr>
            </a:br>
            <a:r>
              <a:rPr lang="de-DE" sz="800" dirty="0">
                <a:solidFill>
                  <a:schemeClr val="accent1">
                    <a:lumMod val="75000"/>
                  </a:schemeClr>
                </a:solidFill>
                <a:hlinkClick r:id="rId11">
                  <a:extLst>
                    <a:ext uri="{A12FA001-AC4F-418D-AE19-62706E023703}">
                      <ahyp:hlinkClr xmlns:ahyp="http://schemas.microsoft.com/office/drawing/2018/hyperlinkcolor" val="tx"/>
                    </a:ext>
                  </a:extLst>
                </a:hlinkClick>
              </a:rPr>
              <a:t>www.betacare.de/files/betacare/downloads/Ratgeber_PDF/Ratgeber_Schmerz.pdf</a:t>
            </a:r>
            <a:br>
              <a:rPr lang="de-DE" sz="800" dirty="0">
                <a:solidFill>
                  <a:schemeClr val="accent1">
                    <a:lumMod val="75000"/>
                  </a:schemeClr>
                </a:solidFill>
              </a:rPr>
            </a:br>
            <a:br>
              <a:rPr lang="de-DE" sz="800" dirty="0">
                <a:solidFill>
                  <a:schemeClr val="accent1">
                    <a:lumMod val="75000"/>
                  </a:schemeClr>
                </a:solidFill>
              </a:rPr>
            </a:br>
            <a:r>
              <a:rPr lang="de-DE" sz="1400" b="1" dirty="0">
                <a:solidFill>
                  <a:schemeClr val="accent1">
                    <a:lumMod val="75000"/>
                  </a:schemeClr>
                </a:solidFill>
              </a:rPr>
              <a:t>Pflege-Check - Vorbereitung auf den Begutachtungstermin</a:t>
            </a:r>
            <a:br>
              <a:rPr lang="de-DE" sz="800" dirty="0">
                <a:solidFill>
                  <a:schemeClr val="accent1">
                    <a:lumMod val="75000"/>
                  </a:schemeClr>
                </a:solidFill>
              </a:rPr>
            </a:br>
            <a:r>
              <a:rPr lang="de-DE" sz="800" dirty="0">
                <a:solidFill>
                  <a:schemeClr val="accent1">
                    <a:lumMod val="75000"/>
                  </a:schemeClr>
                </a:solidFill>
                <a:hlinkClick r:id="rId12">
                  <a:extLst>
                    <a:ext uri="{A12FA001-AC4F-418D-AE19-62706E023703}">
                      <ahyp:hlinkClr xmlns:ahyp="http://schemas.microsoft.com/office/drawing/2018/hyperlinkcolor" val="tx"/>
                    </a:ext>
                  </a:extLst>
                </a:hlinkClick>
              </a:rPr>
              <a:t>www.betacare.de/files/betacare/downloads/Ratgeber_PDF/Ratgeber_Pflegecheck.pdf</a:t>
            </a:r>
            <a:endParaRPr lang="pt-BR" sz="800" dirty="0">
              <a:solidFill>
                <a:schemeClr val="accent1">
                  <a:lumMod val="75000"/>
                </a:schemeClr>
              </a:solidFill>
            </a:endParaRPr>
          </a:p>
        </p:txBody>
      </p:sp>
      <p:sp>
        <p:nvSpPr>
          <p:cNvPr id="5" name="Textfeld 4">
            <a:extLst>
              <a:ext uri="{FF2B5EF4-FFF2-40B4-BE49-F238E27FC236}">
                <a16:creationId xmlns:a16="http://schemas.microsoft.com/office/drawing/2014/main" id="{2F50150C-E000-5E78-74FF-3F1FC4FF91CE}"/>
              </a:ext>
            </a:extLst>
          </p:cNvPr>
          <p:cNvSpPr txBox="1"/>
          <p:nvPr/>
        </p:nvSpPr>
        <p:spPr>
          <a:xfrm>
            <a:off x="315963" y="3054870"/>
            <a:ext cx="5179059" cy="3724096"/>
          </a:xfrm>
          <a:prstGeom prst="rect">
            <a:avLst/>
          </a:prstGeom>
          <a:noFill/>
        </p:spPr>
        <p:txBody>
          <a:bodyPr wrap="square" rtlCol="0">
            <a:spAutoFit/>
          </a:bodyPr>
          <a:lstStyle/>
          <a:p>
            <a:r>
              <a:rPr lang="de-DE" sz="900" dirty="0">
                <a:solidFill>
                  <a:schemeClr val="accent1">
                    <a:lumMod val="75000"/>
                  </a:schemeClr>
                </a:solidFill>
              </a:rPr>
              <a:t>betanet.de</a:t>
            </a:r>
            <a:br>
              <a:rPr lang="de-DE" sz="1000" dirty="0">
                <a:solidFill>
                  <a:schemeClr val="accent1">
                    <a:lumMod val="75000"/>
                  </a:schemeClr>
                </a:solidFill>
              </a:rPr>
            </a:br>
            <a:br>
              <a:rPr lang="de-DE" sz="1000" dirty="0">
                <a:solidFill>
                  <a:schemeClr val="accent1">
                    <a:lumMod val="75000"/>
                  </a:schemeClr>
                </a:solidFill>
              </a:rPr>
            </a:br>
            <a:r>
              <a:rPr lang="de-DE" sz="1400" b="1" dirty="0">
                <a:solidFill>
                  <a:schemeClr val="accent1">
                    <a:lumMod val="75000"/>
                  </a:schemeClr>
                </a:solidFill>
              </a:rPr>
              <a:t>Prostatakrebs</a:t>
            </a:r>
            <a:br>
              <a:rPr lang="de-DE" sz="1200" b="1" dirty="0">
                <a:solidFill>
                  <a:schemeClr val="accent1">
                    <a:lumMod val="75000"/>
                  </a:schemeClr>
                </a:solidFill>
              </a:rPr>
            </a:br>
            <a:r>
              <a:rPr lang="de-DE" sz="1200" b="1" dirty="0">
                <a:solidFill>
                  <a:schemeClr val="accent1">
                    <a:lumMod val="75000"/>
                  </a:schemeClr>
                </a:solidFill>
              </a:rPr>
              <a:t>​Sozialrechtliche und psychosoziale ​Informationen zur Erkrankung</a:t>
            </a:r>
            <a:br>
              <a:rPr lang="de-DE" sz="1000" dirty="0">
                <a:solidFill>
                  <a:schemeClr val="accent1">
                    <a:lumMod val="75000"/>
                  </a:schemeClr>
                </a:solidFill>
              </a:rPr>
            </a:br>
            <a:r>
              <a:rPr lang="de-DE" sz="800" dirty="0">
                <a:solidFill>
                  <a:schemeClr val="accent1">
                    <a:lumMod val="75000"/>
                  </a:schemeClr>
                </a:solidFill>
                <a:hlinkClick r:id="rId13">
                  <a:extLst>
                    <a:ext uri="{A12FA001-AC4F-418D-AE19-62706E023703}">
                      <ahyp:hlinkClr xmlns:ahyp="http://schemas.microsoft.com/office/drawing/2018/hyperlinkcolor" val="tx"/>
                    </a:ext>
                  </a:extLst>
                </a:hlinkClick>
              </a:rPr>
              <a:t>www.betanet.de/files/pdf/ratgeber-prostatakrebs.pdf</a:t>
            </a:r>
            <a:br>
              <a:rPr lang="de-DE" sz="1000" dirty="0">
                <a:solidFill>
                  <a:schemeClr val="accent1">
                    <a:lumMod val="75000"/>
                  </a:schemeClr>
                </a:solidFill>
              </a:rPr>
            </a:br>
            <a:br>
              <a:rPr lang="de-DE" sz="1000" dirty="0">
                <a:solidFill>
                  <a:schemeClr val="accent1">
                    <a:lumMod val="75000"/>
                  </a:schemeClr>
                </a:solidFill>
              </a:rPr>
            </a:br>
            <a:r>
              <a:rPr lang="de-DE" sz="1200" b="1" dirty="0">
                <a:solidFill>
                  <a:schemeClr val="accent1">
                    <a:lumMod val="75000"/>
                  </a:schemeClr>
                </a:solidFill>
              </a:rPr>
              <a:t>Schmerz</a:t>
            </a:r>
            <a:br>
              <a:rPr lang="de-DE" sz="1200" b="1" dirty="0">
                <a:solidFill>
                  <a:schemeClr val="accent1">
                    <a:lumMod val="75000"/>
                  </a:schemeClr>
                </a:solidFill>
              </a:rPr>
            </a:br>
            <a:r>
              <a:rPr lang="de-DE" sz="1200" b="1" dirty="0">
                <a:solidFill>
                  <a:schemeClr val="accent1">
                    <a:lumMod val="75000"/>
                  </a:schemeClr>
                </a:solidFill>
              </a:rPr>
              <a:t>Sozialrechtliche und psychosoziale Informationen für Schmerzpatienten</a:t>
            </a:r>
            <a:br>
              <a:rPr lang="de-DE" sz="1000" dirty="0">
                <a:solidFill>
                  <a:schemeClr val="accent1">
                    <a:lumMod val="75000"/>
                  </a:schemeClr>
                </a:solidFill>
              </a:rPr>
            </a:br>
            <a:r>
              <a:rPr lang="de-DE" sz="1000" dirty="0">
                <a:solidFill>
                  <a:schemeClr val="accent1">
                    <a:lumMod val="75000"/>
                  </a:schemeClr>
                </a:solidFill>
                <a:hlinkClick r:id="rId14">
                  <a:extLst>
                    <a:ext uri="{A12FA001-AC4F-418D-AE19-62706E023703}">
                      <ahyp:hlinkClr xmlns:ahyp="http://schemas.microsoft.com/office/drawing/2018/hyperlinkcolor" val="tx"/>
                    </a:ext>
                  </a:extLst>
                </a:hlinkClick>
              </a:rPr>
              <a:t>www.betanet.de/files/pdf/ratgeber-schmerz.pdf</a:t>
            </a:r>
            <a:br>
              <a:rPr lang="de-DE" sz="1000" dirty="0">
                <a:solidFill>
                  <a:schemeClr val="accent1">
                    <a:lumMod val="75000"/>
                  </a:schemeClr>
                </a:solidFill>
              </a:rPr>
            </a:br>
            <a:br>
              <a:rPr lang="de-DE" sz="1000" dirty="0">
                <a:solidFill>
                  <a:schemeClr val="accent1">
                    <a:lumMod val="75000"/>
                  </a:schemeClr>
                </a:solidFill>
              </a:rPr>
            </a:br>
            <a:r>
              <a:rPr lang="de-DE" sz="1400" b="1" dirty="0">
                <a:solidFill>
                  <a:schemeClr val="accent1">
                    <a:lumMod val="75000"/>
                  </a:schemeClr>
                </a:solidFill>
              </a:rPr>
              <a:t>Behinderungen</a:t>
            </a:r>
            <a:endParaRPr lang="de-DE" sz="1200" b="1" dirty="0">
              <a:solidFill>
                <a:schemeClr val="accent1">
                  <a:lumMod val="75000"/>
                </a:schemeClr>
              </a:solidFill>
            </a:endParaRPr>
          </a:p>
          <a:p>
            <a:r>
              <a:rPr lang="de-DE" sz="1200" b="1" dirty="0">
                <a:solidFill>
                  <a:schemeClr val="accent1">
                    <a:lumMod val="75000"/>
                  </a:schemeClr>
                </a:solidFill>
              </a:rPr>
              <a:t>Sozialrechtliche und psychosoziale Informationen</a:t>
            </a:r>
            <a:br>
              <a:rPr lang="de-DE" sz="1000" dirty="0">
                <a:solidFill>
                  <a:schemeClr val="accent1">
                    <a:lumMod val="75000"/>
                  </a:schemeClr>
                </a:solidFill>
              </a:rPr>
            </a:br>
            <a:r>
              <a:rPr lang="de-DE" sz="1000" dirty="0">
                <a:solidFill>
                  <a:schemeClr val="accent1">
                    <a:lumMod val="75000"/>
                  </a:schemeClr>
                </a:solidFill>
                <a:hlinkClick r:id="rId15">
                  <a:extLst>
                    <a:ext uri="{A12FA001-AC4F-418D-AE19-62706E023703}">
                      <ahyp:hlinkClr xmlns:ahyp="http://schemas.microsoft.com/office/drawing/2018/hyperlinkcolor" val="tx"/>
                    </a:ext>
                  </a:extLst>
                </a:hlinkClick>
              </a:rPr>
              <a:t>www.betanet.de/files/pdf/ratgeber-behinderungen.pdf</a:t>
            </a:r>
            <a:br>
              <a:rPr lang="de-DE" sz="1000" dirty="0">
                <a:solidFill>
                  <a:schemeClr val="accent1">
                    <a:lumMod val="75000"/>
                  </a:schemeClr>
                </a:solidFill>
              </a:rPr>
            </a:br>
            <a:br>
              <a:rPr lang="de-DE" sz="1000" dirty="0">
                <a:solidFill>
                  <a:schemeClr val="accent1">
                    <a:lumMod val="75000"/>
                  </a:schemeClr>
                </a:solidFill>
              </a:rPr>
            </a:br>
            <a:r>
              <a:rPr lang="de-DE" sz="1400" b="1" dirty="0">
                <a:solidFill>
                  <a:schemeClr val="accent1">
                    <a:lumMod val="75000"/>
                  </a:schemeClr>
                </a:solidFill>
              </a:rPr>
              <a:t>Pflege </a:t>
            </a:r>
            <a:r>
              <a:rPr lang="de-DE" sz="1200" b="1" dirty="0">
                <a:solidFill>
                  <a:schemeClr val="accent1">
                    <a:lumMod val="75000"/>
                  </a:schemeClr>
                </a:solidFill>
              </a:rPr>
              <a:t>Aktuelle</a:t>
            </a:r>
          </a:p>
          <a:p>
            <a:r>
              <a:rPr lang="de-DE" sz="1200" b="1" dirty="0">
                <a:solidFill>
                  <a:schemeClr val="accent1">
                    <a:lumMod val="75000"/>
                  </a:schemeClr>
                </a:solidFill>
              </a:rPr>
              <a:t>sozialrechtliche Informationen zum Thema Pflege</a:t>
            </a:r>
            <a:br>
              <a:rPr lang="de-DE" sz="1000" dirty="0">
                <a:solidFill>
                  <a:schemeClr val="accent1">
                    <a:lumMod val="75000"/>
                  </a:schemeClr>
                </a:solidFill>
              </a:rPr>
            </a:br>
            <a:r>
              <a:rPr lang="de-DE" sz="1000" dirty="0">
                <a:solidFill>
                  <a:schemeClr val="accent1">
                    <a:lumMod val="75000"/>
                  </a:schemeClr>
                </a:solidFill>
                <a:hlinkClick r:id="rId16">
                  <a:extLst>
                    <a:ext uri="{A12FA001-AC4F-418D-AE19-62706E023703}">
                      <ahyp:hlinkClr xmlns:ahyp="http://schemas.microsoft.com/office/drawing/2018/hyperlinkcolor" val="tx"/>
                    </a:ext>
                  </a:extLst>
                </a:hlinkClick>
              </a:rPr>
              <a:t>www.betanet.de/files/pdf/ratgeber-pflege.pdf</a:t>
            </a:r>
            <a:br>
              <a:rPr lang="de-DE" sz="1000" dirty="0">
                <a:solidFill>
                  <a:schemeClr val="accent1">
                    <a:lumMod val="75000"/>
                  </a:schemeClr>
                </a:solidFill>
              </a:rPr>
            </a:br>
            <a:br>
              <a:rPr lang="de-DE" sz="1000" dirty="0">
                <a:solidFill>
                  <a:schemeClr val="accent1">
                    <a:lumMod val="75000"/>
                  </a:schemeClr>
                </a:solidFill>
              </a:rPr>
            </a:br>
            <a:r>
              <a:rPr lang="de-DE" sz="1400" b="1" dirty="0">
                <a:solidFill>
                  <a:schemeClr val="accent1">
                    <a:lumMod val="75000"/>
                  </a:schemeClr>
                </a:solidFill>
              </a:rPr>
              <a:t>Palliativversorgung</a:t>
            </a:r>
            <a:br>
              <a:rPr lang="de-DE" sz="1000" b="1" dirty="0">
                <a:solidFill>
                  <a:schemeClr val="accent1">
                    <a:lumMod val="75000"/>
                  </a:schemeClr>
                </a:solidFill>
              </a:rPr>
            </a:br>
            <a:r>
              <a:rPr lang="de-DE" sz="1200" b="1" dirty="0">
                <a:solidFill>
                  <a:schemeClr val="accent1">
                    <a:lumMod val="75000"/>
                  </a:schemeClr>
                </a:solidFill>
              </a:rPr>
              <a:t>Sozialrechtliche und psychosoziale Informationen für die letzte Lebensphase </a:t>
            </a:r>
            <a:br>
              <a:rPr lang="de-DE" sz="1000" dirty="0">
                <a:solidFill>
                  <a:schemeClr val="accent1">
                    <a:lumMod val="75000"/>
                  </a:schemeClr>
                </a:solidFill>
              </a:rPr>
            </a:br>
            <a:r>
              <a:rPr lang="de-DE" sz="1000" dirty="0">
                <a:solidFill>
                  <a:schemeClr val="accent1">
                    <a:lumMod val="75000"/>
                  </a:schemeClr>
                </a:solidFill>
                <a:hlinkClick r:id="rId17">
                  <a:extLst>
                    <a:ext uri="{A12FA001-AC4F-418D-AE19-62706E023703}">
                      <ahyp:hlinkClr xmlns:ahyp="http://schemas.microsoft.com/office/drawing/2018/hyperlinkcolor" val="tx"/>
                    </a:ext>
                  </a:extLst>
                </a:hlinkClick>
              </a:rPr>
              <a:t>www.betanet.de/files/pdf/ratgeber-palliativversorgung.pdf</a:t>
            </a:r>
            <a:endParaRPr lang="de-DE" sz="1000" dirty="0">
              <a:solidFill>
                <a:schemeClr val="accent1">
                  <a:lumMod val="75000"/>
                </a:schemeClr>
              </a:solidFill>
            </a:endParaRPr>
          </a:p>
        </p:txBody>
      </p:sp>
      <p:sp>
        <p:nvSpPr>
          <p:cNvPr id="6" name="Textfeld 5">
            <a:extLst>
              <a:ext uri="{FF2B5EF4-FFF2-40B4-BE49-F238E27FC236}">
                <a16:creationId xmlns:a16="http://schemas.microsoft.com/office/drawing/2014/main" id="{4AF27C71-367A-7BB8-1BFE-659C706F8914}"/>
              </a:ext>
            </a:extLst>
          </p:cNvPr>
          <p:cNvSpPr txBox="1"/>
          <p:nvPr/>
        </p:nvSpPr>
        <p:spPr>
          <a:xfrm>
            <a:off x="2570159" y="216313"/>
            <a:ext cx="3406692" cy="3754874"/>
          </a:xfrm>
          <a:prstGeom prst="rect">
            <a:avLst/>
          </a:prstGeom>
          <a:noFill/>
        </p:spPr>
        <p:txBody>
          <a:bodyPr wrap="square" rtlCol="0">
            <a:spAutoFit/>
          </a:bodyPr>
          <a:lstStyle/>
          <a:p>
            <a:r>
              <a:rPr lang="de-DE" sz="900" dirty="0">
                <a:solidFill>
                  <a:srgbClr val="C00000"/>
                </a:solidFill>
              </a:rPr>
              <a:t>Deutsche Palliativ Stiftung | Deutscher Palliativ Verlag </a:t>
            </a:r>
            <a:br>
              <a:rPr lang="de-DE" sz="900" dirty="0">
                <a:solidFill>
                  <a:srgbClr val="C00000"/>
                </a:solidFill>
              </a:rPr>
            </a:br>
            <a:br>
              <a:rPr lang="de-DE" sz="900" dirty="0">
                <a:solidFill>
                  <a:srgbClr val="C00000"/>
                </a:solidFill>
              </a:rPr>
            </a:br>
            <a:r>
              <a:rPr lang="de-DE" sz="1400" b="1" dirty="0">
                <a:solidFill>
                  <a:srgbClr val="C00000"/>
                </a:solidFill>
              </a:rPr>
              <a:t>Medikamenten-Tipps - Informationen zu Palliativsymptomen und deren Behandlung </a:t>
            </a:r>
          </a:p>
          <a:p>
            <a:r>
              <a:rPr lang="de-DE" sz="800" dirty="0">
                <a:solidFill>
                  <a:srgbClr val="C00000"/>
                </a:solidFill>
                <a:hlinkClick r:id="rId18">
                  <a:extLst>
                    <a:ext uri="{A12FA001-AC4F-418D-AE19-62706E023703}">
                      <ahyp:hlinkClr xmlns:ahyp="http://schemas.microsoft.com/office/drawing/2018/hyperlinkcolor" val="tx"/>
                    </a:ext>
                  </a:extLst>
                </a:hlinkClick>
              </a:rPr>
              <a:t>https://www.palliativstiftung.de/images/downloads/medikamententipps_auflage2_web.pdf</a:t>
            </a:r>
            <a:br>
              <a:rPr lang="de-DE" sz="900" dirty="0">
                <a:solidFill>
                  <a:srgbClr val="C00000"/>
                </a:solidFill>
              </a:rPr>
            </a:br>
            <a:br>
              <a:rPr lang="de-DE" sz="900" dirty="0">
                <a:solidFill>
                  <a:srgbClr val="C00000"/>
                </a:solidFill>
              </a:rPr>
            </a:br>
            <a:r>
              <a:rPr lang="de-DE" sz="900" b="1" dirty="0">
                <a:solidFill>
                  <a:srgbClr val="C00000"/>
                </a:solidFill>
              </a:rPr>
              <a:t>​</a:t>
            </a:r>
            <a:r>
              <a:rPr lang="de-DE" sz="1400" b="1" dirty="0">
                <a:solidFill>
                  <a:srgbClr val="C00000"/>
                </a:solidFill>
              </a:rPr>
              <a:t>Komplementäre und alternative Methoden ​in der Palliativversorgung </a:t>
            </a:r>
          </a:p>
          <a:p>
            <a:r>
              <a:rPr lang="de-DE" sz="800" dirty="0">
                <a:solidFill>
                  <a:srgbClr val="C00000"/>
                </a:solidFill>
                <a:hlinkClick r:id="rId19">
                  <a:extLst>
                    <a:ext uri="{A12FA001-AC4F-418D-AE19-62706E023703}">
                      <ahyp:hlinkClr xmlns:ahyp="http://schemas.microsoft.com/office/drawing/2018/hyperlinkcolor" val="tx"/>
                    </a:ext>
                  </a:extLst>
                </a:hlinkClick>
              </a:rPr>
              <a:t>https://www.palliativstiftung.de/images/downloads/komplementaere_und_alternative_methoden_in_der_palliativversorgung_auflage2_web.pdf</a:t>
            </a:r>
            <a:br>
              <a:rPr lang="de-DE" sz="900" dirty="0">
                <a:solidFill>
                  <a:srgbClr val="C00000"/>
                </a:solidFill>
              </a:rPr>
            </a:br>
            <a:br>
              <a:rPr lang="de-DE" sz="1400" dirty="0">
                <a:solidFill>
                  <a:srgbClr val="C00000"/>
                </a:solidFill>
              </a:rPr>
            </a:br>
            <a:r>
              <a:rPr lang="de-DE" sz="1400" b="1" dirty="0">
                <a:solidFill>
                  <a:srgbClr val="C00000"/>
                </a:solidFill>
              </a:rPr>
              <a:t>Die Pflege Tipps - Palliative Care</a:t>
            </a:r>
          </a:p>
          <a:p>
            <a:r>
              <a:rPr lang="de-DE" sz="800" b="1" dirty="0">
                <a:solidFill>
                  <a:srgbClr val="C00000"/>
                </a:solidFill>
                <a:hlinkClick r:id="rId20">
                  <a:extLst>
                    <a:ext uri="{A12FA001-AC4F-418D-AE19-62706E023703}">
                      <ahyp:hlinkClr xmlns:ahyp="http://schemas.microsoft.com/office/drawing/2018/hyperlinkcolor" val="tx"/>
                    </a:ext>
                  </a:extLst>
                </a:hlinkClick>
              </a:rPr>
              <a:t>https://www.palliativstiftung.de/images/downloads/pflegetipps_deutsch_17_auflage_web_2022_lesezeichen.pdf</a:t>
            </a:r>
            <a:r>
              <a:rPr lang="de-DE" sz="800" b="1" dirty="0">
                <a:solidFill>
                  <a:srgbClr val="C00000"/>
                </a:solidFill>
              </a:rPr>
              <a:t> </a:t>
            </a:r>
            <a:br>
              <a:rPr lang="de-DE" sz="900" dirty="0">
                <a:solidFill>
                  <a:srgbClr val="C00000"/>
                </a:solidFill>
              </a:rPr>
            </a:br>
            <a:br>
              <a:rPr lang="de-DE" sz="900" dirty="0">
                <a:solidFill>
                  <a:srgbClr val="C00000"/>
                </a:solidFill>
              </a:rPr>
            </a:br>
            <a:r>
              <a:rPr lang="de-DE" sz="1400" b="1" dirty="0">
                <a:solidFill>
                  <a:srgbClr val="C00000"/>
                </a:solidFill>
              </a:rPr>
              <a:t>Ambulante Palliativversorgung</a:t>
            </a:r>
          </a:p>
          <a:p>
            <a:r>
              <a:rPr lang="de-DE" sz="800" dirty="0">
                <a:solidFill>
                  <a:srgbClr val="C00000"/>
                </a:solidFill>
                <a:hlinkClick r:id="rId21">
                  <a:extLst>
                    <a:ext uri="{A12FA001-AC4F-418D-AE19-62706E023703}">
                      <ahyp:hlinkClr xmlns:ahyp="http://schemas.microsoft.com/office/drawing/2018/hyperlinkcolor" val="tx"/>
                    </a:ext>
                  </a:extLst>
                </a:hlinkClick>
              </a:rPr>
              <a:t>https://www.palliativstiftung.de/images/downloads/ambulante_palliativversorgung_auflage3_web.pdf</a:t>
            </a:r>
            <a:endParaRPr lang="de-DE" sz="800" dirty="0">
              <a:solidFill>
                <a:srgbClr val="C000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p>
        </p:txBody>
      </p:sp>
    </p:spTree>
    <p:extLst>
      <p:ext uri="{BB962C8B-B14F-4D97-AF65-F5344CB8AC3E}">
        <p14:creationId xmlns:p14="http://schemas.microsoft.com/office/powerpoint/2010/main" val="111667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21DA614-2886-8452-6D3B-6C5CCF434C4B}"/>
              </a:ext>
            </a:extLst>
          </p:cNvPr>
          <p:cNvSpPr txBox="1"/>
          <p:nvPr/>
        </p:nvSpPr>
        <p:spPr>
          <a:xfrm>
            <a:off x="324366" y="113126"/>
            <a:ext cx="3247053" cy="1015663"/>
          </a:xfrm>
          <a:prstGeom prst="rect">
            <a:avLst/>
          </a:prstGeom>
          <a:noFill/>
        </p:spPr>
        <p:txBody>
          <a:bodyPr wrap="square">
            <a:spAutoFit/>
          </a:bodyPr>
          <a:lstStyle/>
          <a:p>
            <a:r>
              <a:rPr lang="de-DE" sz="2200" b="1" dirty="0">
                <a:solidFill>
                  <a:srgbClr val="C00000"/>
                </a:solidFill>
                <a:latin typeface="Arial Black" panose="020B0A04020102020204" pitchFamily="34" charset="0"/>
              </a:rPr>
              <a:t>Patienten-</a:t>
            </a:r>
          </a:p>
          <a:p>
            <a:r>
              <a:rPr lang="de-DE" sz="2200" b="1" dirty="0">
                <a:solidFill>
                  <a:srgbClr val="C00000"/>
                </a:solidFill>
                <a:latin typeface="Arial Black" panose="020B0A04020102020204" pitchFamily="34" charset="0"/>
              </a:rPr>
              <a:t>rechte </a:t>
            </a:r>
          </a:p>
          <a:p>
            <a:r>
              <a:rPr lang="de-DE" sz="1600" b="1" dirty="0">
                <a:solidFill>
                  <a:srgbClr val="C00000"/>
                </a:solidFill>
                <a:latin typeface="Arial Black" panose="020B0A04020102020204" pitchFamily="34" charset="0"/>
              </a:rPr>
              <a:t>&amp; Soziales</a:t>
            </a:r>
          </a:p>
        </p:txBody>
      </p:sp>
      <p:sp>
        <p:nvSpPr>
          <p:cNvPr id="3" name="Ellipse 2">
            <a:hlinkClick r:id="rId2"/>
            <a:extLst>
              <a:ext uri="{FF2B5EF4-FFF2-40B4-BE49-F238E27FC236}">
                <a16:creationId xmlns:a16="http://schemas.microsoft.com/office/drawing/2014/main" id="{5A29A8AF-3705-B7A0-6707-13CFD1E37421}"/>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UPD</a:t>
            </a:r>
          </a:p>
          <a:p>
            <a:pPr algn="ctr"/>
            <a:r>
              <a:rPr lang="de-DE" sz="1200" b="1" dirty="0"/>
              <a:t>Unabhängige Patientenberatung Deutschland</a:t>
            </a:r>
          </a:p>
          <a:p>
            <a:pPr algn="ctr"/>
            <a:endParaRPr lang="de-DE" sz="900" b="1" dirty="0"/>
          </a:p>
          <a:p>
            <a:pPr algn="ctr"/>
            <a:r>
              <a:rPr lang="de-DE" sz="1400" b="1" dirty="0"/>
              <a:t>0800 / 0 11 77 22</a:t>
            </a:r>
          </a:p>
        </p:txBody>
      </p:sp>
      <p:sp>
        <p:nvSpPr>
          <p:cNvPr id="4" name="Textfeld 3">
            <a:extLst>
              <a:ext uri="{FF2B5EF4-FFF2-40B4-BE49-F238E27FC236}">
                <a16:creationId xmlns:a16="http://schemas.microsoft.com/office/drawing/2014/main" id="{9BA72569-E03C-6467-2BF0-5836E246D513}"/>
              </a:ext>
            </a:extLst>
          </p:cNvPr>
          <p:cNvSpPr txBox="1"/>
          <p:nvPr/>
        </p:nvSpPr>
        <p:spPr>
          <a:xfrm>
            <a:off x="6734086" y="209028"/>
            <a:ext cx="5061674"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0B6B88A9-8049-0C38-88EC-95EF2F638842}"/>
              </a:ext>
            </a:extLst>
          </p:cNvPr>
          <p:cNvSpPr txBox="1"/>
          <p:nvPr/>
        </p:nvSpPr>
        <p:spPr>
          <a:xfrm>
            <a:off x="315963" y="3054870"/>
            <a:ext cx="6247205" cy="3108543"/>
          </a:xfrm>
          <a:prstGeom prst="rect">
            <a:avLst/>
          </a:prstGeom>
          <a:noFill/>
        </p:spPr>
        <p:txBody>
          <a:bodyPr wrap="square" rtlCol="0">
            <a:spAutoFit/>
          </a:bodyPr>
          <a:lstStyle/>
          <a:p>
            <a:endParaRPr lang="de-DE" sz="900" dirty="0">
              <a:solidFill>
                <a:srgbClr val="F29400"/>
              </a:solidFill>
            </a:endParaRPr>
          </a:p>
          <a:p>
            <a:r>
              <a:rPr lang="de-DE" sz="900" dirty="0">
                <a:solidFill>
                  <a:srgbClr val="C00000"/>
                </a:solidFill>
              </a:rPr>
              <a:t>Bundesministerium der Justiz </a:t>
            </a:r>
          </a:p>
          <a:p>
            <a:endParaRPr lang="de-DE" sz="900" dirty="0">
              <a:solidFill>
                <a:srgbClr val="C00000"/>
              </a:solidFill>
            </a:endParaRPr>
          </a:p>
          <a:p>
            <a:r>
              <a:rPr lang="de-DE" sz="2400" b="1" dirty="0">
                <a:solidFill>
                  <a:srgbClr val="C00000"/>
                </a:solidFill>
                <a:latin typeface="Arial Black" panose="020B0A04020102020204" pitchFamily="34" charset="0"/>
              </a:rPr>
              <a:t>Patientenrechte</a:t>
            </a:r>
          </a:p>
          <a:p>
            <a:r>
              <a:rPr lang="de-DE" sz="900" dirty="0">
                <a:solidFill>
                  <a:srgbClr val="C00000"/>
                </a:solidFill>
                <a:hlinkClick r:id="rId3">
                  <a:extLst>
                    <a:ext uri="{A12FA001-AC4F-418D-AE19-62706E023703}">
                      <ahyp:hlinkClr xmlns:ahyp="http://schemas.microsoft.com/office/drawing/2018/hyperlinkcolor" val="tx"/>
                    </a:ext>
                  </a:extLst>
                </a:hlinkClick>
              </a:rPr>
              <a:t>www.bmj.de/DE/Themen/Patientenrechte/Patientenrechte_node.html</a:t>
            </a:r>
            <a:endParaRPr lang="de-DE" sz="900" dirty="0">
              <a:solidFill>
                <a:srgbClr val="C00000"/>
              </a:solidFill>
            </a:endParaRPr>
          </a:p>
          <a:p>
            <a:endParaRPr lang="de-DE" sz="900" dirty="0">
              <a:solidFill>
                <a:srgbClr val="F29400"/>
              </a:solidFill>
            </a:endParaRPr>
          </a:p>
          <a:p>
            <a:r>
              <a:rPr lang="de-DE" sz="1600" b="1" dirty="0">
                <a:solidFill>
                  <a:srgbClr val="F29400"/>
                </a:solidFill>
              </a:rPr>
              <a:t>Patientenverfügung</a:t>
            </a:r>
          </a:p>
          <a:p>
            <a:r>
              <a:rPr lang="de-DE" sz="900" b="1" dirty="0">
                <a:solidFill>
                  <a:srgbClr val="F29400"/>
                </a:solidFill>
                <a:hlinkClick r:id="rId4">
                  <a:extLst>
                    <a:ext uri="{A12FA001-AC4F-418D-AE19-62706E023703}">
                      <ahyp:hlinkClr xmlns:ahyp="http://schemas.microsoft.com/office/drawing/2018/hyperlinkcolor" val="tx"/>
                    </a:ext>
                  </a:extLst>
                </a:hlinkClick>
              </a:rPr>
              <a:t>www.bmj.de/DE/Themen/VorsorgeUndBetreuungsrecht/Patientenverfuegung/Patientenverfuegung_node.html</a:t>
            </a:r>
            <a:endParaRPr lang="de-DE" sz="900" b="1" dirty="0">
              <a:solidFill>
                <a:srgbClr val="F29400"/>
              </a:solidFill>
            </a:endParaRPr>
          </a:p>
          <a:p>
            <a:endParaRPr lang="de-DE" sz="900" b="1" dirty="0">
              <a:solidFill>
                <a:srgbClr val="F29400"/>
              </a:solidFill>
            </a:endParaRPr>
          </a:p>
          <a:p>
            <a:r>
              <a:rPr lang="de-DE" sz="1600" b="1" dirty="0">
                <a:solidFill>
                  <a:srgbClr val="F29400"/>
                </a:solidFill>
              </a:rPr>
              <a:t>Betreuungsrecht</a:t>
            </a:r>
            <a:endParaRPr lang="de-DE" sz="900" b="1" dirty="0">
              <a:solidFill>
                <a:srgbClr val="F29400"/>
              </a:solidFill>
            </a:endParaRPr>
          </a:p>
          <a:p>
            <a:r>
              <a:rPr lang="de-DE" sz="900" b="1" dirty="0">
                <a:solidFill>
                  <a:srgbClr val="F29400"/>
                </a:solidFill>
                <a:hlinkClick r:id="rId5">
                  <a:extLst>
                    <a:ext uri="{A12FA001-AC4F-418D-AE19-62706E023703}">
                      <ahyp:hlinkClr xmlns:ahyp="http://schemas.microsoft.com/office/drawing/2018/hyperlinkcolor" val="tx"/>
                    </a:ext>
                  </a:extLst>
                </a:hlinkClick>
              </a:rPr>
              <a:t>www.bmj.de/DE/Themen/FokusThemen/BetreuungsR-Reform/BetreuungsR-Reform_node.html</a:t>
            </a:r>
            <a:endParaRPr lang="de-DE" sz="900" b="1" dirty="0">
              <a:solidFill>
                <a:srgbClr val="F29400"/>
              </a:solidFill>
            </a:endParaRPr>
          </a:p>
          <a:p>
            <a:endParaRPr lang="de-DE" sz="900" b="1" dirty="0">
              <a:solidFill>
                <a:srgbClr val="F29400"/>
              </a:solidFill>
            </a:endParaRPr>
          </a:p>
          <a:p>
            <a:r>
              <a:rPr lang="de-DE" sz="1600" b="1" dirty="0">
                <a:solidFill>
                  <a:srgbClr val="F29400"/>
                </a:solidFill>
              </a:rPr>
              <a:t>Vorsorgevollmacht</a:t>
            </a:r>
          </a:p>
          <a:p>
            <a:r>
              <a:rPr lang="de-DE" sz="900" b="1" dirty="0">
                <a:solidFill>
                  <a:srgbClr val="F29400"/>
                </a:solidFill>
                <a:hlinkClick r:id="rId6">
                  <a:extLst>
                    <a:ext uri="{A12FA001-AC4F-418D-AE19-62706E023703}">
                      <ahyp:hlinkClr xmlns:ahyp="http://schemas.microsoft.com/office/drawing/2018/hyperlinkcolor" val="tx"/>
                    </a:ext>
                  </a:extLst>
                </a:hlinkClick>
              </a:rPr>
              <a:t>www.bmj.de/DE/Themen/VorsorgeUndBetreuungsrecht/Vorsorgevollmacht/Vorsorgevollmacht_node.html</a:t>
            </a:r>
            <a:endParaRPr lang="de-DE" sz="900" b="1" dirty="0">
              <a:solidFill>
                <a:srgbClr val="F29400"/>
              </a:solidFill>
            </a:endParaRPr>
          </a:p>
          <a:p>
            <a:endParaRPr lang="de-DE" sz="900" b="1" dirty="0">
              <a:solidFill>
                <a:srgbClr val="F29400"/>
              </a:solidFill>
            </a:endParaRPr>
          </a:p>
          <a:p>
            <a:r>
              <a:rPr lang="de-DE" sz="1600" b="1" dirty="0">
                <a:solidFill>
                  <a:srgbClr val="F29400"/>
                </a:solidFill>
              </a:rPr>
              <a:t>Erben und Vererben</a:t>
            </a:r>
          </a:p>
          <a:p>
            <a:r>
              <a:rPr lang="de-DE" sz="900" b="1" dirty="0">
                <a:solidFill>
                  <a:srgbClr val="F29400"/>
                </a:solidFill>
                <a:hlinkClick r:id="rId7">
                  <a:extLst>
                    <a:ext uri="{A12FA001-AC4F-418D-AE19-62706E023703}">
                      <ahyp:hlinkClr xmlns:ahyp="http://schemas.microsoft.com/office/drawing/2018/hyperlinkcolor" val="tx"/>
                    </a:ext>
                  </a:extLst>
                </a:hlinkClick>
              </a:rPr>
              <a:t>www.bmj.de/SharedDocs/Publikationen/DE/Erben_Vererben.html</a:t>
            </a:r>
            <a:endParaRPr lang="de-DE" sz="900" b="1" dirty="0">
              <a:solidFill>
                <a:srgbClr val="F29400"/>
              </a:solidFill>
            </a:endParaRPr>
          </a:p>
        </p:txBody>
      </p:sp>
      <p:sp>
        <p:nvSpPr>
          <p:cNvPr id="6" name="Textfeld 5">
            <a:extLst>
              <a:ext uri="{FF2B5EF4-FFF2-40B4-BE49-F238E27FC236}">
                <a16:creationId xmlns:a16="http://schemas.microsoft.com/office/drawing/2014/main" id="{33F093BD-3DEA-BF60-E09F-A0022AD3BFE3}"/>
              </a:ext>
            </a:extLst>
          </p:cNvPr>
          <p:cNvSpPr txBox="1"/>
          <p:nvPr/>
        </p:nvSpPr>
        <p:spPr>
          <a:xfrm>
            <a:off x="2475284" y="209028"/>
            <a:ext cx="3993011" cy="2477601"/>
          </a:xfrm>
          <a:prstGeom prst="rect">
            <a:avLst/>
          </a:prstGeom>
          <a:noFill/>
        </p:spPr>
        <p:txBody>
          <a:bodyPr wrap="square" rtlCol="0">
            <a:spAutoFit/>
          </a:bodyPr>
          <a:lstStyle/>
          <a:p>
            <a:r>
              <a:rPr lang="de-DE" sz="900" dirty="0">
                <a:solidFill>
                  <a:srgbClr val="C00000"/>
                </a:solidFill>
              </a:rPr>
              <a:t>Bundesministerium für Gesundheit </a:t>
            </a:r>
            <a:br>
              <a:rPr lang="de-DE" sz="900" dirty="0">
                <a:solidFill>
                  <a:srgbClr val="C00000"/>
                </a:solidFill>
              </a:rPr>
            </a:br>
            <a:endParaRPr lang="de-DE" sz="900" dirty="0">
              <a:solidFill>
                <a:srgbClr val="C00000"/>
              </a:solidFill>
            </a:endParaRPr>
          </a:p>
          <a:p>
            <a:r>
              <a:rPr lang="de-DE" sz="1600" b="1" dirty="0">
                <a:solidFill>
                  <a:srgbClr val="C00000"/>
                </a:solidFill>
                <a:latin typeface="Arial Black" panose="020B0A04020102020204" pitchFamily="34" charset="0"/>
              </a:rPr>
              <a:t>Ratgeber</a:t>
            </a:r>
            <a:endParaRPr lang="de-DE" sz="2400" b="1" dirty="0">
              <a:solidFill>
                <a:srgbClr val="C00000"/>
              </a:solidFill>
              <a:latin typeface="Arial Black" panose="020B0A04020102020204" pitchFamily="34" charset="0"/>
            </a:endParaRPr>
          </a:p>
          <a:p>
            <a:r>
              <a:rPr lang="de-DE" sz="2400" b="1" dirty="0">
                <a:solidFill>
                  <a:srgbClr val="C00000"/>
                </a:solidFill>
                <a:latin typeface="Arial Black" panose="020B0A04020102020204" pitchFamily="34" charset="0"/>
              </a:rPr>
              <a:t>Krankenhaus </a:t>
            </a:r>
          </a:p>
          <a:p>
            <a:r>
              <a:rPr lang="de-DE" sz="900" dirty="0">
                <a:solidFill>
                  <a:srgbClr val="C00000"/>
                </a:solidFill>
                <a:hlinkClick r:id="rId8">
                  <a:extLst>
                    <a:ext uri="{A12FA001-AC4F-418D-AE19-62706E023703}">
                      <ahyp:hlinkClr xmlns:ahyp="http://schemas.microsoft.com/office/drawing/2018/hyperlinkcolor" val="tx"/>
                    </a:ext>
                  </a:extLst>
                </a:hlinkClick>
              </a:rPr>
              <a:t>www.bundesgesundheitsministerium.de/service/publikationen/details/ratgeber-krankenhaus.html</a:t>
            </a:r>
            <a:br>
              <a:rPr lang="de-DE" sz="900" dirty="0">
                <a:solidFill>
                  <a:srgbClr val="C00000"/>
                </a:solidFill>
              </a:rPr>
            </a:br>
            <a:br>
              <a:rPr lang="de-DE" sz="900" dirty="0">
                <a:solidFill>
                  <a:srgbClr val="F29400"/>
                </a:solidFill>
              </a:rPr>
            </a:br>
            <a:endParaRPr lang="de-DE" sz="900" dirty="0">
              <a:solidFill>
                <a:srgbClr val="F29400"/>
              </a:solidFill>
            </a:endParaRPr>
          </a:p>
          <a:p>
            <a:r>
              <a:rPr lang="de-DE" sz="1600" b="1" dirty="0">
                <a:solidFill>
                  <a:srgbClr val="F29400"/>
                </a:solidFill>
              </a:rPr>
              <a:t>Ratgeber Kranken­versicherung </a:t>
            </a:r>
            <a:br>
              <a:rPr lang="de-DE" sz="900" b="1"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www.bundesgesundheitsministerium.de/service/publikationen/details/ratgeber-krankenversicherung.html</a:t>
            </a:r>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27" name="Textfeld 26">
            <a:extLst>
              <a:ext uri="{FF2B5EF4-FFF2-40B4-BE49-F238E27FC236}">
                <a16:creationId xmlns:a16="http://schemas.microsoft.com/office/drawing/2014/main" id="{85E2E1CE-C841-C161-0DB0-E76996230C0A}"/>
              </a:ext>
            </a:extLst>
          </p:cNvPr>
          <p:cNvSpPr txBox="1"/>
          <p:nvPr/>
        </p:nvSpPr>
        <p:spPr>
          <a:xfrm>
            <a:off x="6734086" y="209028"/>
            <a:ext cx="5061674" cy="6386364"/>
          </a:xfrm>
          <a:prstGeom prst="rect">
            <a:avLst/>
          </a:prstGeom>
          <a:noFill/>
        </p:spPr>
        <p:txBody>
          <a:bodyPr wrap="square" rtlCol="0">
            <a:spAutoFit/>
          </a:bodyPr>
          <a:lstStyle/>
          <a:p>
            <a:r>
              <a:rPr lang="de-DE" sz="900" dirty="0">
                <a:solidFill>
                  <a:srgbClr val="C00000"/>
                </a:solidFill>
              </a:rPr>
              <a:t>betanet.de​</a:t>
            </a:r>
          </a:p>
          <a:p>
            <a:endParaRPr lang="de-DE" sz="900" dirty="0">
              <a:solidFill>
                <a:srgbClr val="C00000"/>
              </a:solidFill>
            </a:endParaRPr>
          </a:p>
          <a:p>
            <a:r>
              <a:rPr lang="de-DE" sz="2400" b="1" dirty="0">
                <a:solidFill>
                  <a:srgbClr val="C00000"/>
                </a:solidFill>
                <a:latin typeface="Arial Black" panose="020B0A04020102020204" pitchFamily="34" charset="0"/>
              </a:rPr>
              <a:t>Patientenvorsorge</a:t>
            </a:r>
            <a:br>
              <a:rPr lang="de-DE" sz="900" b="1" dirty="0">
                <a:solidFill>
                  <a:srgbClr val="C00000"/>
                </a:solidFill>
              </a:rPr>
            </a:br>
            <a:r>
              <a:rPr lang="de-DE" sz="900" b="1" dirty="0">
                <a:solidFill>
                  <a:srgbClr val="C00000"/>
                </a:solidFill>
              </a:rPr>
              <a:t>Vorsorge­vollmacht, Betreuungs­verfügung, Patienten­verfügung</a:t>
            </a:r>
            <a:br>
              <a:rPr lang="de-DE" sz="900" b="1" dirty="0">
                <a:solidFill>
                  <a:srgbClr val="C00000"/>
                </a:solidFill>
              </a:rPr>
            </a:br>
            <a:r>
              <a:rPr lang="de-DE" sz="900" dirty="0">
                <a:solidFill>
                  <a:srgbClr val="C00000"/>
                </a:solidFill>
                <a:hlinkClick r:id="rId10">
                  <a:extLst>
                    <a:ext uri="{A12FA001-AC4F-418D-AE19-62706E023703}">
                      <ahyp:hlinkClr xmlns:ahyp="http://schemas.microsoft.com/office/drawing/2018/hyperlinkcolor" val="tx"/>
                    </a:ext>
                  </a:extLst>
                </a:hlinkClick>
              </a:rPr>
              <a:t>www.betanet.de/files/pdf/ratgeber-patientenvorsorge.pdf</a:t>
            </a:r>
            <a:br>
              <a:rPr lang="de-DE" sz="900" dirty="0">
                <a:solidFill>
                  <a:schemeClr val="accent1">
                    <a:lumMod val="75000"/>
                  </a:schemeClr>
                </a:solidFill>
              </a:rPr>
            </a:br>
            <a:br>
              <a:rPr lang="de-DE" sz="900" dirty="0">
                <a:solidFill>
                  <a:schemeClr val="accent1">
                    <a:lumMod val="75000"/>
                  </a:schemeClr>
                </a:solidFill>
              </a:rPr>
            </a:br>
            <a:r>
              <a:rPr lang="de-DE" sz="900" b="1" dirty="0">
                <a:solidFill>
                  <a:srgbClr val="F29400"/>
                </a:solidFill>
              </a:rPr>
              <a:t>​</a:t>
            </a:r>
            <a:r>
              <a:rPr lang="de-DE" sz="1600" b="1" dirty="0">
                <a:solidFill>
                  <a:srgbClr val="F29400"/>
                </a:solidFill>
              </a:rPr>
              <a:t>Patientenverfügung Vordruck</a:t>
            </a:r>
            <a:br>
              <a:rPr lang="de-DE" sz="900" b="1"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www.betanet.de/files/pdf/vordruck-patientenverfuegung.pdf</a:t>
            </a:r>
            <a:br>
              <a:rPr lang="de-DE" sz="900" dirty="0">
                <a:solidFill>
                  <a:srgbClr val="F29400"/>
                </a:solidFill>
              </a:rPr>
            </a:br>
            <a:endParaRPr lang="de-DE" sz="900" dirty="0">
              <a:solidFill>
                <a:srgbClr val="F29400"/>
              </a:solidFill>
            </a:endParaRPr>
          </a:p>
          <a:p>
            <a:r>
              <a:rPr lang="de-DE" sz="1600" b="1" dirty="0">
                <a:solidFill>
                  <a:srgbClr val="F29400"/>
                </a:solidFill>
              </a:rPr>
              <a:t>Vorsorgevollmacht Vordruck</a:t>
            </a:r>
            <a:br>
              <a:rPr lang="de-DE" sz="900" b="1"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www.betanet.de/files/pdf/vordruck-vorsorgevollmacht.pdf</a:t>
            </a:r>
            <a:br>
              <a:rPr lang="de-DE" sz="900" dirty="0">
                <a:solidFill>
                  <a:srgbClr val="F29400"/>
                </a:solidFill>
              </a:rPr>
            </a:br>
            <a:endParaRPr lang="de-DE" sz="900" dirty="0">
              <a:solidFill>
                <a:srgbClr val="F29400"/>
              </a:solidFill>
            </a:endParaRPr>
          </a:p>
          <a:p>
            <a:r>
              <a:rPr lang="de-DE" sz="1600" b="1" dirty="0">
                <a:solidFill>
                  <a:srgbClr val="F29400"/>
                </a:solidFill>
              </a:rPr>
              <a:t>Betreuungsverfügung Vordruck</a:t>
            </a:r>
            <a:br>
              <a:rPr lang="de-DE" sz="900" b="1"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www.betanet.de/files/pdf/vordruck-betreuungsverfuegung.pdf</a:t>
            </a:r>
            <a:endParaRPr lang="de-DE" sz="900" dirty="0">
              <a:solidFill>
                <a:srgbClr val="F29400"/>
              </a:solidFill>
            </a:endParaRPr>
          </a:p>
          <a:p>
            <a:endParaRPr lang="de-DE" sz="900" b="1" dirty="0">
              <a:solidFill>
                <a:srgbClr val="F29400"/>
              </a:solidFill>
            </a:endParaRPr>
          </a:p>
          <a:p>
            <a:r>
              <a:rPr lang="de-DE" sz="1600" b="1" dirty="0">
                <a:solidFill>
                  <a:srgbClr val="F29400"/>
                </a:solidFill>
              </a:rPr>
              <a:t>Patientenrechte</a:t>
            </a:r>
          </a:p>
          <a:p>
            <a:r>
              <a:rPr lang="de-DE" sz="900" b="1" dirty="0">
                <a:solidFill>
                  <a:srgbClr val="F29400"/>
                </a:solidFill>
                <a:hlinkClick r:id="rId14">
                  <a:extLst>
                    <a:ext uri="{A12FA001-AC4F-418D-AE19-62706E023703}">
                      <ahyp:hlinkClr xmlns:ahyp="http://schemas.microsoft.com/office/drawing/2018/hyperlinkcolor" val="tx"/>
                    </a:ext>
                  </a:extLst>
                </a:hlinkClick>
              </a:rPr>
              <a:t>www.betanet.de/patientenrechte.html</a:t>
            </a:r>
            <a:endParaRPr lang="de-DE" sz="900" b="1"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err="1">
                <a:solidFill>
                  <a:schemeClr val="accent1">
                    <a:lumMod val="75000"/>
                  </a:schemeClr>
                </a:solidFill>
              </a:rPr>
              <a:t>verbraucherzentrale</a:t>
            </a:r>
            <a:endParaRPr lang="de-DE" sz="900" dirty="0">
              <a:solidFill>
                <a:schemeClr val="accent1">
                  <a:lumMod val="75000"/>
                </a:schemeClr>
              </a:solidFill>
            </a:endParaRPr>
          </a:p>
          <a:p>
            <a:r>
              <a:rPr lang="de-DE" sz="1600" b="1" dirty="0">
                <a:solidFill>
                  <a:schemeClr val="accent1">
                    <a:lumMod val="75000"/>
                  </a:schemeClr>
                </a:solidFill>
              </a:rPr>
              <a:t>Selbstbestimmt</a:t>
            </a:r>
            <a:br>
              <a:rPr lang="de-DE" sz="1600" b="1" dirty="0">
                <a:solidFill>
                  <a:schemeClr val="accent1">
                    <a:lumMod val="75000"/>
                  </a:schemeClr>
                </a:solidFill>
              </a:rPr>
            </a:br>
            <a:r>
              <a:rPr lang="de-DE" sz="1600" b="1" dirty="0">
                <a:solidFill>
                  <a:schemeClr val="accent1">
                    <a:lumMod val="75000"/>
                  </a:schemeClr>
                </a:solidFill>
              </a:rPr>
              <a:t>die Online-Patienten­verfügung</a:t>
            </a:r>
            <a:br>
              <a:rPr lang="de-DE" sz="1200" b="1" dirty="0">
                <a:solidFill>
                  <a:schemeClr val="accent1">
                    <a:lumMod val="75000"/>
                  </a:schemeClr>
                </a:solidFill>
              </a:rPr>
            </a:br>
            <a:r>
              <a:rPr lang="de-DE" sz="1200" b="1" dirty="0">
                <a:solidFill>
                  <a:schemeClr val="accent1">
                    <a:lumMod val="75000"/>
                  </a:schemeClr>
                </a:solidFill>
              </a:rPr>
              <a:t>der Verbraucherzentralen</a:t>
            </a:r>
            <a:br>
              <a:rPr lang="de-DE" sz="900" b="1" dirty="0">
                <a:solidFill>
                  <a:schemeClr val="accent1">
                    <a:lumMod val="75000"/>
                  </a:schemeClr>
                </a:solidFill>
              </a:rPr>
            </a:br>
            <a:r>
              <a:rPr lang="de-DE" sz="900" dirty="0">
                <a:solidFill>
                  <a:schemeClr val="accent1">
                    <a:lumMod val="75000"/>
                  </a:schemeClr>
                </a:solidFill>
                <a:hlinkClick r:id="rId15">
                  <a:extLst>
                    <a:ext uri="{A12FA001-AC4F-418D-AE19-62706E023703}">
                      <ahyp:hlinkClr xmlns:ahyp="http://schemas.microsoft.com/office/drawing/2018/hyperlinkcolor" val="tx"/>
                    </a:ext>
                  </a:extLst>
                </a:hlinkClick>
              </a:rPr>
              <a:t>www.verbraucherzentrale.de/patientenverfuegung-online</a:t>
            </a:r>
            <a:endParaRPr lang="de-DE" sz="900" dirty="0">
              <a:solidFill>
                <a:schemeClr val="accent1">
                  <a:lumMod val="75000"/>
                </a:schemeClr>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chemeClr val="accent1">
                    <a:lumMod val="50000"/>
                  </a:schemeClr>
                </a:solidFill>
              </a:rPr>
              <a:t>myHandicap.de</a:t>
            </a:r>
          </a:p>
          <a:p>
            <a:r>
              <a:rPr lang="de-DE" sz="1600" b="1" dirty="0">
                <a:solidFill>
                  <a:schemeClr val="accent1">
                    <a:lumMod val="50000"/>
                  </a:schemeClr>
                </a:solidFill>
              </a:rPr>
              <a:t>Recht und Soziales</a:t>
            </a:r>
          </a:p>
          <a:p>
            <a:r>
              <a:rPr lang="de-DE" sz="900" b="1" dirty="0">
                <a:solidFill>
                  <a:schemeClr val="accent1">
                    <a:lumMod val="50000"/>
                  </a:schemeClr>
                </a:solidFill>
                <a:hlinkClick r:id="rId16">
                  <a:extLst>
                    <a:ext uri="{A12FA001-AC4F-418D-AE19-62706E023703}">
                      <ahyp:hlinkClr xmlns:ahyp="http://schemas.microsoft.com/office/drawing/2018/hyperlinkcolor" val="tx"/>
                    </a:ext>
                  </a:extLst>
                </a:hlinkClick>
              </a:rPr>
              <a:t>www.enableme.de/de/themen?content_entry_filter%5BtypeFilter%5D%5B%5D=107</a:t>
            </a:r>
            <a:endParaRPr lang="de-DE" sz="900" b="1" dirty="0">
              <a:solidFill>
                <a:schemeClr val="accent1">
                  <a:lumMod val="50000"/>
                </a:schemeClr>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ffectLst/>
            </a:endParaRPr>
          </a:p>
        </p:txBody>
      </p:sp>
    </p:spTree>
    <p:extLst>
      <p:ext uri="{BB962C8B-B14F-4D97-AF65-F5344CB8AC3E}">
        <p14:creationId xmlns:p14="http://schemas.microsoft.com/office/powerpoint/2010/main" val="35972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nodePh="1">
                                  <p:stCondLst>
                                    <p:cond delay="0"/>
                                  </p:stCondLst>
                                  <p:endCondLst>
                                    <p:cond evt="begin" delay="0">
                                      <p:tn val="27"/>
                                    </p:cond>
                                  </p:end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39FA3E2-5ACF-B3F1-A14B-C46AC046E0E3}"/>
              </a:ext>
            </a:extLst>
          </p:cNvPr>
          <p:cNvSpPr txBox="1"/>
          <p:nvPr/>
        </p:nvSpPr>
        <p:spPr>
          <a:xfrm>
            <a:off x="324366" y="113126"/>
            <a:ext cx="5061674" cy="769441"/>
          </a:xfrm>
          <a:prstGeom prst="rect">
            <a:avLst/>
          </a:prstGeom>
          <a:noFill/>
        </p:spPr>
        <p:txBody>
          <a:bodyPr wrap="square">
            <a:spAutoFit/>
          </a:bodyPr>
          <a:lstStyle/>
          <a:p>
            <a:r>
              <a:rPr lang="de-DE" sz="2200" b="1" dirty="0">
                <a:solidFill>
                  <a:srgbClr val="C00000"/>
                </a:solidFill>
                <a:latin typeface="Arial Black" panose="020B0A04020102020204" pitchFamily="34" charset="0"/>
              </a:rPr>
              <a:t>Komplementär­medizin</a:t>
            </a:r>
          </a:p>
          <a:p>
            <a:r>
              <a:rPr lang="de-DE" sz="2200" b="1" dirty="0">
                <a:solidFill>
                  <a:srgbClr val="C00000"/>
                </a:solidFill>
                <a:latin typeface="Arial Black" panose="020B0A04020102020204" pitchFamily="34" charset="0"/>
              </a:rPr>
              <a:t>bei Krebs</a:t>
            </a:r>
          </a:p>
        </p:txBody>
      </p:sp>
      <p:sp>
        <p:nvSpPr>
          <p:cNvPr id="3" name="Ellipse 2">
            <a:hlinkClick r:id="rId2"/>
            <a:extLst>
              <a:ext uri="{FF2B5EF4-FFF2-40B4-BE49-F238E27FC236}">
                <a16:creationId xmlns:a16="http://schemas.microsoft.com/office/drawing/2014/main" id="{D2498790-7C99-6669-B5BF-B2C31F43168F}"/>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Ratgeber der Bayerische Krebsgesellschaft</a:t>
            </a:r>
          </a:p>
          <a:p>
            <a:pPr algn="ctr"/>
            <a:endParaRPr lang="de-DE" sz="1200" dirty="0"/>
          </a:p>
          <a:p>
            <a:pPr algn="ctr"/>
            <a:r>
              <a:rPr lang="de-DE" sz="1600" b="1" dirty="0"/>
              <a:t>Komplementär-medizin</a:t>
            </a:r>
          </a:p>
          <a:p>
            <a:pPr algn="ctr"/>
            <a:endParaRPr lang="de-DE" sz="1600" dirty="0"/>
          </a:p>
        </p:txBody>
      </p:sp>
      <p:sp>
        <p:nvSpPr>
          <p:cNvPr id="4" name="Textfeld 3">
            <a:extLst>
              <a:ext uri="{FF2B5EF4-FFF2-40B4-BE49-F238E27FC236}">
                <a16:creationId xmlns:a16="http://schemas.microsoft.com/office/drawing/2014/main" id="{A3015B5D-E800-3FB3-9B66-54CB73B78A0A}"/>
              </a:ext>
            </a:extLst>
          </p:cNvPr>
          <p:cNvSpPr txBox="1"/>
          <p:nvPr/>
        </p:nvSpPr>
        <p:spPr>
          <a:xfrm>
            <a:off x="6805960" y="272852"/>
            <a:ext cx="5061674" cy="6032421"/>
          </a:xfrm>
          <a:prstGeom prst="rect">
            <a:avLst/>
          </a:prstGeom>
          <a:noFill/>
        </p:spPr>
        <p:txBody>
          <a:bodyPr wrap="square" rtlCol="0">
            <a:spAutoFit/>
          </a:bodyPr>
          <a:lstStyle/>
          <a:p>
            <a:r>
              <a:rPr lang="de-DE" sz="900" b="1" dirty="0">
                <a:solidFill>
                  <a:srgbClr val="F29400"/>
                </a:solidFill>
              </a:rPr>
              <a:t>Schmerzen</a:t>
            </a:r>
            <a:br>
              <a:rPr lang="de-DE" sz="900" dirty="0">
                <a:solidFill>
                  <a:srgbClr val="F29400"/>
                </a:solidFill>
              </a:rPr>
            </a:br>
            <a:r>
              <a:rPr lang="de-DE" sz="900" dirty="0">
                <a:solidFill>
                  <a:srgbClr val="F29400"/>
                </a:solidFill>
                <a:hlinkClick r:id="rId3">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3">
                  <a:extLst>
                    <a:ext uri="{A12FA001-AC4F-418D-AE19-62706E023703}">
                      <ahyp:hlinkClr xmlns:ahyp="http://schemas.microsoft.com/office/drawing/2018/hyperlinkcolor" val="tx"/>
                    </a:ext>
                  </a:extLst>
                </a:hlinkClick>
              </a:rPr>
              <a:t>fuer</a:t>
            </a:r>
            <a:r>
              <a:rPr lang="de-DE" sz="900" dirty="0">
                <a:solidFill>
                  <a:srgbClr val="F29400"/>
                </a:solidFill>
                <a:hlinkClick r:id="rId3">
                  <a:extLst>
                    <a:ext uri="{A12FA001-AC4F-418D-AE19-62706E023703}">
                      <ahyp:hlinkClr xmlns:ahyp="http://schemas.microsoft.com/office/drawing/2018/hyperlinkcolor" val="tx"/>
                    </a:ext>
                  </a:extLst>
                </a:hlinkClick>
              </a:rPr>
              <a:t>-betroffene/</a:t>
            </a:r>
            <a:r>
              <a:rPr lang="de-DE" sz="900" dirty="0" err="1">
                <a:solidFill>
                  <a:srgbClr val="F29400"/>
                </a:solidFill>
                <a:hlinkClick r:id="rId3">
                  <a:extLst>
                    <a:ext uri="{A12FA001-AC4F-418D-AE19-62706E023703}">
                      <ahyp:hlinkClr xmlns:ahyp="http://schemas.microsoft.com/office/drawing/2018/hyperlinkcolor" val="tx"/>
                    </a:ext>
                  </a:extLst>
                </a:hlinkClick>
              </a:rPr>
              <a:t>symptome</a:t>
            </a:r>
            <a:r>
              <a:rPr lang="de-DE" sz="900" dirty="0">
                <a:solidFill>
                  <a:srgbClr val="F29400"/>
                </a:solidFill>
                <a:hlinkClick r:id="rId3">
                  <a:extLst>
                    <a:ext uri="{A12FA001-AC4F-418D-AE19-62706E023703}">
                      <ahyp:hlinkClr xmlns:ahyp="http://schemas.microsoft.com/office/drawing/2018/hyperlinkcolor" val="tx"/>
                    </a:ext>
                  </a:extLst>
                </a:hlinkClick>
              </a:rPr>
              <a:t>/schmerzen</a:t>
            </a:r>
            <a:br>
              <a:rPr lang="de-DE" sz="900" dirty="0">
                <a:solidFill>
                  <a:srgbClr val="F29400"/>
                </a:solidFill>
              </a:rPr>
            </a:br>
            <a:br>
              <a:rPr lang="de-DE" sz="900" dirty="0">
                <a:solidFill>
                  <a:srgbClr val="F29400"/>
                </a:solidFill>
              </a:rPr>
            </a:br>
            <a:r>
              <a:rPr lang="de-DE" sz="900" b="1" dirty="0">
                <a:solidFill>
                  <a:srgbClr val="F29400"/>
                </a:solidFill>
              </a:rPr>
              <a:t>Sexualstörungen</a:t>
            </a:r>
            <a:br>
              <a:rPr lang="de-DE" sz="900"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4">
                  <a:extLst>
                    <a:ext uri="{A12FA001-AC4F-418D-AE19-62706E023703}">
                      <ahyp:hlinkClr xmlns:ahyp="http://schemas.microsoft.com/office/drawing/2018/hyperlinkcolor" val="tx"/>
                    </a:ext>
                  </a:extLst>
                </a:hlinkClick>
              </a:rPr>
              <a:t>fuer</a:t>
            </a:r>
            <a:r>
              <a:rPr lang="de-DE" sz="900" dirty="0">
                <a:solidFill>
                  <a:srgbClr val="F29400"/>
                </a:solidFill>
                <a:hlinkClick r:id="rId4">
                  <a:extLst>
                    <a:ext uri="{A12FA001-AC4F-418D-AE19-62706E023703}">
                      <ahyp:hlinkClr xmlns:ahyp="http://schemas.microsoft.com/office/drawing/2018/hyperlinkcolor" val="tx"/>
                    </a:ext>
                  </a:extLst>
                </a:hlinkClick>
              </a:rPr>
              <a:t>-betroffene/</a:t>
            </a:r>
            <a:r>
              <a:rPr lang="de-DE" sz="900" dirty="0" err="1">
                <a:solidFill>
                  <a:srgbClr val="F29400"/>
                </a:solidFill>
                <a:hlinkClick r:id="rId4">
                  <a:extLst>
                    <a:ext uri="{A12FA001-AC4F-418D-AE19-62706E023703}">
                      <ahyp:hlinkClr xmlns:ahyp="http://schemas.microsoft.com/office/drawing/2018/hyperlinkcolor" val="tx"/>
                    </a:ext>
                  </a:extLst>
                </a:hlinkClick>
              </a:rPr>
              <a:t>symptome</a:t>
            </a:r>
            <a:r>
              <a:rPr lang="de-DE" sz="900" dirty="0">
                <a:solidFill>
                  <a:srgbClr val="F29400"/>
                </a:solidFill>
                <a:hlinkClick r:id="rId4">
                  <a:extLst>
                    <a:ext uri="{A12FA001-AC4F-418D-AE19-62706E023703}">
                      <ahyp:hlinkClr xmlns:ahyp="http://schemas.microsoft.com/office/drawing/2018/hyperlinkcolor" val="tx"/>
                    </a:ext>
                  </a:extLst>
                </a:hlinkClick>
              </a:rPr>
              <a:t>/</a:t>
            </a:r>
            <a:r>
              <a:rPr lang="de-DE" sz="900" dirty="0" err="1">
                <a:solidFill>
                  <a:srgbClr val="F29400"/>
                </a:solidFill>
                <a:hlinkClick r:id="rId4">
                  <a:extLst>
                    <a:ext uri="{A12FA001-AC4F-418D-AE19-62706E023703}">
                      <ahyp:hlinkClr xmlns:ahyp="http://schemas.microsoft.com/office/drawing/2018/hyperlinkcolor" val="tx"/>
                    </a:ext>
                  </a:extLst>
                </a:hlinkClick>
              </a:rPr>
              <a:t>erektionsstoerung</a:t>
            </a:r>
            <a:br>
              <a:rPr lang="de-DE" sz="900" dirty="0">
                <a:solidFill>
                  <a:srgbClr val="F29400"/>
                </a:solidFill>
              </a:rPr>
            </a:br>
            <a:br>
              <a:rPr lang="de-DE" sz="900" dirty="0">
                <a:solidFill>
                  <a:srgbClr val="F29400"/>
                </a:solidFill>
              </a:rPr>
            </a:br>
            <a:r>
              <a:rPr lang="de-DE" sz="900" b="1" dirty="0">
                <a:solidFill>
                  <a:srgbClr val="F29400"/>
                </a:solidFill>
              </a:rPr>
              <a:t>Übelkeit</a:t>
            </a:r>
            <a:br>
              <a:rPr lang="de-DE" sz="900"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5">
                  <a:extLst>
                    <a:ext uri="{A12FA001-AC4F-418D-AE19-62706E023703}">
                      <ahyp:hlinkClr xmlns:ahyp="http://schemas.microsoft.com/office/drawing/2018/hyperlinkcolor" val="tx"/>
                    </a:ext>
                  </a:extLst>
                </a:hlinkClick>
              </a:rPr>
              <a:t>fuer</a:t>
            </a:r>
            <a:r>
              <a:rPr lang="de-DE" sz="900" dirty="0">
                <a:solidFill>
                  <a:srgbClr val="F29400"/>
                </a:solidFill>
                <a:hlinkClick r:id="rId5">
                  <a:extLst>
                    <a:ext uri="{A12FA001-AC4F-418D-AE19-62706E023703}">
                      <ahyp:hlinkClr xmlns:ahyp="http://schemas.microsoft.com/office/drawing/2018/hyperlinkcolor" val="tx"/>
                    </a:ext>
                  </a:extLst>
                </a:hlinkClick>
              </a:rPr>
              <a:t>-betroffene/</a:t>
            </a:r>
            <a:r>
              <a:rPr lang="de-DE" sz="900" dirty="0" err="1">
                <a:solidFill>
                  <a:srgbClr val="F29400"/>
                </a:solidFill>
                <a:hlinkClick r:id="rId5">
                  <a:extLst>
                    <a:ext uri="{A12FA001-AC4F-418D-AE19-62706E023703}">
                      <ahyp:hlinkClr xmlns:ahyp="http://schemas.microsoft.com/office/drawing/2018/hyperlinkcolor" val="tx"/>
                    </a:ext>
                  </a:extLst>
                </a:hlinkClick>
              </a:rPr>
              <a:t>symptome</a:t>
            </a:r>
            <a:r>
              <a:rPr lang="de-DE" sz="900" dirty="0">
                <a:solidFill>
                  <a:srgbClr val="F29400"/>
                </a:solidFill>
                <a:hlinkClick r:id="rId5">
                  <a:extLst>
                    <a:ext uri="{A12FA001-AC4F-418D-AE19-62706E023703}">
                      <ahyp:hlinkClr xmlns:ahyp="http://schemas.microsoft.com/office/drawing/2018/hyperlinkcolor" val="tx"/>
                    </a:ext>
                  </a:extLst>
                </a:hlinkClick>
              </a:rPr>
              <a:t>/</a:t>
            </a:r>
            <a:r>
              <a:rPr lang="de-DE" sz="900" dirty="0" err="1">
                <a:solidFill>
                  <a:srgbClr val="F29400"/>
                </a:solidFill>
                <a:hlinkClick r:id="rId5">
                  <a:extLst>
                    <a:ext uri="{A12FA001-AC4F-418D-AE19-62706E023703}">
                      <ahyp:hlinkClr xmlns:ahyp="http://schemas.microsoft.com/office/drawing/2018/hyperlinkcolor" val="tx"/>
                    </a:ext>
                  </a:extLst>
                </a:hlinkClick>
              </a:rPr>
              <a:t>uebelkeit</a:t>
            </a:r>
            <a:br>
              <a:rPr lang="de-DE" sz="900" dirty="0">
                <a:solidFill>
                  <a:srgbClr val="F29400"/>
                </a:solidFill>
              </a:rPr>
            </a:br>
            <a:br>
              <a:rPr lang="de-DE" sz="900" dirty="0">
                <a:solidFill>
                  <a:srgbClr val="F29400"/>
                </a:solidFill>
              </a:rPr>
            </a:br>
            <a:r>
              <a:rPr lang="de-DE" sz="900" b="1" dirty="0">
                <a:solidFill>
                  <a:srgbClr val="F29400"/>
                </a:solidFill>
              </a:rPr>
              <a:t>Verstopfung</a:t>
            </a:r>
            <a:br>
              <a:rPr lang="de-DE" sz="900"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6">
                  <a:extLst>
                    <a:ext uri="{A12FA001-AC4F-418D-AE19-62706E023703}">
                      <ahyp:hlinkClr xmlns:ahyp="http://schemas.microsoft.com/office/drawing/2018/hyperlinkcolor" val="tx"/>
                    </a:ext>
                  </a:extLst>
                </a:hlinkClick>
              </a:rPr>
              <a:t>fuer</a:t>
            </a:r>
            <a:r>
              <a:rPr lang="de-DE" sz="900" dirty="0">
                <a:solidFill>
                  <a:srgbClr val="F29400"/>
                </a:solidFill>
                <a:hlinkClick r:id="rId6">
                  <a:extLst>
                    <a:ext uri="{A12FA001-AC4F-418D-AE19-62706E023703}">
                      <ahyp:hlinkClr xmlns:ahyp="http://schemas.microsoft.com/office/drawing/2018/hyperlinkcolor" val="tx"/>
                    </a:ext>
                  </a:extLst>
                </a:hlinkClick>
              </a:rPr>
              <a:t>-betroffene/</a:t>
            </a:r>
            <a:r>
              <a:rPr lang="de-DE" sz="900" dirty="0" err="1">
                <a:solidFill>
                  <a:srgbClr val="F29400"/>
                </a:solidFill>
                <a:hlinkClick r:id="rId6">
                  <a:extLst>
                    <a:ext uri="{A12FA001-AC4F-418D-AE19-62706E023703}">
                      <ahyp:hlinkClr xmlns:ahyp="http://schemas.microsoft.com/office/drawing/2018/hyperlinkcolor" val="tx"/>
                    </a:ext>
                  </a:extLst>
                </a:hlinkClick>
              </a:rPr>
              <a:t>symptome</a:t>
            </a:r>
            <a:r>
              <a:rPr lang="de-DE" sz="900" dirty="0">
                <a:solidFill>
                  <a:srgbClr val="F29400"/>
                </a:solidFill>
                <a:hlinkClick r:id="rId6">
                  <a:extLst>
                    <a:ext uri="{A12FA001-AC4F-418D-AE19-62706E023703}">
                      <ahyp:hlinkClr xmlns:ahyp="http://schemas.microsoft.com/office/drawing/2018/hyperlinkcolor" val="tx"/>
                    </a:ext>
                  </a:extLst>
                </a:hlinkClick>
              </a:rPr>
              <a:t>/</a:t>
            </a:r>
            <a:r>
              <a:rPr lang="de-DE" sz="900" dirty="0" err="1">
                <a:solidFill>
                  <a:srgbClr val="F29400"/>
                </a:solidFill>
                <a:hlinkClick r:id="rId6">
                  <a:extLst>
                    <a:ext uri="{A12FA001-AC4F-418D-AE19-62706E023703}">
                      <ahyp:hlinkClr xmlns:ahyp="http://schemas.microsoft.com/office/drawing/2018/hyperlinkcolor" val="tx"/>
                    </a:ext>
                  </a:extLst>
                </a:hlinkClick>
              </a:rPr>
              <a:t>verstopfung</a:t>
            </a:r>
            <a:endParaRPr lang="de-DE" sz="900" dirty="0">
              <a:solidFill>
                <a:srgbClr val="F29400"/>
              </a:solidFill>
            </a:endParaRPr>
          </a:p>
          <a:p>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06.01.2019</a:t>
            </a:r>
          </a:p>
          <a:p>
            <a:r>
              <a:rPr lang="de-DE" sz="900" dirty="0">
                <a:solidFill>
                  <a:schemeClr val="accent1">
                    <a:lumMod val="75000"/>
                  </a:schemeClr>
                </a:solidFill>
              </a:rPr>
              <a:t>Krebsinformationsdienst | Deutsches Krebsforschungszentrum (DKFZ)</a:t>
            </a:r>
          </a:p>
          <a:p>
            <a:r>
              <a:rPr lang="de-DE" sz="1600" b="1" dirty="0">
                <a:solidFill>
                  <a:schemeClr val="accent1">
                    <a:lumMod val="75000"/>
                  </a:schemeClr>
                </a:solidFill>
              </a:rPr>
              <a:t>Alternative und komplementäre Methoden</a:t>
            </a:r>
            <a:br>
              <a:rPr lang="de-DE" sz="1600" b="1" dirty="0">
                <a:solidFill>
                  <a:schemeClr val="accent1">
                    <a:lumMod val="75000"/>
                  </a:schemeClr>
                </a:solidFill>
              </a:rPr>
            </a:br>
            <a:r>
              <a:rPr lang="de-DE" sz="1600" b="1" dirty="0">
                <a:solidFill>
                  <a:schemeClr val="accent1">
                    <a:lumMod val="75000"/>
                  </a:schemeClr>
                </a:solidFill>
              </a:rPr>
              <a:t>in der Krebstherapie - Ein Überblick</a:t>
            </a:r>
            <a:br>
              <a:rPr lang="de-DE" sz="900" b="1"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www.krebsinformationsdienst.de/behandlung/unkonv-methoden/index.php</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900" dirty="0">
                <a:solidFill>
                  <a:schemeClr val="accent1">
                    <a:lumMod val="75000"/>
                  </a:schemeClr>
                </a:solidFill>
              </a:rPr>
              <a:t>15.01.2022</a:t>
            </a:r>
          </a:p>
          <a:p>
            <a:r>
              <a:rPr lang="de-DE" sz="900" dirty="0">
                <a:solidFill>
                  <a:schemeClr val="accent1">
                    <a:lumMod val="75000"/>
                  </a:schemeClr>
                </a:solidFill>
              </a:rPr>
              <a:t>Krebsinformationsdienst | Deutsches Krebsforschungszentrum (DKFZ)</a:t>
            </a:r>
          </a:p>
          <a:p>
            <a:r>
              <a:rPr lang="de-DE" sz="1600" b="1" dirty="0">
                <a:solidFill>
                  <a:schemeClr val="accent1">
                    <a:lumMod val="75000"/>
                  </a:schemeClr>
                </a:solidFill>
              </a:rPr>
              <a:t>Alternative und Komplementäre Krebsmedizin</a:t>
            </a:r>
            <a:br>
              <a:rPr lang="de-DE" sz="900" b="1"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www.krebsinformationsdienst.de/wegweiser/iblatt/iblatt-alternative-krebsmedizin.pdf</a:t>
            </a:r>
            <a:endParaRPr lang="de-DE" sz="900" dirty="0">
              <a:solidFill>
                <a:schemeClr val="accent1">
                  <a:lumMod val="75000"/>
                </a:schemeClr>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C00000"/>
                </a:solidFill>
              </a:rPr>
              <a:t>Komplementaermethoden.de</a:t>
            </a:r>
          </a:p>
          <a:p>
            <a:r>
              <a:rPr lang="de-DE" sz="1600" b="1" dirty="0">
                <a:solidFill>
                  <a:srgbClr val="C00000"/>
                </a:solidFill>
              </a:rPr>
              <a:t>Komplementär­e Methoden bei Krebs</a:t>
            </a:r>
          </a:p>
          <a:p>
            <a:r>
              <a:rPr lang="de-DE" sz="1600" b="1" dirty="0">
                <a:solidFill>
                  <a:srgbClr val="C00000"/>
                </a:solidFill>
              </a:rPr>
              <a:t>Was hilft neben der Krebstherapie?</a:t>
            </a:r>
          </a:p>
          <a:p>
            <a:r>
              <a:rPr lang="de-DE" sz="900" dirty="0">
                <a:solidFill>
                  <a:srgbClr val="C00000"/>
                </a:solidFill>
                <a:hlinkClick r:id="rId9">
                  <a:extLst>
                    <a:ext uri="{A12FA001-AC4F-418D-AE19-62706E023703}">
                      <ahyp:hlinkClr xmlns:ahyp="http://schemas.microsoft.com/office/drawing/2018/hyperlinkcolor" val="tx"/>
                    </a:ext>
                  </a:extLst>
                </a:hlinkClick>
              </a:rPr>
              <a:t>https://www.komplementaermethoden.de/</a:t>
            </a:r>
            <a:endParaRPr lang="de-DE" sz="900" dirty="0">
              <a:solidFill>
                <a:srgbClr val="C00000"/>
              </a:solidFill>
            </a:endParaRPr>
          </a:p>
          <a:p>
            <a:endParaRPr lang="de-DE" sz="900" dirty="0">
              <a:solidFill>
                <a:srgbClr val="F29400"/>
              </a:solidFill>
            </a:endParaRPr>
          </a:p>
          <a:p>
            <a:endParaRPr lang="de-DE" sz="900" dirty="0">
              <a:solidFill>
                <a:srgbClr val="F29400"/>
              </a:solidFill>
            </a:endParaRPr>
          </a:p>
        </p:txBody>
      </p:sp>
      <p:sp>
        <p:nvSpPr>
          <p:cNvPr id="5" name="Textfeld 4">
            <a:extLst>
              <a:ext uri="{FF2B5EF4-FFF2-40B4-BE49-F238E27FC236}">
                <a16:creationId xmlns:a16="http://schemas.microsoft.com/office/drawing/2014/main" id="{77C8E0C8-C47F-F1A1-55F2-86D3710FAC34}"/>
              </a:ext>
            </a:extLst>
          </p:cNvPr>
          <p:cNvSpPr txBox="1"/>
          <p:nvPr/>
        </p:nvSpPr>
        <p:spPr>
          <a:xfrm>
            <a:off x="324366" y="3207553"/>
            <a:ext cx="2680212" cy="3385542"/>
          </a:xfrm>
          <a:prstGeom prst="rect">
            <a:avLst/>
          </a:prstGeom>
          <a:noFill/>
        </p:spPr>
        <p:txBody>
          <a:bodyPr wrap="square" rtlCol="0">
            <a:spAutoFit/>
          </a:bodyPr>
          <a:lstStyle/>
          <a:p>
            <a:r>
              <a:rPr lang="de-DE" sz="900" b="1" dirty="0">
                <a:solidFill>
                  <a:srgbClr val="C00000"/>
                </a:solidFill>
              </a:rPr>
              <a:t>KOKON</a:t>
            </a:r>
            <a:br>
              <a:rPr lang="de-DE" sz="900" b="1" dirty="0">
                <a:solidFill>
                  <a:srgbClr val="C00000"/>
                </a:solidFill>
              </a:rPr>
            </a:br>
            <a:r>
              <a:rPr lang="de-DE" sz="1600" b="1" dirty="0">
                <a:solidFill>
                  <a:srgbClr val="C00000"/>
                </a:solidFill>
                <a:latin typeface="Arial Black" panose="020B0A04020102020204" pitchFamily="34" charset="0"/>
              </a:rPr>
              <a:t>Kompetenznetz </a:t>
            </a:r>
          </a:p>
          <a:p>
            <a:r>
              <a:rPr lang="de-DE" sz="1200" b="1" dirty="0">
                <a:solidFill>
                  <a:srgbClr val="C00000"/>
                </a:solidFill>
              </a:rPr>
              <a:t>der Komplementär­medizin</a:t>
            </a:r>
          </a:p>
          <a:p>
            <a:r>
              <a:rPr lang="de-DE" sz="1200" b="1" dirty="0">
                <a:solidFill>
                  <a:srgbClr val="C00000"/>
                </a:solidFill>
              </a:rPr>
              <a:t>in der Onkologie</a:t>
            </a:r>
          </a:p>
          <a:p>
            <a:r>
              <a:rPr lang="de-DE" sz="900" dirty="0">
                <a:solidFill>
                  <a:srgbClr val="C00000"/>
                </a:solidFill>
                <a:hlinkClick r:id="rId10">
                  <a:extLst>
                    <a:ext uri="{A12FA001-AC4F-418D-AE19-62706E023703}">
                      <ahyp:hlinkClr xmlns:ahyp="http://schemas.microsoft.com/office/drawing/2018/hyperlinkcolor" val="tx"/>
                    </a:ext>
                  </a:extLst>
                </a:hlinkClick>
              </a:rPr>
              <a:t>https://kompetenznetz-kokon.de/</a:t>
            </a:r>
            <a:endParaRPr lang="de-DE" sz="900" dirty="0">
              <a:solidFill>
                <a:srgbClr val="C00000"/>
              </a:solidFill>
            </a:endParaRPr>
          </a:p>
          <a:p>
            <a:endParaRPr lang="de-DE" sz="900" dirty="0">
              <a:solidFill>
                <a:srgbClr val="F29400"/>
              </a:solidFill>
            </a:endParaRPr>
          </a:p>
          <a:p>
            <a:r>
              <a:rPr lang="de-DE" sz="1600" b="1" dirty="0">
                <a:solidFill>
                  <a:srgbClr val="F29400"/>
                </a:solidFill>
              </a:rPr>
              <a:t>sich entspannen </a:t>
            </a:r>
            <a:br>
              <a:rPr lang="de-DE" sz="900"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1">
                  <a:extLst>
                    <a:ext uri="{A12FA001-AC4F-418D-AE19-62706E023703}">
                      <ahyp:hlinkClr xmlns:ahyp="http://schemas.microsoft.com/office/drawing/2018/hyperlinkcolor" val="tx"/>
                    </a:ext>
                  </a:extLst>
                </a:hlinkClick>
              </a:rPr>
              <a:t>fuer</a:t>
            </a:r>
            <a:r>
              <a:rPr lang="de-DE" sz="900" dirty="0">
                <a:solidFill>
                  <a:srgbClr val="F29400"/>
                </a:solidFill>
                <a:hlinkClick r:id="rId11">
                  <a:extLst>
                    <a:ext uri="{A12FA001-AC4F-418D-AE19-62706E023703}">
                      <ahyp:hlinkClr xmlns:ahyp="http://schemas.microsoft.com/office/drawing/2018/hyperlinkcolor" val="tx"/>
                    </a:ext>
                  </a:extLst>
                </a:hlinkClick>
              </a:rPr>
              <a:t>-betroffene/gutes-</a:t>
            </a:r>
            <a:r>
              <a:rPr lang="de-DE" sz="900" dirty="0" err="1">
                <a:solidFill>
                  <a:srgbClr val="F29400"/>
                </a:solidFill>
                <a:hlinkClick r:id="rId11">
                  <a:extLst>
                    <a:ext uri="{A12FA001-AC4F-418D-AE19-62706E023703}">
                      <ahyp:hlinkClr xmlns:ahyp="http://schemas.microsoft.com/office/drawing/2018/hyperlinkcolor" val="tx"/>
                    </a:ext>
                  </a:extLst>
                </a:hlinkClick>
              </a:rPr>
              <a:t>fuer</a:t>
            </a:r>
            <a:r>
              <a:rPr lang="de-DE" sz="900" dirty="0">
                <a:solidFill>
                  <a:srgbClr val="F29400"/>
                </a:solidFill>
                <a:hlinkClick r:id="rId11">
                  <a:extLst>
                    <a:ext uri="{A12FA001-AC4F-418D-AE19-62706E023703}">
                      <ahyp:hlinkClr xmlns:ahyp="http://schemas.microsoft.com/office/drawing/2018/hyperlinkcolor" val="tx"/>
                    </a:ext>
                  </a:extLst>
                </a:hlinkClick>
              </a:rPr>
              <a:t>-mich/sich-entspannen</a:t>
            </a:r>
            <a:br>
              <a:rPr lang="de-DE" sz="900" dirty="0">
                <a:solidFill>
                  <a:srgbClr val="F29400"/>
                </a:solidFill>
              </a:rPr>
            </a:br>
            <a:br>
              <a:rPr lang="de-DE" sz="900" dirty="0">
                <a:solidFill>
                  <a:srgbClr val="F29400"/>
                </a:solidFill>
              </a:rPr>
            </a:br>
            <a:r>
              <a:rPr lang="de-DE" sz="1600" b="1" dirty="0">
                <a:solidFill>
                  <a:srgbClr val="F29400"/>
                </a:solidFill>
              </a:rPr>
              <a:t>sich bewegen</a:t>
            </a:r>
            <a:br>
              <a:rPr lang="de-DE" sz="9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2">
                  <a:extLst>
                    <a:ext uri="{A12FA001-AC4F-418D-AE19-62706E023703}">
                      <ahyp:hlinkClr xmlns:ahyp="http://schemas.microsoft.com/office/drawing/2018/hyperlinkcolor" val="tx"/>
                    </a:ext>
                  </a:extLst>
                </a:hlinkClick>
              </a:rPr>
              <a:t>fuer</a:t>
            </a:r>
            <a:r>
              <a:rPr lang="de-DE" sz="900" dirty="0">
                <a:solidFill>
                  <a:srgbClr val="F29400"/>
                </a:solidFill>
                <a:hlinkClick r:id="rId12">
                  <a:extLst>
                    <a:ext uri="{A12FA001-AC4F-418D-AE19-62706E023703}">
                      <ahyp:hlinkClr xmlns:ahyp="http://schemas.microsoft.com/office/drawing/2018/hyperlinkcolor" val="tx"/>
                    </a:ext>
                  </a:extLst>
                </a:hlinkClick>
              </a:rPr>
              <a:t>-betroffene/gutes-</a:t>
            </a:r>
            <a:r>
              <a:rPr lang="de-DE" sz="900" dirty="0" err="1">
                <a:solidFill>
                  <a:srgbClr val="F29400"/>
                </a:solidFill>
                <a:hlinkClick r:id="rId12">
                  <a:extLst>
                    <a:ext uri="{A12FA001-AC4F-418D-AE19-62706E023703}">
                      <ahyp:hlinkClr xmlns:ahyp="http://schemas.microsoft.com/office/drawing/2018/hyperlinkcolor" val="tx"/>
                    </a:ext>
                  </a:extLst>
                </a:hlinkClick>
              </a:rPr>
              <a:t>fuer</a:t>
            </a:r>
            <a:r>
              <a:rPr lang="de-DE" sz="900" dirty="0">
                <a:solidFill>
                  <a:srgbClr val="F29400"/>
                </a:solidFill>
                <a:hlinkClick r:id="rId12">
                  <a:extLst>
                    <a:ext uri="{A12FA001-AC4F-418D-AE19-62706E023703}">
                      <ahyp:hlinkClr xmlns:ahyp="http://schemas.microsoft.com/office/drawing/2018/hyperlinkcolor" val="tx"/>
                    </a:ext>
                  </a:extLst>
                </a:hlinkClick>
              </a:rPr>
              <a:t>-mich/sich-bewegen</a:t>
            </a:r>
            <a:br>
              <a:rPr lang="de-DE" sz="900" dirty="0">
                <a:solidFill>
                  <a:srgbClr val="F29400"/>
                </a:solidFill>
              </a:rPr>
            </a:br>
            <a:br>
              <a:rPr lang="de-DE" sz="900" dirty="0">
                <a:solidFill>
                  <a:srgbClr val="F29400"/>
                </a:solidFill>
              </a:rPr>
            </a:br>
            <a:r>
              <a:rPr lang="de-DE" sz="1600" b="1" dirty="0">
                <a:solidFill>
                  <a:srgbClr val="F29400"/>
                </a:solidFill>
              </a:rPr>
              <a:t>gesund essen</a:t>
            </a:r>
            <a:br>
              <a:rPr lang="de-DE" sz="900"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3">
                  <a:extLst>
                    <a:ext uri="{A12FA001-AC4F-418D-AE19-62706E023703}">
                      <ahyp:hlinkClr xmlns:ahyp="http://schemas.microsoft.com/office/drawing/2018/hyperlinkcolor" val="tx"/>
                    </a:ext>
                  </a:extLst>
                </a:hlinkClick>
              </a:rPr>
              <a:t>fuer</a:t>
            </a:r>
            <a:r>
              <a:rPr lang="de-DE" sz="900" dirty="0">
                <a:solidFill>
                  <a:srgbClr val="F29400"/>
                </a:solidFill>
                <a:hlinkClick r:id="rId13">
                  <a:extLst>
                    <a:ext uri="{A12FA001-AC4F-418D-AE19-62706E023703}">
                      <ahyp:hlinkClr xmlns:ahyp="http://schemas.microsoft.com/office/drawing/2018/hyperlinkcolor" val="tx"/>
                    </a:ext>
                  </a:extLst>
                </a:hlinkClick>
              </a:rPr>
              <a:t>-betroffene/gutes-</a:t>
            </a:r>
            <a:r>
              <a:rPr lang="de-DE" sz="900" dirty="0" err="1">
                <a:solidFill>
                  <a:srgbClr val="F29400"/>
                </a:solidFill>
                <a:hlinkClick r:id="rId13">
                  <a:extLst>
                    <a:ext uri="{A12FA001-AC4F-418D-AE19-62706E023703}">
                      <ahyp:hlinkClr xmlns:ahyp="http://schemas.microsoft.com/office/drawing/2018/hyperlinkcolor" val="tx"/>
                    </a:ext>
                  </a:extLst>
                </a:hlinkClick>
              </a:rPr>
              <a:t>fuer</a:t>
            </a:r>
            <a:r>
              <a:rPr lang="de-DE" sz="900" dirty="0">
                <a:solidFill>
                  <a:srgbClr val="F29400"/>
                </a:solidFill>
                <a:hlinkClick r:id="rId13">
                  <a:extLst>
                    <a:ext uri="{A12FA001-AC4F-418D-AE19-62706E023703}">
                      <ahyp:hlinkClr xmlns:ahyp="http://schemas.microsoft.com/office/drawing/2018/hyperlinkcolor" val="tx"/>
                    </a:ext>
                  </a:extLst>
                </a:hlinkClick>
              </a:rPr>
              <a:t>-mich/gesund-essen</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p:txBody>
      </p:sp>
      <p:sp>
        <p:nvSpPr>
          <p:cNvPr id="6" name="Textfeld 5">
            <a:extLst>
              <a:ext uri="{FF2B5EF4-FFF2-40B4-BE49-F238E27FC236}">
                <a16:creationId xmlns:a16="http://schemas.microsoft.com/office/drawing/2014/main" id="{B3949F42-4B1C-1DB6-39B4-9AE6A3B15145}"/>
              </a:ext>
            </a:extLst>
          </p:cNvPr>
          <p:cNvSpPr txBox="1"/>
          <p:nvPr/>
        </p:nvSpPr>
        <p:spPr>
          <a:xfrm>
            <a:off x="2933700" y="269459"/>
            <a:ext cx="3872260" cy="6432530"/>
          </a:xfrm>
          <a:prstGeom prst="rect">
            <a:avLst/>
          </a:prstGeom>
          <a:noFill/>
        </p:spPr>
        <p:txBody>
          <a:bodyPr wrap="square" rtlCol="0">
            <a:spAutoFit/>
          </a:bodyPr>
          <a:lstStyle/>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r>
              <a:rPr lang="de-DE" sz="900" b="1" dirty="0">
                <a:solidFill>
                  <a:srgbClr val="F29400"/>
                </a:solidFill>
              </a:rPr>
              <a:t>Angst</a:t>
            </a:r>
            <a:br>
              <a:rPr lang="de-DE" sz="900" dirty="0">
                <a:solidFill>
                  <a:srgbClr val="F29400"/>
                </a:solidFill>
              </a:rPr>
            </a:br>
            <a:r>
              <a:rPr lang="de-DE" sz="900" dirty="0">
                <a:solidFill>
                  <a:srgbClr val="F29400"/>
                </a:solidFill>
                <a:hlinkClick r:id="rId14">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4">
                  <a:extLst>
                    <a:ext uri="{A12FA001-AC4F-418D-AE19-62706E023703}">
                      <ahyp:hlinkClr xmlns:ahyp="http://schemas.microsoft.com/office/drawing/2018/hyperlinkcolor" val="tx"/>
                    </a:ext>
                  </a:extLst>
                </a:hlinkClick>
              </a:rPr>
              <a:t>fuer</a:t>
            </a:r>
            <a:r>
              <a:rPr lang="de-DE" sz="900" dirty="0">
                <a:solidFill>
                  <a:srgbClr val="F29400"/>
                </a:solidFill>
                <a:hlinkClick r:id="rId14">
                  <a:extLst>
                    <a:ext uri="{A12FA001-AC4F-418D-AE19-62706E023703}">
                      <ahyp:hlinkClr xmlns:ahyp="http://schemas.microsoft.com/office/drawing/2018/hyperlinkcolor" val="tx"/>
                    </a:ext>
                  </a:extLst>
                </a:hlinkClick>
              </a:rPr>
              <a:t>-betroffene/</a:t>
            </a:r>
            <a:r>
              <a:rPr lang="de-DE" sz="900" dirty="0" err="1">
                <a:solidFill>
                  <a:srgbClr val="F29400"/>
                </a:solidFill>
                <a:hlinkClick r:id="rId14">
                  <a:extLst>
                    <a:ext uri="{A12FA001-AC4F-418D-AE19-62706E023703}">
                      <ahyp:hlinkClr xmlns:ahyp="http://schemas.microsoft.com/office/drawing/2018/hyperlinkcolor" val="tx"/>
                    </a:ext>
                  </a:extLst>
                </a:hlinkClick>
              </a:rPr>
              <a:t>symptome</a:t>
            </a:r>
            <a:r>
              <a:rPr lang="de-DE" sz="900" dirty="0">
                <a:solidFill>
                  <a:srgbClr val="F29400"/>
                </a:solidFill>
                <a:hlinkClick r:id="rId14">
                  <a:extLst>
                    <a:ext uri="{A12FA001-AC4F-418D-AE19-62706E023703}">
                      <ahyp:hlinkClr xmlns:ahyp="http://schemas.microsoft.com/office/drawing/2018/hyperlinkcolor" val="tx"/>
                    </a:ext>
                  </a:extLst>
                </a:hlinkClick>
              </a:rPr>
              <a:t>/angst</a:t>
            </a:r>
            <a:endParaRPr lang="de-DE" sz="900" dirty="0">
              <a:solidFill>
                <a:srgbClr val="F29400"/>
              </a:solidFill>
            </a:endParaRPr>
          </a:p>
          <a:p>
            <a:endParaRPr lang="de-DE" sz="900" b="1" dirty="0">
              <a:solidFill>
                <a:srgbClr val="F29400"/>
              </a:solidFill>
            </a:endParaRPr>
          </a:p>
          <a:p>
            <a:r>
              <a:rPr lang="de-DE" sz="900" b="1" dirty="0">
                <a:solidFill>
                  <a:srgbClr val="F29400"/>
                </a:solidFill>
              </a:rPr>
              <a:t>Appetitlosigkeit</a:t>
            </a:r>
            <a:br>
              <a:rPr lang="de-DE" sz="900" dirty="0">
                <a:solidFill>
                  <a:srgbClr val="F29400"/>
                </a:solidFill>
              </a:rPr>
            </a:br>
            <a:r>
              <a:rPr lang="de-DE" sz="900" dirty="0">
                <a:solidFill>
                  <a:srgbClr val="F29400"/>
                </a:solidFill>
                <a:hlinkClick r:id="rId15">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5">
                  <a:extLst>
                    <a:ext uri="{A12FA001-AC4F-418D-AE19-62706E023703}">
                      <ahyp:hlinkClr xmlns:ahyp="http://schemas.microsoft.com/office/drawing/2018/hyperlinkcolor" val="tx"/>
                    </a:ext>
                  </a:extLst>
                </a:hlinkClick>
              </a:rPr>
              <a:t>fuer</a:t>
            </a:r>
            <a:r>
              <a:rPr lang="de-DE" sz="900" dirty="0">
                <a:solidFill>
                  <a:srgbClr val="F29400"/>
                </a:solidFill>
                <a:hlinkClick r:id="rId15">
                  <a:extLst>
                    <a:ext uri="{A12FA001-AC4F-418D-AE19-62706E023703}">
                      <ahyp:hlinkClr xmlns:ahyp="http://schemas.microsoft.com/office/drawing/2018/hyperlinkcolor" val="tx"/>
                    </a:ext>
                  </a:extLst>
                </a:hlinkClick>
              </a:rPr>
              <a:t>-betroffene/</a:t>
            </a:r>
            <a:r>
              <a:rPr lang="de-DE" sz="900" dirty="0" err="1">
                <a:solidFill>
                  <a:srgbClr val="F29400"/>
                </a:solidFill>
                <a:hlinkClick r:id="rId15">
                  <a:extLst>
                    <a:ext uri="{A12FA001-AC4F-418D-AE19-62706E023703}">
                      <ahyp:hlinkClr xmlns:ahyp="http://schemas.microsoft.com/office/drawing/2018/hyperlinkcolor" val="tx"/>
                    </a:ext>
                  </a:extLst>
                </a:hlinkClick>
              </a:rPr>
              <a:t>symptome</a:t>
            </a:r>
            <a:r>
              <a:rPr lang="de-DE" sz="900" dirty="0">
                <a:solidFill>
                  <a:srgbClr val="F29400"/>
                </a:solidFill>
                <a:hlinkClick r:id="rId15">
                  <a:extLst>
                    <a:ext uri="{A12FA001-AC4F-418D-AE19-62706E023703}">
                      <ahyp:hlinkClr xmlns:ahyp="http://schemas.microsoft.com/office/drawing/2018/hyperlinkcolor" val="tx"/>
                    </a:ext>
                  </a:extLst>
                </a:hlinkClick>
              </a:rPr>
              <a:t>/</a:t>
            </a:r>
            <a:r>
              <a:rPr lang="de-DE" sz="900" dirty="0" err="1">
                <a:solidFill>
                  <a:srgbClr val="F29400"/>
                </a:solidFill>
                <a:hlinkClick r:id="rId15">
                  <a:extLst>
                    <a:ext uri="{A12FA001-AC4F-418D-AE19-62706E023703}">
                      <ahyp:hlinkClr xmlns:ahyp="http://schemas.microsoft.com/office/drawing/2018/hyperlinkcolor" val="tx"/>
                    </a:ext>
                  </a:extLst>
                </a:hlinkClick>
              </a:rPr>
              <a:t>appetitlosigkeit</a:t>
            </a:r>
            <a:br>
              <a:rPr lang="de-DE" sz="900" dirty="0">
                <a:solidFill>
                  <a:srgbClr val="F29400"/>
                </a:solidFill>
              </a:rPr>
            </a:br>
            <a:br>
              <a:rPr lang="de-DE" sz="900" dirty="0">
                <a:solidFill>
                  <a:srgbClr val="F29400"/>
                </a:solidFill>
              </a:rPr>
            </a:br>
            <a:r>
              <a:rPr lang="de-DE" sz="900" b="1" dirty="0">
                <a:solidFill>
                  <a:srgbClr val="F29400"/>
                </a:solidFill>
              </a:rPr>
              <a:t>Atemnot</a:t>
            </a:r>
            <a:br>
              <a:rPr lang="de-DE" sz="900" dirty="0">
                <a:solidFill>
                  <a:srgbClr val="F29400"/>
                </a:solidFill>
              </a:rPr>
            </a:br>
            <a:r>
              <a:rPr lang="de-DE" sz="900" dirty="0">
                <a:solidFill>
                  <a:srgbClr val="F29400"/>
                </a:solidFill>
                <a:hlinkClick r:id="rId16">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6">
                  <a:extLst>
                    <a:ext uri="{A12FA001-AC4F-418D-AE19-62706E023703}">
                      <ahyp:hlinkClr xmlns:ahyp="http://schemas.microsoft.com/office/drawing/2018/hyperlinkcolor" val="tx"/>
                    </a:ext>
                  </a:extLst>
                </a:hlinkClick>
              </a:rPr>
              <a:t>fuer</a:t>
            </a:r>
            <a:r>
              <a:rPr lang="de-DE" sz="900" dirty="0">
                <a:solidFill>
                  <a:srgbClr val="F29400"/>
                </a:solidFill>
                <a:hlinkClick r:id="rId16">
                  <a:extLst>
                    <a:ext uri="{A12FA001-AC4F-418D-AE19-62706E023703}">
                      <ahyp:hlinkClr xmlns:ahyp="http://schemas.microsoft.com/office/drawing/2018/hyperlinkcolor" val="tx"/>
                    </a:ext>
                  </a:extLst>
                </a:hlinkClick>
              </a:rPr>
              <a:t>-betroffene/</a:t>
            </a:r>
            <a:r>
              <a:rPr lang="de-DE" sz="900" dirty="0" err="1">
                <a:solidFill>
                  <a:srgbClr val="F29400"/>
                </a:solidFill>
                <a:hlinkClick r:id="rId16">
                  <a:extLst>
                    <a:ext uri="{A12FA001-AC4F-418D-AE19-62706E023703}">
                      <ahyp:hlinkClr xmlns:ahyp="http://schemas.microsoft.com/office/drawing/2018/hyperlinkcolor" val="tx"/>
                    </a:ext>
                  </a:extLst>
                </a:hlinkClick>
              </a:rPr>
              <a:t>symptome</a:t>
            </a:r>
            <a:r>
              <a:rPr lang="de-DE" sz="900" dirty="0">
                <a:solidFill>
                  <a:srgbClr val="F29400"/>
                </a:solidFill>
                <a:hlinkClick r:id="rId16">
                  <a:extLst>
                    <a:ext uri="{A12FA001-AC4F-418D-AE19-62706E023703}">
                      <ahyp:hlinkClr xmlns:ahyp="http://schemas.microsoft.com/office/drawing/2018/hyperlinkcolor" val="tx"/>
                    </a:ext>
                  </a:extLst>
                </a:hlinkClick>
              </a:rPr>
              <a:t>/</a:t>
            </a:r>
            <a:r>
              <a:rPr lang="de-DE" sz="900" dirty="0" err="1">
                <a:solidFill>
                  <a:srgbClr val="F29400"/>
                </a:solidFill>
                <a:hlinkClick r:id="rId16">
                  <a:extLst>
                    <a:ext uri="{A12FA001-AC4F-418D-AE19-62706E023703}">
                      <ahyp:hlinkClr xmlns:ahyp="http://schemas.microsoft.com/office/drawing/2018/hyperlinkcolor" val="tx"/>
                    </a:ext>
                  </a:extLst>
                </a:hlinkClick>
              </a:rPr>
              <a:t>atemnot</a:t>
            </a:r>
            <a:br>
              <a:rPr lang="de-DE" sz="900" dirty="0">
                <a:solidFill>
                  <a:srgbClr val="F29400"/>
                </a:solidFill>
              </a:rPr>
            </a:br>
            <a:br>
              <a:rPr lang="de-DE" sz="900" dirty="0">
                <a:solidFill>
                  <a:srgbClr val="F29400"/>
                </a:solidFill>
              </a:rPr>
            </a:br>
            <a:r>
              <a:rPr lang="de-DE" sz="900" b="1" dirty="0" err="1">
                <a:solidFill>
                  <a:srgbClr val="F29400"/>
                </a:solidFill>
              </a:rPr>
              <a:t>Chemotherapiebedingte</a:t>
            </a:r>
            <a:r>
              <a:rPr lang="de-DE" sz="900" b="1" dirty="0">
                <a:solidFill>
                  <a:srgbClr val="F29400"/>
                </a:solidFill>
              </a:rPr>
              <a:t> Nervenschädigung</a:t>
            </a:r>
            <a:br>
              <a:rPr lang="de-DE" sz="900" dirty="0">
                <a:solidFill>
                  <a:srgbClr val="F29400"/>
                </a:solidFill>
              </a:rPr>
            </a:br>
            <a:r>
              <a:rPr lang="de-DE" sz="900" dirty="0">
                <a:solidFill>
                  <a:srgbClr val="F29400"/>
                </a:solidFill>
                <a:hlinkClick r:id="rId17">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7">
                  <a:extLst>
                    <a:ext uri="{A12FA001-AC4F-418D-AE19-62706E023703}">
                      <ahyp:hlinkClr xmlns:ahyp="http://schemas.microsoft.com/office/drawing/2018/hyperlinkcolor" val="tx"/>
                    </a:ext>
                  </a:extLst>
                </a:hlinkClick>
              </a:rPr>
              <a:t>fuer</a:t>
            </a:r>
            <a:r>
              <a:rPr lang="de-DE" sz="900" dirty="0">
                <a:solidFill>
                  <a:srgbClr val="F29400"/>
                </a:solidFill>
                <a:hlinkClick r:id="rId17">
                  <a:extLst>
                    <a:ext uri="{A12FA001-AC4F-418D-AE19-62706E023703}">
                      <ahyp:hlinkClr xmlns:ahyp="http://schemas.microsoft.com/office/drawing/2018/hyperlinkcolor" val="tx"/>
                    </a:ext>
                  </a:extLst>
                </a:hlinkClick>
              </a:rPr>
              <a:t>-betroffene/</a:t>
            </a:r>
            <a:r>
              <a:rPr lang="de-DE" sz="900" dirty="0" err="1">
                <a:solidFill>
                  <a:srgbClr val="F29400"/>
                </a:solidFill>
                <a:hlinkClick r:id="rId17">
                  <a:extLst>
                    <a:ext uri="{A12FA001-AC4F-418D-AE19-62706E023703}">
                      <ahyp:hlinkClr xmlns:ahyp="http://schemas.microsoft.com/office/drawing/2018/hyperlinkcolor" val="tx"/>
                    </a:ext>
                  </a:extLst>
                </a:hlinkClick>
              </a:rPr>
              <a:t>symptome</a:t>
            </a:r>
            <a:r>
              <a:rPr lang="de-DE" sz="900" dirty="0">
                <a:solidFill>
                  <a:srgbClr val="F29400"/>
                </a:solidFill>
                <a:hlinkClick r:id="rId17">
                  <a:extLst>
                    <a:ext uri="{A12FA001-AC4F-418D-AE19-62706E023703}">
                      <ahyp:hlinkClr xmlns:ahyp="http://schemas.microsoft.com/office/drawing/2018/hyperlinkcolor" val="tx"/>
                    </a:ext>
                  </a:extLst>
                </a:hlinkClick>
              </a:rPr>
              <a:t>/</a:t>
            </a:r>
            <a:r>
              <a:rPr lang="de-DE" sz="900" dirty="0" err="1">
                <a:solidFill>
                  <a:srgbClr val="F29400"/>
                </a:solidFill>
                <a:hlinkClick r:id="rId17">
                  <a:extLst>
                    <a:ext uri="{A12FA001-AC4F-418D-AE19-62706E023703}">
                      <ahyp:hlinkClr xmlns:ahyp="http://schemas.microsoft.com/office/drawing/2018/hyperlinkcolor" val="tx"/>
                    </a:ext>
                  </a:extLst>
                </a:hlinkClick>
              </a:rPr>
              <a:t>taubheitsgefuehl</a:t>
            </a:r>
            <a:br>
              <a:rPr lang="de-DE" sz="900" dirty="0">
                <a:solidFill>
                  <a:srgbClr val="F29400"/>
                </a:solidFill>
              </a:rPr>
            </a:br>
            <a:br>
              <a:rPr lang="de-DE" sz="900" dirty="0">
                <a:solidFill>
                  <a:srgbClr val="F29400"/>
                </a:solidFill>
              </a:rPr>
            </a:br>
            <a:r>
              <a:rPr lang="de-DE" sz="900" b="1" dirty="0">
                <a:solidFill>
                  <a:srgbClr val="F29400"/>
                </a:solidFill>
              </a:rPr>
              <a:t>Depression</a:t>
            </a:r>
            <a:br>
              <a:rPr lang="de-DE" sz="900" dirty="0">
                <a:solidFill>
                  <a:srgbClr val="F29400"/>
                </a:solidFill>
              </a:rPr>
            </a:br>
            <a:r>
              <a:rPr lang="de-DE" sz="900" dirty="0">
                <a:solidFill>
                  <a:srgbClr val="F29400"/>
                </a:solidFill>
                <a:hlinkClick r:id="rId18">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8">
                  <a:extLst>
                    <a:ext uri="{A12FA001-AC4F-418D-AE19-62706E023703}">
                      <ahyp:hlinkClr xmlns:ahyp="http://schemas.microsoft.com/office/drawing/2018/hyperlinkcolor" val="tx"/>
                    </a:ext>
                  </a:extLst>
                </a:hlinkClick>
              </a:rPr>
              <a:t>fuer</a:t>
            </a:r>
            <a:r>
              <a:rPr lang="de-DE" sz="900" dirty="0">
                <a:solidFill>
                  <a:srgbClr val="F29400"/>
                </a:solidFill>
                <a:hlinkClick r:id="rId18">
                  <a:extLst>
                    <a:ext uri="{A12FA001-AC4F-418D-AE19-62706E023703}">
                      <ahyp:hlinkClr xmlns:ahyp="http://schemas.microsoft.com/office/drawing/2018/hyperlinkcolor" val="tx"/>
                    </a:ext>
                  </a:extLst>
                </a:hlinkClick>
              </a:rPr>
              <a:t>-betroffene/</a:t>
            </a:r>
            <a:r>
              <a:rPr lang="de-DE" sz="900" dirty="0" err="1">
                <a:solidFill>
                  <a:srgbClr val="F29400"/>
                </a:solidFill>
                <a:hlinkClick r:id="rId18">
                  <a:extLst>
                    <a:ext uri="{A12FA001-AC4F-418D-AE19-62706E023703}">
                      <ahyp:hlinkClr xmlns:ahyp="http://schemas.microsoft.com/office/drawing/2018/hyperlinkcolor" val="tx"/>
                    </a:ext>
                  </a:extLst>
                </a:hlinkClick>
              </a:rPr>
              <a:t>symptome</a:t>
            </a:r>
            <a:r>
              <a:rPr lang="de-DE" sz="900" dirty="0">
                <a:solidFill>
                  <a:srgbClr val="F29400"/>
                </a:solidFill>
                <a:hlinkClick r:id="rId18">
                  <a:extLst>
                    <a:ext uri="{A12FA001-AC4F-418D-AE19-62706E023703}">
                      <ahyp:hlinkClr xmlns:ahyp="http://schemas.microsoft.com/office/drawing/2018/hyperlinkcolor" val="tx"/>
                    </a:ext>
                  </a:extLst>
                </a:hlinkClick>
              </a:rPr>
              <a:t>/</a:t>
            </a:r>
            <a:r>
              <a:rPr lang="de-DE" sz="900" dirty="0" err="1">
                <a:solidFill>
                  <a:srgbClr val="F29400"/>
                </a:solidFill>
                <a:hlinkClick r:id="rId18">
                  <a:extLst>
                    <a:ext uri="{A12FA001-AC4F-418D-AE19-62706E023703}">
                      <ahyp:hlinkClr xmlns:ahyp="http://schemas.microsoft.com/office/drawing/2018/hyperlinkcolor" val="tx"/>
                    </a:ext>
                  </a:extLst>
                </a:hlinkClick>
              </a:rPr>
              <a:t>depression</a:t>
            </a:r>
            <a:br>
              <a:rPr lang="de-DE" sz="900" dirty="0">
                <a:solidFill>
                  <a:srgbClr val="F29400"/>
                </a:solidFill>
              </a:rPr>
            </a:br>
            <a:br>
              <a:rPr lang="de-DE" sz="900" dirty="0">
                <a:solidFill>
                  <a:srgbClr val="F29400"/>
                </a:solidFill>
              </a:rPr>
            </a:br>
            <a:r>
              <a:rPr lang="de-DE" sz="900" b="1" dirty="0">
                <a:solidFill>
                  <a:srgbClr val="F29400"/>
                </a:solidFill>
              </a:rPr>
              <a:t>Durchfall</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19">
                  <a:extLst>
                    <a:ext uri="{A12FA001-AC4F-418D-AE19-62706E023703}">
                      <ahyp:hlinkClr xmlns:ahyp="http://schemas.microsoft.com/office/drawing/2018/hyperlinkcolor" val="tx"/>
                    </a:ext>
                  </a:extLst>
                </a:hlinkClick>
              </a:rPr>
              <a:t>fuer</a:t>
            </a:r>
            <a:r>
              <a:rPr lang="de-DE" sz="900" dirty="0">
                <a:solidFill>
                  <a:srgbClr val="F29400"/>
                </a:solidFill>
                <a:hlinkClick r:id="rId19">
                  <a:extLst>
                    <a:ext uri="{A12FA001-AC4F-418D-AE19-62706E023703}">
                      <ahyp:hlinkClr xmlns:ahyp="http://schemas.microsoft.com/office/drawing/2018/hyperlinkcolor" val="tx"/>
                    </a:ext>
                  </a:extLst>
                </a:hlinkClick>
              </a:rPr>
              <a:t>-betroffene/</a:t>
            </a:r>
            <a:r>
              <a:rPr lang="de-DE" sz="900" dirty="0" err="1">
                <a:solidFill>
                  <a:srgbClr val="F29400"/>
                </a:solidFill>
                <a:hlinkClick r:id="rId19">
                  <a:extLst>
                    <a:ext uri="{A12FA001-AC4F-418D-AE19-62706E023703}">
                      <ahyp:hlinkClr xmlns:ahyp="http://schemas.microsoft.com/office/drawing/2018/hyperlinkcolor" val="tx"/>
                    </a:ext>
                  </a:extLst>
                </a:hlinkClick>
              </a:rPr>
              <a:t>symptome</a:t>
            </a:r>
            <a:r>
              <a:rPr lang="de-DE" sz="900" dirty="0">
                <a:solidFill>
                  <a:srgbClr val="F29400"/>
                </a:solidFill>
                <a:hlinkClick r:id="rId19">
                  <a:extLst>
                    <a:ext uri="{A12FA001-AC4F-418D-AE19-62706E023703}">
                      <ahyp:hlinkClr xmlns:ahyp="http://schemas.microsoft.com/office/drawing/2018/hyperlinkcolor" val="tx"/>
                    </a:ext>
                  </a:extLst>
                </a:hlinkClick>
              </a:rPr>
              <a:t>/</a:t>
            </a:r>
            <a:r>
              <a:rPr lang="de-DE" sz="900" dirty="0" err="1">
                <a:solidFill>
                  <a:srgbClr val="F29400"/>
                </a:solidFill>
                <a:hlinkClick r:id="rId19">
                  <a:extLst>
                    <a:ext uri="{A12FA001-AC4F-418D-AE19-62706E023703}">
                      <ahyp:hlinkClr xmlns:ahyp="http://schemas.microsoft.com/office/drawing/2018/hyperlinkcolor" val="tx"/>
                    </a:ext>
                  </a:extLst>
                </a:hlinkClick>
              </a:rPr>
              <a:t>diarrhoe</a:t>
            </a:r>
            <a:r>
              <a:rPr lang="de-DE" sz="900" dirty="0">
                <a:solidFill>
                  <a:srgbClr val="F29400"/>
                </a:solidFill>
                <a:hlinkClick r:id="rId19">
                  <a:extLst>
                    <a:ext uri="{A12FA001-AC4F-418D-AE19-62706E023703}">
                      <ahyp:hlinkClr xmlns:ahyp="http://schemas.microsoft.com/office/drawing/2018/hyperlinkcolor" val="tx"/>
                    </a:ext>
                  </a:extLst>
                </a:hlinkClick>
              </a:rPr>
              <a:t>-durchfall</a:t>
            </a:r>
            <a:br>
              <a:rPr lang="de-DE" sz="900" dirty="0">
                <a:solidFill>
                  <a:srgbClr val="F29400"/>
                </a:solidFill>
              </a:rPr>
            </a:br>
            <a:br>
              <a:rPr lang="de-DE" sz="900" dirty="0">
                <a:solidFill>
                  <a:srgbClr val="F29400"/>
                </a:solidFill>
              </a:rPr>
            </a:br>
            <a:r>
              <a:rPr lang="de-DE" sz="900" b="1" dirty="0">
                <a:solidFill>
                  <a:srgbClr val="F29400"/>
                </a:solidFill>
              </a:rPr>
              <a:t>Fatigue</a:t>
            </a:r>
            <a:br>
              <a:rPr lang="de-DE" sz="900" dirty="0">
                <a:solidFill>
                  <a:srgbClr val="F29400"/>
                </a:solidFill>
              </a:rPr>
            </a:br>
            <a:r>
              <a:rPr lang="de-DE" sz="900" dirty="0">
                <a:solidFill>
                  <a:srgbClr val="F29400"/>
                </a:solidFill>
                <a:hlinkClick r:id="rId20">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20">
                  <a:extLst>
                    <a:ext uri="{A12FA001-AC4F-418D-AE19-62706E023703}">
                      <ahyp:hlinkClr xmlns:ahyp="http://schemas.microsoft.com/office/drawing/2018/hyperlinkcolor" val="tx"/>
                    </a:ext>
                  </a:extLst>
                </a:hlinkClick>
              </a:rPr>
              <a:t>fuer</a:t>
            </a:r>
            <a:r>
              <a:rPr lang="de-DE" sz="900" dirty="0">
                <a:solidFill>
                  <a:srgbClr val="F29400"/>
                </a:solidFill>
                <a:hlinkClick r:id="rId20">
                  <a:extLst>
                    <a:ext uri="{A12FA001-AC4F-418D-AE19-62706E023703}">
                      <ahyp:hlinkClr xmlns:ahyp="http://schemas.microsoft.com/office/drawing/2018/hyperlinkcolor" val="tx"/>
                    </a:ext>
                  </a:extLst>
                </a:hlinkClick>
              </a:rPr>
              <a:t>-betroffene/</a:t>
            </a:r>
            <a:r>
              <a:rPr lang="de-DE" sz="900" dirty="0" err="1">
                <a:solidFill>
                  <a:srgbClr val="F29400"/>
                </a:solidFill>
                <a:hlinkClick r:id="rId20">
                  <a:extLst>
                    <a:ext uri="{A12FA001-AC4F-418D-AE19-62706E023703}">
                      <ahyp:hlinkClr xmlns:ahyp="http://schemas.microsoft.com/office/drawing/2018/hyperlinkcolor" val="tx"/>
                    </a:ext>
                  </a:extLst>
                </a:hlinkClick>
              </a:rPr>
              <a:t>symptome</a:t>
            </a:r>
            <a:r>
              <a:rPr lang="de-DE" sz="900" dirty="0">
                <a:solidFill>
                  <a:srgbClr val="F29400"/>
                </a:solidFill>
                <a:hlinkClick r:id="rId20">
                  <a:extLst>
                    <a:ext uri="{A12FA001-AC4F-418D-AE19-62706E023703}">
                      <ahyp:hlinkClr xmlns:ahyp="http://schemas.microsoft.com/office/drawing/2018/hyperlinkcolor" val="tx"/>
                    </a:ext>
                  </a:extLst>
                </a:hlinkClick>
              </a:rPr>
              <a:t>/</a:t>
            </a:r>
            <a:r>
              <a:rPr lang="de-DE" sz="900" dirty="0" err="1">
                <a:solidFill>
                  <a:srgbClr val="F29400"/>
                </a:solidFill>
                <a:hlinkClick r:id="rId20">
                  <a:extLst>
                    <a:ext uri="{A12FA001-AC4F-418D-AE19-62706E023703}">
                      <ahyp:hlinkClr xmlns:ahyp="http://schemas.microsoft.com/office/drawing/2018/hyperlinkcolor" val="tx"/>
                    </a:ext>
                  </a:extLst>
                </a:hlinkClick>
              </a:rPr>
              <a:t>fatigue</a:t>
            </a:r>
            <a:br>
              <a:rPr lang="de-DE" sz="900" dirty="0">
                <a:solidFill>
                  <a:srgbClr val="F29400"/>
                </a:solidFill>
              </a:rPr>
            </a:br>
            <a:br>
              <a:rPr lang="de-DE" sz="900" dirty="0">
                <a:solidFill>
                  <a:srgbClr val="F29400"/>
                </a:solidFill>
              </a:rPr>
            </a:br>
            <a:r>
              <a:rPr lang="de-DE" sz="900" b="1" dirty="0">
                <a:solidFill>
                  <a:srgbClr val="F29400"/>
                </a:solidFill>
              </a:rPr>
              <a:t>Geschmacksstörungen</a:t>
            </a:r>
            <a:br>
              <a:rPr lang="de-DE" sz="900" dirty="0">
                <a:solidFill>
                  <a:srgbClr val="F29400"/>
                </a:solidFill>
              </a:rPr>
            </a:br>
            <a:r>
              <a:rPr lang="de-DE" sz="900" dirty="0">
                <a:solidFill>
                  <a:srgbClr val="F29400"/>
                </a:solidFill>
                <a:hlinkClick r:id="rId21">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21">
                  <a:extLst>
                    <a:ext uri="{A12FA001-AC4F-418D-AE19-62706E023703}">
                      <ahyp:hlinkClr xmlns:ahyp="http://schemas.microsoft.com/office/drawing/2018/hyperlinkcolor" val="tx"/>
                    </a:ext>
                  </a:extLst>
                </a:hlinkClick>
              </a:rPr>
              <a:t>fuer</a:t>
            </a:r>
            <a:r>
              <a:rPr lang="de-DE" sz="900" dirty="0">
                <a:solidFill>
                  <a:srgbClr val="F29400"/>
                </a:solidFill>
                <a:hlinkClick r:id="rId21">
                  <a:extLst>
                    <a:ext uri="{A12FA001-AC4F-418D-AE19-62706E023703}">
                      <ahyp:hlinkClr xmlns:ahyp="http://schemas.microsoft.com/office/drawing/2018/hyperlinkcolor" val="tx"/>
                    </a:ext>
                  </a:extLst>
                </a:hlinkClick>
              </a:rPr>
              <a:t>-betroffene/</a:t>
            </a:r>
            <a:r>
              <a:rPr lang="de-DE" sz="900" dirty="0" err="1">
                <a:solidFill>
                  <a:srgbClr val="F29400"/>
                </a:solidFill>
                <a:hlinkClick r:id="rId21">
                  <a:extLst>
                    <a:ext uri="{A12FA001-AC4F-418D-AE19-62706E023703}">
                      <ahyp:hlinkClr xmlns:ahyp="http://schemas.microsoft.com/office/drawing/2018/hyperlinkcolor" val="tx"/>
                    </a:ext>
                  </a:extLst>
                </a:hlinkClick>
              </a:rPr>
              <a:t>symptome</a:t>
            </a:r>
            <a:r>
              <a:rPr lang="de-DE" sz="900" dirty="0">
                <a:solidFill>
                  <a:srgbClr val="F29400"/>
                </a:solidFill>
                <a:hlinkClick r:id="rId21">
                  <a:extLst>
                    <a:ext uri="{A12FA001-AC4F-418D-AE19-62706E023703}">
                      <ahyp:hlinkClr xmlns:ahyp="http://schemas.microsoft.com/office/drawing/2018/hyperlinkcolor" val="tx"/>
                    </a:ext>
                  </a:extLst>
                </a:hlinkClick>
              </a:rPr>
              <a:t>/</a:t>
            </a:r>
            <a:r>
              <a:rPr lang="de-DE" sz="900" dirty="0" err="1">
                <a:solidFill>
                  <a:srgbClr val="F29400"/>
                </a:solidFill>
                <a:hlinkClick r:id="rId21">
                  <a:extLst>
                    <a:ext uri="{A12FA001-AC4F-418D-AE19-62706E023703}">
                      <ahyp:hlinkClr xmlns:ahyp="http://schemas.microsoft.com/office/drawing/2018/hyperlinkcolor" val="tx"/>
                    </a:ext>
                  </a:extLst>
                </a:hlinkClick>
              </a:rPr>
              <a:t>geschmacksstoerungen-dysgeusie</a:t>
            </a:r>
            <a:br>
              <a:rPr lang="de-DE" sz="900" dirty="0">
                <a:solidFill>
                  <a:srgbClr val="F29400"/>
                </a:solidFill>
              </a:rPr>
            </a:br>
            <a:endParaRPr lang="de-DE" sz="900" dirty="0">
              <a:solidFill>
                <a:srgbClr val="F29400"/>
              </a:solidFill>
            </a:endParaRPr>
          </a:p>
          <a:p>
            <a:r>
              <a:rPr lang="de-DE" sz="900" b="1" dirty="0">
                <a:solidFill>
                  <a:srgbClr val="F29400"/>
                </a:solidFill>
              </a:rPr>
              <a:t>Gewichtsverlust </a:t>
            </a:r>
          </a:p>
          <a:p>
            <a:r>
              <a:rPr lang="de-DE" sz="900" dirty="0">
                <a:solidFill>
                  <a:srgbClr val="F29400"/>
                </a:solidFill>
                <a:hlinkClick r:id="rId22">
                  <a:extLst>
                    <a:ext uri="{A12FA001-AC4F-418D-AE19-62706E023703}">
                      <ahyp:hlinkClr xmlns:ahyp="http://schemas.microsoft.com/office/drawing/2018/hyperlinkcolor" val="tx"/>
                    </a:ext>
                  </a:extLst>
                </a:hlinkClick>
              </a:rPr>
              <a:t>https://kompetenznetz-kokon.de/fuer-betroffene/symptome/gewichtsab-und-zunahme</a:t>
            </a:r>
            <a:endParaRPr lang="de-DE" sz="900" dirty="0">
              <a:solidFill>
                <a:srgbClr val="F29400"/>
              </a:solidFill>
            </a:endParaRPr>
          </a:p>
          <a:p>
            <a:br>
              <a:rPr lang="de-DE" sz="900" dirty="0">
                <a:solidFill>
                  <a:srgbClr val="F29400"/>
                </a:solidFill>
              </a:rPr>
            </a:br>
            <a:r>
              <a:rPr lang="de-DE" sz="900" b="1" dirty="0">
                <a:solidFill>
                  <a:srgbClr val="F29400"/>
                </a:solidFill>
              </a:rPr>
              <a:t>Hitzewallungen</a:t>
            </a:r>
            <a:br>
              <a:rPr lang="de-DE" sz="900" dirty="0">
                <a:solidFill>
                  <a:srgbClr val="F29400"/>
                </a:solidFill>
              </a:rPr>
            </a:br>
            <a:r>
              <a:rPr lang="de-DE" sz="900" dirty="0">
                <a:solidFill>
                  <a:srgbClr val="F29400"/>
                </a:solidFill>
                <a:hlinkClick r:id="rId23">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23">
                  <a:extLst>
                    <a:ext uri="{A12FA001-AC4F-418D-AE19-62706E023703}">
                      <ahyp:hlinkClr xmlns:ahyp="http://schemas.microsoft.com/office/drawing/2018/hyperlinkcolor" val="tx"/>
                    </a:ext>
                  </a:extLst>
                </a:hlinkClick>
              </a:rPr>
              <a:t>fuer</a:t>
            </a:r>
            <a:r>
              <a:rPr lang="de-DE" sz="900" dirty="0">
                <a:solidFill>
                  <a:srgbClr val="F29400"/>
                </a:solidFill>
                <a:hlinkClick r:id="rId23">
                  <a:extLst>
                    <a:ext uri="{A12FA001-AC4F-418D-AE19-62706E023703}">
                      <ahyp:hlinkClr xmlns:ahyp="http://schemas.microsoft.com/office/drawing/2018/hyperlinkcolor" val="tx"/>
                    </a:ext>
                  </a:extLst>
                </a:hlinkClick>
              </a:rPr>
              <a:t>-betroffene/</a:t>
            </a:r>
            <a:r>
              <a:rPr lang="de-DE" sz="900" dirty="0" err="1">
                <a:solidFill>
                  <a:srgbClr val="F29400"/>
                </a:solidFill>
                <a:hlinkClick r:id="rId23">
                  <a:extLst>
                    <a:ext uri="{A12FA001-AC4F-418D-AE19-62706E023703}">
                      <ahyp:hlinkClr xmlns:ahyp="http://schemas.microsoft.com/office/drawing/2018/hyperlinkcolor" val="tx"/>
                    </a:ext>
                  </a:extLst>
                </a:hlinkClick>
              </a:rPr>
              <a:t>symptome</a:t>
            </a:r>
            <a:r>
              <a:rPr lang="de-DE" sz="900" dirty="0">
                <a:solidFill>
                  <a:srgbClr val="F29400"/>
                </a:solidFill>
                <a:hlinkClick r:id="rId23">
                  <a:extLst>
                    <a:ext uri="{A12FA001-AC4F-418D-AE19-62706E023703}">
                      <ahyp:hlinkClr xmlns:ahyp="http://schemas.microsoft.com/office/drawing/2018/hyperlinkcolor" val="tx"/>
                    </a:ext>
                  </a:extLst>
                </a:hlinkClick>
              </a:rPr>
              <a:t>/</a:t>
            </a:r>
            <a:r>
              <a:rPr lang="de-DE" sz="900" dirty="0" err="1">
                <a:solidFill>
                  <a:srgbClr val="F29400"/>
                </a:solidFill>
                <a:hlinkClick r:id="rId23">
                  <a:extLst>
                    <a:ext uri="{A12FA001-AC4F-418D-AE19-62706E023703}">
                      <ahyp:hlinkClr xmlns:ahyp="http://schemas.microsoft.com/office/drawing/2018/hyperlinkcolor" val="tx"/>
                    </a:ext>
                  </a:extLst>
                </a:hlinkClick>
              </a:rPr>
              <a:t>hitzewallungen</a:t>
            </a:r>
            <a:br>
              <a:rPr lang="de-DE" sz="900" dirty="0">
                <a:solidFill>
                  <a:srgbClr val="F29400"/>
                </a:solidFill>
              </a:rPr>
            </a:br>
            <a:br>
              <a:rPr lang="de-DE" sz="900" dirty="0">
                <a:solidFill>
                  <a:srgbClr val="F29400"/>
                </a:solidFill>
              </a:rPr>
            </a:br>
            <a:r>
              <a:rPr lang="de-DE" sz="900" b="1" dirty="0">
                <a:solidFill>
                  <a:srgbClr val="F29400"/>
                </a:solidFill>
              </a:rPr>
              <a:t>Lymphstau</a:t>
            </a:r>
            <a:br>
              <a:rPr lang="de-DE" sz="900" dirty="0">
                <a:solidFill>
                  <a:srgbClr val="F29400"/>
                </a:solidFill>
              </a:rPr>
            </a:br>
            <a:r>
              <a:rPr lang="de-DE" sz="900" dirty="0">
                <a:solidFill>
                  <a:srgbClr val="F29400"/>
                </a:solidFill>
                <a:hlinkClick r:id="rId24">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24">
                  <a:extLst>
                    <a:ext uri="{A12FA001-AC4F-418D-AE19-62706E023703}">
                      <ahyp:hlinkClr xmlns:ahyp="http://schemas.microsoft.com/office/drawing/2018/hyperlinkcolor" val="tx"/>
                    </a:ext>
                  </a:extLst>
                </a:hlinkClick>
              </a:rPr>
              <a:t>fuer</a:t>
            </a:r>
            <a:r>
              <a:rPr lang="de-DE" sz="900" dirty="0">
                <a:solidFill>
                  <a:srgbClr val="F29400"/>
                </a:solidFill>
                <a:hlinkClick r:id="rId24">
                  <a:extLst>
                    <a:ext uri="{A12FA001-AC4F-418D-AE19-62706E023703}">
                      <ahyp:hlinkClr xmlns:ahyp="http://schemas.microsoft.com/office/drawing/2018/hyperlinkcolor" val="tx"/>
                    </a:ext>
                  </a:extLst>
                </a:hlinkClick>
              </a:rPr>
              <a:t>-betroffene/</a:t>
            </a:r>
            <a:r>
              <a:rPr lang="de-DE" sz="900" dirty="0" err="1">
                <a:solidFill>
                  <a:srgbClr val="F29400"/>
                </a:solidFill>
                <a:hlinkClick r:id="rId24">
                  <a:extLst>
                    <a:ext uri="{A12FA001-AC4F-418D-AE19-62706E023703}">
                      <ahyp:hlinkClr xmlns:ahyp="http://schemas.microsoft.com/office/drawing/2018/hyperlinkcolor" val="tx"/>
                    </a:ext>
                  </a:extLst>
                </a:hlinkClick>
              </a:rPr>
              <a:t>symptome</a:t>
            </a:r>
            <a:r>
              <a:rPr lang="de-DE" sz="900" dirty="0">
                <a:solidFill>
                  <a:srgbClr val="F29400"/>
                </a:solidFill>
                <a:hlinkClick r:id="rId24">
                  <a:extLst>
                    <a:ext uri="{A12FA001-AC4F-418D-AE19-62706E023703}">
                      <ahyp:hlinkClr xmlns:ahyp="http://schemas.microsoft.com/office/drawing/2018/hyperlinkcolor" val="tx"/>
                    </a:ext>
                  </a:extLst>
                </a:hlinkClick>
              </a:rPr>
              <a:t>/lymphstau</a:t>
            </a:r>
            <a:br>
              <a:rPr lang="de-DE" sz="900" dirty="0">
                <a:solidFill>
                  <a:srgbClr val="F29400"/>
                </a:solidFill>
              </a:rPr>
            </a:br>
            <a:br>
              <a:rPr lang="de-DE" sz="900" dirty="0">
                <a:solidFill>
                  <a:srgbClr val="F29400"/>
                </a:solidFill>
              </a:rPr>
            </a:br>
            <a:r>
              <a:rPr lang="de-DE" sz="900" b="1" dirty="0">
                <a:solidFill>
                  <a:srgbClr val="F29400"/>
                </a:solidFill>
              </a:rPr>
              <a:t>Mundschleimhautentzündungen</a:t>
            </a:r>
            <a:br>
              <a:rPr lang="de-DE" sz="900" dirty="0">
                <a:solidFill>
                  <a:srgbClr val="F29400"/>
                </a:solidFill>
              </a:rPr>
            </a:br>
            <a:r>
              <a:rPr lang="de-DE" sz="900" dirty="0">
                <a:solidFill>
                  <a:srgbClr val="F29400"/>
                </a:solidFill>
                <a:hlinkClick r:id="rId25">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25">
                  <a:extLst>
                    <a:ext uri="{A12FA001-AC4F-418D-AE19-62706E023703}">
                      <ahyp:hlinkClr xmlns:ahyp="http://schemas.microsoft.com/office/drawing/2018/hyperlinkcolor" val="tx"/>
                    </a:ext>
                  </a:extLst>
                </a:hlinkClick>
              </a:rPr>
              <a:t>fuer</a:t>
            </a:r>
            <a:r>
              <a:rPr lang="de-DE" sz="900" dirty="0">
                <a:solidFill>
                  <a:srgbClr val="F29400"/>
                </a:solidFill>
                <a:hlinkClick r:id="rId25">
                  <a:extLst>
                    <a:ext uri="{A12FA001-AC4F-418D-AE19-62706E023703}">
                      <ahyp:hlinkClr xmlns:ahyp="http://schemas.microsoft.com/office/drawing/2018/hyperlinkcolor" val="tx"/>
                    </a:ext>
                  </a:extLst>
                </a:hlinkClick>
              </a:rPr>
              <a:t>-betroffene/</a:t>
            </a:r>
            <a:r>
              <a:rPr lang="de-DE" sz="900" dirty="0" err="1">
                <a:solidFill>
                  <a:srgbClr val="F29400"/>
                </a:solidFill>
                <a:hlinkClick r:id="rId25">
                  <a:extLst>
                    <a:ext uri="{A12FA001-AC4F-418D-AE19-62706E023703}">
                      <ahyp:hlinkClr xmlns:ahyp="http://schemas.microsoft.com/office/drawing/2018/hyperlinkcolor" val="tx"/>
                    </a:ext>
                  </a:extLst>
                </a:hlinkClick>
              </a:rPr>
              <a:t>symptome</a:t>
            </a:r>
            <a:r>
              <a:rPr lang="de-DE" sz="900" dirty="0">
                <a:solidFill>
                  <a:srgbClr val="F29400"/>
                </a:solidFill>
                <a:hlinkClick r:id="rId25">
                  <a:extLst>
                    <a:ext uri="{A12FA001-AC4F-418D-AE19-62706E023703}">
                      <ahyp:hlinkClr xmlns:ahyp="http://schemas.microsoft.com/office/drawing/2018/hyperlinkcolor" val="tx"/>
                    </a:ext>
                  </a:extLst>
                </a:hlinkClick>
              </a:rPr>
              <a:t>/</a:t>
            </a:r>
            <a:r>
              <a:rPr lang="de-DE" sz="900" dirty="0" err="1">
                <a:solidFill>
                  <a:srgbClr val="F29400"/>
                </a:solidFill>
                <a:hlinkClick r:id="rId25">
                  <a:extLst>
                    <a:ext uri="{A12FA001-AC4F-418D-AE19-62706E023703}">
                      <ahyp:hlinkClr xmlns:ahyp="http://schemas.microsoft.com/office/drawing/2018/hyperlinkcolor" val="tx"/>
                    </a:ext>
                  </a:extLst>
                </a:hlinkClick>
              </a:rPr>
              <a:t>mukositis</a:t>
            </a:r>
            <a:br>
              <a:rPr lang="de-DE" sz="900" dirty="0">
                <a:solidFill>
                  <a:srgbClr val="F29400"/>
                </a:solidFill>
              </a:rPr>
            </a:br>
            <a:br>
              <a:rPr lang="de-DE" sz="900" dirty="0">
                <a:solidFill>
                  <a:srgbClr val="F29400"/>
                </a:solidFill>
              </a:rPr>
            </a:br>
            <a:r>
              <a:rPr lang="de-DE" sz="900" b="1" dirty="0">
                <a:solidFill>
                  <a:srgbClr val="F29400"/>
                </a:solidFill>
              </a:rPr>
              <a:t>Schlafstörungen</a:t>
            </a:r>
            <a:br>
              <a:rPr lang="de-DE" sz="900" dirty="0">
                <a:solidFill>
                  <a:srgbClr val="F29400"/>
                </a:solidFill>
              </a:rPr>
            </a:br>
            <a:r>
              <a:rPr lang="de-DE" sz="900" dirty="0">
                <a:solidFill>
                  <a:srgbClr val="F29400"/>
                </a:solidFill>
                <a:hlinkClick r:id="rId26">
                  <a:extLst>
                    <a:ext uri="{A12FA001-AC4F-418D-AE19-62706E023703}">
                      <ahyp:hlinkClr xmlns:ahyp="http://schemas.microsoft.com/office/drawing/2018/hyperlinkcolor" val="tx"/>
                    </a:ext>
                  </a:extLst>
                </a:hlinkClick>
              </a:rPr>
              <a:t>kompetenznetz-kokon.de/</a:t>
            </a:r>
            <a:r>
              <a:rPr lang="de-DE" sz="900" dirty="0" err="1">
                <a:solidFill>
                  <a:srgbClr val="F29400"/>
                </a:solidFill>
                <a:hlinkClick r:id="rId26">
                  <a:extLst>
                    <a:ext uri="{A12FA001-AC4F-418D-AE19-62706E023703}">
                      <ahyp:hlinkClr xmlns:ahyp="http://schemas.microsoft.com/office/drawing/2018/hyperlinkcolor" val="tx"/>
                    </a:ext>
                  </a:extLst>
                </a:hlinkClick>
              </a:rPr>
              <a:t>fuer</a:t>
            </a:r>
            <a:r>
              <a:rPr lang="de-DE" sz="900" dirty="0">
                <a:solidFill>
                  <a:srgbClr val="F29400"/>
                </a:solidFill>
                <a:hlinkClick r:id="rId26">
                  <a:extLst>
                    <a:ext uri="{A12FA001-AC4F-418D-AE19-62706E023703}">
                      <ahyp:hlinkClr xmlns:ahyp="http://schemas.microsoft.com/office/drawing/2018/hyperlinkcolor" val="tx"/>
                    </a:ext>
                  </a:extLst>
                </a:hlinkClick>
              </a:rPr>
              <a:t>-betroffene/</a:t>
            </a:r>
            <a:r>
              <a:rPr lang="de-DE" sz="900" dirty="0" err="1">
                <a:solidFill>
                  <a:srgbClr val="F29400"/>
                </a:solidFill>
                <a:hlinkClick r:id="rId26">
                  <a:extLst>
                    <a:ext uri="{A12FA001-AC4F-418D-AE19-62706E023703}">
                      <ahyp:hlinkClr xmlns:ahyp="http://schemas.microsoft.com/office/drawing/2018/hyperlinkcolor" val="tx"/>
                    </a:ext>
                  </a:extLst>
                </a:hlinkClick>
              </a:rPr>
              <a:t>symptome</a:t>
            </a:r>
            <a:r>
              <a:rPr lang="de-DE" sz="900" dirty="0">
                <a:solidFill>
                  <a:srgbClr val="F29400"/>
                </a:solidFill>
                <a:hlinkClick r:id="rId26">
                  <a:extLst>
                    <a:ext uri="{A12FA001-AC4F-418D-AE19-62706E023703}">
                      <ahyp:hlinkClr xmlns:ahyp="http://schemas.microsoft.com/office/drawing/2018/hyperlinkcolor" val="tx"/>
                    </a:ext>
                  </a:extLst>
                </a:hlinkClick>
              </a:rPr>
              <a:t>/</a:t>
            </a:r>
            <a:r>
              <a:rPr lang="de-DE" sz="900" dirty="0" err="1">
                <a:solidFill>
                  <a:srgbClr val="F29400"/>
                </a:solidFill>
                <a:hlinkClick r:id="rId26">
                  <a:extLst>
                    <a:ext uri="{A12FA001-AC4F-418D-AE19-62706E023703}">
                      <ahyp:hlinkClr xmlns:ahyp="http://schemas.microsoft.com/office/drawing/2018/hyperlinkcolor" val="tx"/>
                    </a:ext>
                  </a:extLst>
                </a:hlinkClick>
              </a:rPr>
              <a:t>schlafstoerungen</a:t>
            </a:r>
            <a:br>
              <a:rPr lang="de-DE" sz="900" dirty="0">
                <a:solidFill>
                  <a:srgbClr val="F29400"/>
                </a:solidFill>
              </a:rPr>
            </a:br>
            <a:br>
              <a:rPr lang="de-DE" sz="900" dirty="0">
                <a:solidFill>
                  <a:srgbClr val="F29400"/>
                </a:solidFill>
              </a:rPr>
            </a:br>
            <a:endParaRPr lang="de-DE" sz="1600" dirty="0">
              <a:solidFill>
                <a:schemeClr val="accent1">
                  <a:lumMod val="75000"/>
                </a:schemeClr>
              </a:solidFill>
            </a:endParaRPr>
          </a:p>
        </p:txBody>
      </p:sp>
      <p:sp>
        <p:nvSpPr>
          <p:cNvPr id="37" name="Textfeld 36">
            <a:extLst>
              <a:ext uri="{FF2B5EF4-FFF2-40B4-BE49-F238E27FC236}">
                <a16:creationId xmlns:a16="http://schemas.microsoft.com/office/drawing/2014/main" id="{76BD0FE6-163C-7142-D61C-7DC2741DEE70}"/>
              </a:ext>
            </a:extLst>
          </p:cNvPr>
          <p:cNvSpPr txBox="1"/>
          <p:nvPr/>
        </p:nvSpPr>
        <p:spPr>
          <a:xfrm>
            <a:off x="324367" y="6366828"/>
            <a:ext cx="11543267" cy="369332"/>
          </a:xfrm>
          <a:prstGeom prst="rect">
            <a:avLst/>
          </a:prstGeom>
          <a:solidFill>
            <a:srgbClr val="C00000"/>
          </a:solidFill>
        </p:spPr>
        <p:txBody>
          <a:bodyPr wrap="square" rtlCol="0">
            <a:spAutoFit/>
          </a:bodyPr>
          <a:lstStyle/>
          <a:p>
            <a:pPr algn="ctr"/>
            <a:r>
              <a:rPr lang="de-DE" b="1" dirty="0">
                <a:solidFill>
                  <a:schemeClr val="bg1"/>
                </a:solidFill>
              </a:rPr>
              <a:t>Bitte sprechen sie Komplementärmedizin und Alternativmedizin (KAM) unbedingt vorher mit Ihren Arzt ab!</a:t>
            </a:r>
            <a:endParaRPr lang="de-DE" dirty="0">
              <a:solidFill>
                <a:schemeClr val="bg1"/>
              </a:solidFill>
            </a:endParaRPr>
          </a:p>
        </p:txBody>
      </p:sp>
    </p:spTree>
    <p:extLst>
      <p:ext uri="{BB962C8B-B14F-4D97-AF65-F5344CB8AC3E}">
        <p14:creationId xmlns:p14="http://schemas.microsoft.com/office/powerpoint/2010/main" val="333559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3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A64080F-C078-FBE9-96FD-4FAEF2E91162}"/>
              </a:ext>
            </a:extLst>
          </p:cNvPr>
          <p:cNvSpPr txBox="1"/>
          <p:nvPr/>
        </p:nvSpPr>
        <p:spPr>
          <a:xfrm>
            <a:off x="6096000" y="707958"/>
            <a:ext cx="5250220" cy="1323439"/>
          </a:xfrm>
          <a:prstGeom prst="rect">
            <a:avLst/>
          </a:prstGeom>
          <a:noFill/>
        </p:spPr>
        <p:txBody>
          <a:bodyPr wrap="square" rtlCol="0">
            <a:spAutoFit/>
          </a:bodyPr>
          <a:lstStyle/>
          <a:p>
            <a:r>
              <a:rPr lang="de-DE" sz="900" dirty="0">
                <a:solidFill>
                  <a:schemeClr val="accent1">
                    <a:lumMod val="75000"/>
                  </a:schemeClr>
                </a:solidFill>
              </a:rPr>
              <a:t>Hautkrebsnetzwerk Deutschland  |  HKND</a:t>
            </a:r>
            <a:br>
              <a:rPr lang="de-DE" sz="900" dirty="0">
                <a:solidFill>
                  <a:schemeClr val="accent1">
                    <a:lumMod val="75000"/>
                  </a:schemeClr>
                </a:solidFill>
              </a:rPr>
            </a:br>
            <a:r>
              <a:rPr lang="de-DE" sz="1600" b="1" dirty="0">
                <a:solidFill>
                  <a:schemeClr val="accent1">
                    <a:lumMod val="75000"/>
                  </a:schemeClr>
                </a:solidFill>
              </a:rPr>
              <a:t>Ernährung, Bewegung &amp; Natur­heil­verfahren</a:t>
            </a:r>
            <a:br>
              <a:rPr lang="de-DE" sz="1600" b="1" dirty="0">
                <a:solidFill>
                  <a:schemeClr val="accent1">
                    <a:lumMod val="75000"/>
                  </a:schemeClr>
                </a:solidFill>
              </a:rPr>
            </a:br>
            <a:r>
              <a:rPr lang="de-DE" sz="1600" b="1" dirty="0">
                <a:solidFill>
                  <a:schemeClr val="accent1">
                    <a:lumMod val="75000"/>
                  </a:schemeClr>
                </a:solidFill>
              </a:rPr>
              <a:t>Was kann ich selber tun?</a:t>
            </a:r>
            <a:br>
              <a:rPr lang="de-DE" sz="900" b="1" dirty="0">
                <a:solidFill>
                  <a:schemeClr val="accent1">
                    <a:lumMod val="75000"/>
                  </a:schemeClr>
                </a:solidFill>
              </a:rPr>
            </a:br>
            <a:r>
              <a:rPr lang="de-DE" sz="1200" b="1" dirty="0">
                <a:solidFill>
                  <a:schemeClr val="accent1">
                    <a:lumMod val="75000"/>
                  </a:schemeClr>
                </a:solidFill>
              </a:rPr>
              <a:t>Sinnvolle begleitende Therapien für Patienten mit einer Krebserkrankung</a:t>
            </a:r>
            <a:br>
              <a:rPr lang="de-DE" sz="900" b="1" dirty="0">
                <a:solidFill>
                  <a:schemeClr val="accent1">
                    <a:lumMod val="75000"/>
                  </a:schemeClr>
                </a:solidFill>
              </a:rPr>
            </a:b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hautkrebs-netzwerk.de/</a:t>
            </a:r>
            <a:r>
              <a:rPr lang="de-DE" sz="900" dirty="0" err="1">
                <a:solidFill>
                  <a:schemeClr val="accent1">
                    <a:lumMod val="75000"/>
                  </a:schemeClr>
                </a:solidFill>
                <a:hlinkClick r:id="rId2">
                  <a:extLst>
                    <a:ext uri="{A12FA001-AC4F-418D-AE19-62706E023703}">
                      <ahyp:hlinkClr xmlns:ahyp="http://schemas.microsoft.com/office/drawing/2018/hyperlinkcolor" val="tx"/>
                    </a:ext>
                  </a:extLst>
                </a:hlinkClick>
              </a:rPr>
              <a:t>wp</a:t>
            </a: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-content/</a:t>
            </a:r>
            <a:r>
              <a:rPr lang="de-DE" sz="900" dirty="0" err="1">
                <a:solidFill>
                  <a:schemeClr val="accent1">
                    <a:lumMod val="75000"/>
                  </a:schemeClr>
                </a:solidFill>
                <a:hlinkClick r:id="rId2">
                  <a:extLst>
                    <a:ext uri="{A12FA001-AC4F-418D-AE19-62706E023703}">
                      <ahyp:hlinkClr xmlns:ahyp="http://schemas.microsoft.com/office/drawing/2018/hyperlinkcolor" val="tx"/>
                    </a:ext>
                  </a:extLst>
                </a:hlinkClick>
              </a:rPr>
              <a:t>uploads</a:t>
            </a:r>
            <a:r>
              <a:rPr lang="de-DE" sz="900" dirty="0">
                <a:solidFill>
                  <a:schemeClr val="accent1">
                    <a:lumMod val="75000"/>
                  </a:schemeClr>
                </a:solidFill>
                <a:hlinkClick r:id="rId2">
                  <a:extLst>
                    <a:ext uri="{A12FA001-AC4F-418D-AE19-62706E023703}">
                      <ahyp:hlinkClr xmlns:ahyp="http://schemas.microsoft.com/office/drawing/2018/hyperlinkcolor" val="tx"/>
                    </a:ext>
                  </a:extLst>
                </a:hlinkClick>
              </a:rPr>
              <a:t>/Brosch%C3%BCre_HKND_final.pdf</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5653BFE1-8006-2DA9-0DD2-5FC9C43FD80A}"/>
              </a:ext>
            </a:extLst>
          </p:cNvPr>
          <p:cNvSpPr txBox="1"/>
          <p:nvPr/>
        </p:nvSpPr>
        <p:spPr>
          <a:xfrm>
            <a:off x="523874" y="707958"/>
            <a:ext cx="5130199" cy="1446550"/>
          </a:xfrm>
          <a:prstGeom prst="rect">
            <a:avLst/>
          </a:prstGeom>
          <a:noFill/>
        </p:spPr>
        <p:txBody>
          <a:bodyPr wrap="square" rtlCol="0">
            <a:spAutoFit/>
          </a:bodyPr>
          <a:lstStyle/>
          <a:p>
            <a:r>
              <a:rPr lang="de-DE" sz="900" dirty="0" err="1">
                <a:solidFill>
                  <a:srgbClr val="F29400"/>
                </a:solidFill>
              </a:rPr>
              <a:t>onkopedia</a:t>
            </a:r>
            <a:endParaRPr lang="de-DE" sz="900" dirty="0">
              <a:solidFill>
                <a:srgbClr val="F29400"/>
              </a:solidFill>
            </a:endParaRPr>
          </a:p>
          <a:p>
            <a:r>
              <a:rPr lang="de-DE" sz="1600" b="1" dirty="0">
                <a:solidFill>
                  <a:srgbClr val="F29400"/>
                </a:solidFill>
              </a:rPr>
              <a:t>Komplementäre und alternative Therapieverfahren</a:t>
            </a:r>
          </a:p>
          <a:p>
            <a:r>
              <a:rPr lang="de-DE" sz="900" dirty="0">
                <a:solidFill>
                  <a:srgbClr val="F29400"/>
                </a:solidFill>
                <a:hlinkClick r:id="rId3">
                  <a:extLst>
                    <a:ext uri="{A12FA001-AC4F-418D-AE19-62706E023703}">
                      <ahyp:hlinkClr xmlns:ahyp="http://schemas.microsoft.com/office/drawing/2018/hyperlinkcolor" val="tx"/>
                    </a:ext>
                  </a:extLst>
                </a:hlinkClick>
              </a:rPr>
              <a:t>https://www.onkopedia.com/de/onkopedia/guidelines#section5</a:t>
            </a:r>
            <a:endParaRPr lang="de-DE" sz="900" dirty="0">
              <a:solidFill>
                <a:srgbClr val="F29400"/>
              </a:solidFill>
            </a:endParaRPr>
          </a:p>
          <a:p>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147916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0898702-8CFC-89BB-F54B-5C4443E71ABD}"/>
              </a:ext>
            </a:extLst>
          </p:cNvPr>
          <p:cNvSpPr txBox="1"/>
          <p:nvPr/>
        </p:nvSpPr>
        <p:spPr>
          <a:xfrm>
            <a:off x="324366" y="113126"/>
            <a:ext cx="3247053" cy="769441"/>
          </a:xfrm>
          <a:prstGeom prst="rect">
            <a:avLst/>
          </a:prstGeom>
          <a:noFill/>
        </p:spPr>
        <p:txBody>
          <a:bodyPr wrap="square">
            <a:spAutoFit/>
          </a:bodyPr>
          <a:lstStyle/>
          <a:p>
            <a:r>
              <a:rPr lang="de-DE" sz="2200" b="1" dirty="0">
                <a:solidFill>
                  <a:srgbClr val="C00000"/>
                </a:solidFill>
                <a:latin typeface="Arial Black" panose="020B0A04020102020204" pitchFamily="34" charset="0"/>
              </a:rPr>
              <a:t>Bewegung</a:t>
            </a:r>
          </a:p>
          <a:p>
            <a:r>
              <a:rPr lang="de-DE" sz="2200" b="1" dirty="0">
                <a:solidFill>
                  <a:srgbClr val="C00000"/>
                </a:solidFill>
                <a:latin typeface="Arial Black" panose="020B0A04020102020204" pitchFamily="34" charset="0"/>
              </a:rPr>
              <a:t>bei Krebs</a:t>
            </a:r>
          </a:p>
        </p:txBody>
      </p:sp>
      <p:sp>
        <p:nvSpPr>
          <p:cNvPr id="3" name="Ellipse 2">
            <a:hlinkClick r:id="rId3"/>
            <a:extLst>
              <a:ext uri="{FF2B5EF4-FFF2-40B4-BE49-F238E27FC236}">
                <a16:creationId xmlns:a16="http://schemas.microsoft.com/office/drawing/2014/main" id="{79D5C2DC-61DD-044A-80D7-06DFCB078F7F}"/>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Deutsche Krebshilfe</a:t>
            </a:r>
            <a:endParaRPr lang="de-DE" sz="600" b="1" dirty="0"/>
          </a:p>
          <a:p>
            <a:pPr algn="ctr"/>
            <a:br>
              <a:rPr lang="de-DE" sz="600" dirty="0"/>
            </a:br>
            <a:r>
              <a:rPr lang="de-DE" sz="1600" b="1" dirty="0"/>
              <a:t>Bewegung und Sport</a:t>
            </a:r>
            <a:endParaRPr lang="de-DE" sz="900" b="1" dirty="0"/>
          </a:p>
          <a:p>
            <a:pPr algn="ctr"/>
            <a:br>
              <a:rPr lang="de-DE" sz="900" dirty="0"/>
            </a:br>
            <a:r>
              <a:rPr lang="de-DE" sz="1200" b="1" dirty="0"/>
              <a:t>Blauer Ratgeber der Deutschen Krebshilfe</a:t>
            </a:r>
            <a:endParaRPr lang="de-DE" sz="1200" dirty="0"/>
          </a:p>
        </p:txBody>
      </p:sp>
      <p:sp>
        <p:nvSpPr>
          <p:cNvPr id="4" name="Textfeld 3">
            <a:extLst>
              <a:ext uri="{FF2B5EF4-FFF2-40B4-BE49-F238E27FC236}">
                <a16:creationId xmlns:a16="http://schemas.microsoft.com/office/drawing/2014/main" id="{2957DA3A-425E-25E1-4EBC-A34C2DAB6A05}"/>
              </a:ext>
            </a:extLst>
          </p:cNvPr>
          <p:cNvSpPr txBox="1"/>
          <p:nvPr/>
        </p:nvSpPr>
        <p:spPr>
          <a:xfrm>
            <a:off x="6943726" y="272852"/>
            <a:ext cx="4923908" cy="6263253"/>
          </a:xfrm>
          <a:prstGeom prst="rect">
            <a:avLst/>
          </a:prstGeom>
          <a:noFill/>
        </p:spPr>
        <p:txBody>
          <a:bodyPr wrap="square" rtlCol="0">
            <a:spAutoFit/>
          </a:bodyPr>
          <a:lstStyle/>
          <a:p>
            <a:r>
              <a:rPr lang="de-DE" sz="900" dirty="0">
                <a:solidFill>
                  <a:srgbClr val="F29400"/>
                </a:solidFill>
              </a:rPr>
              <a:t>Deutsche Zeitschrift für Sportmedizin (German Journal of Sports Medicine) |  Offizielles Organ der Deutschen Gesellschaft für Sportmedizin und Prävention e.V. (DGSP)</a:t>
            </a:r>
            <a:br>
              <a:rPr lang="de-DE" sz="900" dirty="0">
                <a:solidFill>
                  <a:srgbClr val="F29400"/>
                </a:solidFill>
              </a:rPr>
            </a:br>
            <a:r>
              <a:rPr lang="de-DE" sz="1200" b="1" dirty="0">
                <a:solidFill>
                  <a:srgbClr val="F29400"/>
                </a:solidFill>
              </a:rPr>
              <a:t>Prostatakrebs</a:t>
            </a:r>
            <a:br>
              <a:rPr lang="de-DE" sz="1600" b="1" dirty="0">
                <a:solidFill>
                  <a:srgbClr val="F29400"/>
                </a:solidFill>
              </a:rPr>
            </a:br>
            <a:r>
              <a:rPr lang="de-DE" sz="2400" b="1" dirty="0">
                <a:solidFill>
                  <a:srgbClr val="F29400"/>
                </a:solidFill>
              </a:rPr>
              <a:t>Sport verringert Nebenwirkungen</a:t>
            </a:r>
            <a:br>
              <a:rPr lang="de-DE" sz="2400" b="1" dirty="0">
                <a:solidFill>
                  <a:srgbClr val="F29400"/>
                </a:solidFill>
              </a:rPr>
            </a:br>
            <a:r>
              <a:rPr lang="de-DE" sz="2400" b="1" dirty="0">
                <a:solidFill>
                  <a:srgbClr val="F29400"/>
                </a:solidFill>
              </a:rPr>
              <a:t>der Strahlen­therapie</a:t>
            </a:r>
            <a:br>
              <a:rPr lang="de-DE" sz="900" b="1"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www.zeitschrift-sportmedizin.de/prostatakrebs-sport-verringert-nebenwirkungen-der-strahlentherapie/</a:t>
            </a:r>
            <a:endParaRPr lang="de-DE" sz="900" dirty="0">
              <a:solidFill>
                <a:srgbClr val="F29400"/>
              </a:solidFill>
            </a:endParaRPr>
          </a:p>
          <a:p>
            <a:endParaRPr lang="de-DE" sz="900" dirty="0">
              <a:solidFill>
                <a:schemeClr val="accent2"/>
              </a:solidFill>
            </a:endParaRPr>
          </a:p>
          <a:p>
            <a:endParaRPr lang="de-DE" sz="900" dirty="0">
              <a:solidFill>
                <a:schemeClr val="accent2"/>
              </a:solidFill>
            </a:endParaRPr>
          </a:p>
          <a:p>
            <a:r>
              <a:rPr lang="de-DE" sz="900" dirty="0">
                <a:solidFill>
                  <a:schemeClr val="accent1">
                    <a:lumMod val="75000"/>
                  </a:schemeClr>
                </a:solidFill>
              </a:rPr>
              <a:t>Der niedergelassene Arzt</a:t>
            </a:r>
            <a:br>
              <a:rPr lang="de-DE" sz="900" dirty="0">
                <a:solidFill>
                  <a:schemeClr val="accent1">
                    <a:lumMod val="75000"/>
                  </a:schemeClr>
                </a:solidFill>
              </a:rPr>
            </a:br>
            <a:r>
              <a:rPr lang="de-DE" sz="2400" b="1" dirty="0">
                <a:solidFill>
                  <a:schemeClr val="accent1">
                    <a:lumMod val="75000"/>
                  </a:schemeClr>
                </a:solidFill>
              </a:rPr>
              <a:t>Sport lindert Nebenwirkungen</a:t>
            </a:r>
            <a:br>
              <a:rPr lang="de-DE" sz="2400" b="1" dirty="0">
                <a:solidFill>
                  <a:schemeClr val="accent1">
                    <a:lumMod val="75000"/>
                  </a:schemeClr>
                </a:solidFill>
              </a:rPr>
            </a:br>
            <a:r>
              <a:rPr lang="de-DE" sz="2400" b="1" dirty="0">
                <a:solidFill>
                  <a:schemeClr val="accent1">
                    <a:lumMod val="75000"/>
                  </a:schemeClr>
                </a:solidFill>
              </a:rPr>
              <a:t>der Hormontherapie </a:t>
            </a:r>
          </a:p>
          <a:p>
            <a:r>
              <a:rPr lang="de-DE" sz="1200" b="1" dirty="0">
                <a:solidFill>
                  <a:schemeClr val="accent1">
                    <a:lumMod val="75000"/>
                  </a:schemeClr>
                </a:solidFill>
              </a:rPr>
              <a:t>bei Prostatakrebs</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www.der-niedergelassene-arzt.de/medizin/kategorie/faq/sport-lindert-nebenwirkungen-der-hormontherapie-bei-prostatakrebs</a:t>
            </a:r>
            <a:endParaRPr lang="de-DE" sz="900" b="1" dirty="0">
              <a:solidFill>
                <a:schemeClr val="accent1">
                  <a:lumMod val="75000"/>
                </a:schemeClr>
              </a:solidFill>
            </a:endParaRPr>
          </a:p>
          <a:p>
            <a:endParaRPr lang="de-DE" sz="900" dirty="0">
              <a:solidFill>
                <a:schemeClr val="accent2"/>
              </a:solidFill>
            </a:endParaRPr>
          </a:p>
          <a:p>
            <a:endParaRPr lang="de-DE" sz="900" dirty="0">
              <a:solidFill>
                <a:schemeClr val="accent2"/>
              </a:solidFill>
            </a:endParaRPr>
          </a:p>
          <a:p>
            <a:r>
              <a:rPr lang="de-DE" sz="900" dirty="0">
                <a:solidFill>
                  <a:srgbClr val="F29400"/>
                </a:solidFill>
              </a:rPr>
              <a:t>medical-tribune.de</a:t>
            </a:r>
            <a:br>
              <a:rPr lang="de-DE" sz="900" dirty="0">
                <a:solidFill>
                  <a:srgbClr val="F29400"/>
                </a:solidFill>
              </a:rPr>
            </a:br>
            <a:r>
              <a:rPr lang="de-DE" sz="2000" b="1" dirty="0">
                <a:solidFill>
                  <a:srgbClr val="F29400"/>
                </a:solidFill>
              </a:rPr>
              <a:t>Sogar Patienten </a:t>
            </a:r>
          </a:p>
          <a:p>
            <a:r>
              <a:rPr lang="de-DE" sz="2000" b="1" dirty="0">
                <a:solidFill>
                  <a:srgbClr val="F29400"/>
                </a:solidFill>
              </a:rPr>
              <a:t>mit Knochen­metastasen</a:t>
            </a:r>
          </a:p>
          <a:p>
            <a:r>
              <a:rPr lang="de-DE" sz="2000" b="1" dirty="0">
                <a:solidFill>
                  <a:srgbClr val="F29400"/>
                </a:solidFill>
              </a:rPr>
              <a:t>Profitieren von einer Sporttherapie</a:t>
            </a:r>
            <a:br>
              <a:rPr lang="de-DE" sz="900" b="1"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www.medical-tribune.de/medizin-und-forschung/artikel/sogar-patienten-mit-knochenmetastasen-profitieren-von-einer-sporttherapie/</a:t>
            </a:r>
            <a:endParaRPr lang="de-DE" sz="900" dirty="0">
              <a:solidFill>
                <a:srgbClr val="F29400"/>
              </a:solidFill>
            </a:endParaRPr>
          </a:p>
          <a:p>
            <a:endParaRPr lang="de-DE" sz="900" dirty="0">
              <a:solidFill>
                <a:schemeClr val="accent2"/>
              </a:solidFill>
            </a:endParaRPr>
          </a:p>
          <a:p>
            <a:endParaRPr lang="de-DE" sz="900" dirty="0">
              <a:solidFill>
                <a:schemeClr val="accent1">
                  <a:lumMod val="75000"/>
                </a:schemeClr>
              </a:solidFill>
            </a:endParaRPr>
          </a:p>
          <a:p>
            <a:r>
              <a:rPr lang="de-DE" sz="900" dirty="0">
                <a:solidFill>
                  <a:schemeClr val="accent1">
                    <a:lumMod val="75000"/>
                  </a:schemeClr>
                </a:solidFill>
              </a:rPr>
              <a:t>01.03.2022</a:t>
            </a:r>
            <a:br>
              <a:rPr lang="de-DE" sz="900" dirty="0">
                <a:solidFill>
                  <a:schemeClr val="accent1">
                    <a:lumMod val="75000"/>
                  </a:schemeClr>
                </a:solidFill>
              </a:rPr>
            </a:br>
            <a:r>
              <a:rPr lang="de-DE" sz="900" dirty="0">
                <a:solidFill>
                  <a:schemeClr val="accent1">
                    <a:lumMod val="75000"/>
                  </a:schemeClr>
                </a:solidFill>
              </a:rPr>
              <a:t>Prostata Hilfe Deutschland</a:t>
            </a:r>
            <a:br>
              <a:rPr lang="de-DE" sz="900" dirty="0">
                <a:solidFill>
                  <a:schemeClr val="accent1">
                    <a:lumMod val="75000"/>
                  </a:schemeClr>
                </a:solidFill>
              </a:rPr>
            </a:br>
            <a:r>
              <a:rPr lang="de-DE" sz="1600" b="1" dirty="0">
                <a:solidFill>
                  <a:schemeClr val="accent1">
                    <a:lumMod val="75000"/>
                  </a:schemeClr>
                </a:solidFill>
              </a:rPr>
              <a:t>Sport bei Prostatakrebs</a:t>
            </a:r>
            <a:br>
              <a:rPr lang="de-DE" sz="1600" b="1" dirty="0">
                <a:solidFill>
                  <a:schemeClr val="accent1">
                    <a:lumMod val="75000"/>
                  </a:schemeClr>
                </a:solidFill>
              </a:rPr>
            </a:br>
            <a:r>
              <a:rPr lang="de-DE" sz="1600" b="1" dirty="0">
                <a:solidFill>
                  <a:schemeClr val="accent1">
                    <a:lumMod val="75000"/>
                  </a:schemeClr>
                </a:solidFill>
              </a:rPr>
              <a:t>so hilft Bewegung! </a:t>
            </a:r>
            <a:br>
              <a:rPr lang="de-DE" sz="900" b="1"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www.prostata-hilfe-deutschland.de/prostata-news/sport-bei-prostatakrebs</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2"/>
              </a:solidFill>
            </a:endParaRPr>
          </a:p>
        </p:txBody>
      </p:sp>
      <p:sp>
        <p:nvSpPr>
          <p:cNvPr id="5" name="Textfeld 4">
            <a:extLst>
              <a:ext uri="{FF2B5EF4-FFF2-40B4-BE49-F238E27FC236}">
                <a16:creationId xmlns:a16="http://schemas.microsoft.com/office/drawing/2014/main" id="{34436EE2-50A0-21BE-200D-4E86E29C2D75}"/>
              </a:ext>
            </a:extLst>
          </p:cNvPr>
          <p:cNvSpPr txBox="1"/>
          <p:nvPr/>
        </p:nvSpPr>
        <p:spPr>
          <a:xfrm>
            <a:off x="320164" y="3388528"/>
            <a:ext cx="2144432" cy="2015936"/>
          </a:xfrm>
          <a:prstGeom prst="rect">
            <a:avLst/>
          </a:prstGeom>
          <a:noFill/>
        </p:spPr>
        <p:txBody>
          <a:bodyPr wrap="square" rtlCol="0">
            <a:spAutoFit/>
          </a:bodyPr>
          <a:lstStyle/>
          <a:p>
            <a:r>
              <a:rPr lang="de-DE" sz="900" dirty="0">
                <a:solidFill>
                  <a:srgbClr val="C00000"/>
                </a:solidFill>
              </a:rPr>
              <a:t>CCC MÜNCHEN COMPREHENSIVE CANCER CENTER - Tumorzentrum München</a:t>
            </a:r>
            <a:br>
              <a:rPr lang="de-DE" sz="900" dirty="0">
                <a:solidFill>
                  <a:srgbClr val="C00000"/>
                </a:solidFill>
              </a:rPr>
            </a:br>
            <a:r>
              <a:rPr lang="de-DE" sz="1300" dirty="0">
                <a:solidFill>
                  <a:srgbClr val="C00000"/>
                </a:solidFill>
                <a:latin typeface="Arial Black" panose="020B0A04020102020204" pitchFamily="34" charset="0"/>
              </a:rPr>
              <a:t>Bewegung und Krebs</a:t>
            </a:r>
          </a:p>
          <a:p>
            <a:r>
              <a:rPr lang="de-DE" sz="2800" b="1" dirty="0">
                <a:solidFill>
                  <a:srgbClr val="C00000"/>
                </a:solidFill>
                <a:latin typeface="Arial Black" panose="020B0A04020102020204" pitchFamily="34" charset="0"/>
              </a:rPr>
              <a:t>Aktiv sein </a:t>
            </a:r>
          </a:p>
          <a:p>
            <a:r>
              <a:rPr lang="de-DE" sz="2400" b="1" dirty="0">
                <a:solidFill>
                  <a:srgbClr val="C00000"/>
                </a:solidFill>
                <a:latin typeface="Arial Black" panose="020B0A04020102020204" pitchFamily="34" charset="0"/>
              </a:rPr>
              <a:t>und bleiben</a:t>
            </a:r>
            <a:br>
              <a:rPr lang="de-DE" sz="1600" b="1" dirty="0">
                <a:solidFill>
                  <a:srgbClr val="C00000"/>
                </a:solidFill>
                <a:latin typeface="Arial Black" panose="020B0A04020102020204" pitchFamily="34" charset="0"/>
              </a:rPr>
            </a:br>
            <a:r>
              <a:rPr lang="de-DE" sz="1600" b="1" dirty="0">
                <a:solidFill>
                  <a:srgbClr val="C00000"/>
                </a:solidFill>
                <a:latin typeface="Arial Black" panose="020B0A04020102020204" pitchFamily="34" charset="0"/>
              </a:rPr>
              <a:t>lautet die Devise</a:t>
            </a:r>
            <a:br>
              <a:rPr lang="de-DE" sz="900" b="1" dirty="0">
                <a:solidFill>
                  <a:srgbClr val="C00000"/>
                </a:solidFill>
              </a:rPr>
            </a:br>
            <a:r>
              <a:rPr lang="de-DE" sz="900" b="1" dirty="0">
                <a:solidFill>
                  <a:srgbClr val="C00000"/>
                </a:solidFill>
                <a:hlinkClick r:id="rId8">
                  <a:extLst>
                    <a:ext uri="{A12FA001-AC4F-418D-AE19-62706E023703}">
                      <ahyp:hlinkClr xmlns:ahyp="http://schemas.microsoft.com/office/drawing/2018/hyperlinkcolor" val="tx"/>
                    </a:ext>
                  </a:extLst>
                </a:hlinkClick>
              </a:rPr>
              <a:t>https://www.tumorzentrum-muenchen.de/bewegung/bewegung-und-krebs.html</a:t>
            </a:r>
            <a:endParaRPr lang="de-DE" sz="900" b="1" dirty="0">
              <a:solidFill>
                <a:srgbClr val="C00000"/>
              </a:solidFill>
            </a:endParaRPr>
          </a:p>
        </p:txBody>
      </p:sp>
      <p:sp>
        <p:nvSpPr>
          <p:cNvPr id="6" name="Textfeld 5">
            <a:extLst>
              <a:ext uri="{FF2B5EF4-FFF2-40B4-BE49-F238E27FC236}">
                <a16:creationId xmlns:a16="http://schemas.microsoft.com/office/drawing/2014/main" id="{69FA9422-8FDD-27BE-5CF8-FF1D06289336}"/>
              </a:ext>
            </a:extLst>
          </p:cNvPr>
          <p:cNvSpPr txBox="1"/>
          <p:nvPr/>
        </p:nvSpPr>
        <p:spPr>
          <a:xfrm>
            <a:off x="2570157" y="269459"/>
            <a:ext cx="4473354" cy="6063198"/>
          </a:xfrm>
          <a:prstGeom prst="rect">
            <a:avLst/>
          </a:prstGeom>
          <a:noFill/>
        </p:spPr>
        <p:txBody>
          <a:bodyPr wrap="square" rtlCol="0">
            <a:spAutoFit/>
          </a:bodyPr>
          <a:lstStyle/>
          <a:p>
            <a:endParaRPr lang="de-DE" sz="900" dirty="0">
              <a:solidFill>
                <a:schemeClr val="accent1">
                  <a:lumMod val="75000"/>
                </a:schemeClr>
              </a:solidFill>
            </a:endParaRPr>
          </a:p>
          <a:p>
            <a:r>
              <a:rPr lang="de-DE" sz="900" dirty="0">
                <a:solidFill>
                  <a:schemeClr val="accent1">
                    <a:lumMod val="75000"/>
                  </a:schemeClr>
                </a:solidFill>
              </a:rPr>
              <a:t>Bayerische Krebsgesellschaft</a:t>
            </a:r>
            <a:br>
              <a:rPr lang="de-DE" sz="900" dirty="0">
                <a:solidFill>
                  <a:schemeClr val="accent1">
                    <a:lumMod val="75000"/>
                  </a:schemeClr>
                </a:solidFill>
              </a:rPr>
            </a:br>
            <a:r>
              <a:rPr lang="de-DE" sz="1600" b="1" dirty="0">
                <a:solidFill>
                  <a:schemeClr val="accent1">
                    <a:lumMod val="75000"/>
                  </a:schemeClr>
                </a:solidFill>
              </a:rPr>
              <a:t>Aktiv bei Krebs</a:t>
            </a:r>
            <a:br>
              <a:rPr lang="de-DE" sz="1600" b="1" dirty="0">
                <a:solidFill>
                  <a:schemeClr val="accent1">
                    <a:lumMod val="75000"/>
                  </a:schemeClr>
                </a:solidFill>
              </a:rPr>
            </a:br>
            <a:r>
              <a:rPr lang="de-DE" sz="1600" b="1" dirty="0">
                <a:solidFill>
                  <a:schemeClr val="accent1">
                    <a:lumMod val="75000"/>
                  </a:schemeClr>
                </a:solidFill>
              </a:rPr>
              <a:t>Regeneration und Stärkung</a:t>
            </a:r>
            <a:br>
              <a:rPr lang="de-DE" sz="1600" b="1" dirty="0">
                <a:solidFill>
                  <a:schemeClr val="accent1">
                    <a:lumMod val="75000"/>
                  </a:schemeClr>
                </a:solidFill>
              </a:rPr>
            </a:br>
            <a:r>
              <a:rPr lang="de-DE" sz="1600" b="1" dirty="0">
                <a:solidFill>
                  <a:schemeClr val="accent1">
                    <a:lumMod val="75000"/>
                  </a:schemeClr>
                </a:solidFill>
              </a:rPr>
              <a:t>für Körper - Seele - Geist</a:t>
            </a:r>
            <a:br>
              <a:rPr lang="de-DE" sz="900" b="1" dirty="0">
                <a:solidFill>
                  <a:schemeClr val="accent1">
                    <a:lumMod val="75000"/>
                  </a:schemeClr>
                </a:solidFill>
              </a:rPr>
            </a:br>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www.bayerische-krebsgesellschaft.de/uploads/tx_ttproducts/datasheet/BKG_Broschuere-Aktiv-bei-Krebs_2021_FINAL_red.pdf</a:t>
            </a:r>
            <a:endParaRPr lang="de-DE" sz="900" dirty="0"/>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rgbClr val="FF9900"/>
                </a:solidFill>
              </a:rPr>
              <a:t>ONKO-Internetportal  |  Deutsche Krebsgesellschaft </a:t>
            </a:r>
            <a:br>
              <a:rPr lang="de-DE" sz="900" dirty="0">
                <a:solidFill>
                  <a:srgbClr val="FF9900"/>
                </a:solidFill>
              </a:rPr>
            </a:br>
            <a:r>
              <a:rPr lang="de-DE" sz="2400" b="1" dirty="0">
                <a:solidFill>
                  <a:srgbClr val="FF9900"/>
                </a:solidFill>
              </a:rPr>
              <a:t>Sport bei Krebs</a:t>
            </a:r>
            <a:br>
              <a:rPr lang="de-DE" sz="1600" b="1" dirty="0">
                <a:solidFill>
                  <a:srgbClr val="FF9900"/>
                </a:solidFill>
              </a:rPr>
            </a:br>
            <a:r>
              <a:rPr lang="de-DE" sz="2400" b="1" dirty="0">
                <a:solidFill>
                  <a:srgbClr val="FF9900"/>
                </a:solidFill>
              </a:rPr>
              <a:t>So wichtig wie ein Medikament</a:t>
            </a:r>
            <a:br>
              <a:rPr lang="de-DE" sz="900" b="1" dirty="0">
                <a:solidFill>
                  <a:srgbClr val="FF9900"/>
                </a:solidFill>
              </a:rPr>
            </a:br>
            <a:r>
              <a:rPr lang="de-DE" sz="900" dirty="0">
                <a:solidFill>
                  <a:srgbClr val="FF9900"/>
                </a:solidFill>
                <a:hlinkClick r:id="rId10">
                  <a:extLst>
                    <a:ext uri="{A12FA001-AC4F-418D-AE19-62706E023703}">
                      <ahyp:hlinkClr xmlns:ahyp="http://schemas.microsoft.com/office/drawing/2018/hyperlinkcolor" val="tx"/>
                    </a:ext>
                  </a:extLst>
                </a:hlinkClick>
              </a:rPr>
              <a:t>www.krebsgesellschaft.de/onko-internetportal/basis-informationen-krebs/basis-informationen-krebs-allgemeine-informationen/sport-bei-krebs-so-wichtig-wie-.html</a:t>
            </a:r>
            <a:r>
              <a:rPr lang="de-DE" sz="900" dirty="0">
                <a:solidFill>
                  <a:srgbClr val="FF9900"/>
                </a:solidFill>
              </a:rPr>
              <a:t> </a:t>
            </a: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chemeClr val="accent1">
                    <a:lumMod val="75000"/>
                  </a:schemeClr>
                </a:solidFill>
              </a:rPr>
              <a:t>ONKO-Internetportal  |  Deutsche Krebsgesellschaft</a:t>
            </a:r>
          </a:p>
          <a:p>
            <a:r>
              <a:rPr lang="de-DE" sz="2400" b="1" dirty="0">
                <a:solidFill>
                  <a:schemeClr val="accent1">
                    <a:lumMod val="75000"/>
                  </a:schemeClr>
                </a:solidFill>
              </a:rPr>
              <a:t>Entspannungs­techniken</a:t>
            </a:r>
            <a:br>
              <a:rPr lang="de-DE" sz="900" b="1" dirty="0">
                <a:solidFill>
                  <a:schemeClr val="accent1">
                    <a:lumMod val="75000"/>
                  </a:schemeClr>
                </a:solidFill>
              </a:rPr>
            </a:br>
            <a:r>
              <a:rPr lang="de-DE" sz="1200" b="1" dirty="0">
                <a:solidFill>
                  <a:schemeClr val="accent1">
                    <a:lumMod val="75000"/>
                  </a:schemeClr>
                </a:solidFill>
              </a:rPr>
              <a:t>für Krebspatienten</a:t>
            </a:r>
            <a:br>
              <a:rPr lang="de-DE" sz="900" b="1" dirty="0">
                <a:solidFill>
                  <a:schemeClr val="accent1">
                    <a:lumMod val="75000"/>
                  </a:schemeClr>
                </a:solidFill>
              </a:rPr>
            </a:br>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www.krebsgesellschaft.de/onko-internetportal/basis-informationen-krebs/krebs-und-psyche/entspannungstechniken-fuer-krebspatienten.html</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rgbClr val="FF9900"/>
                </a:solidFill>
              </a:rPr>
              <a:t>PZ  |  Pharmazeutische Zeitung</a:t>
            </a:r>
            <a:endParaRPr lang="de-DE" sz="1600" dirty="0">
              <a:solidFill>
                <a:srgbClr val="FF9900"/>
              </a:solidFill>
            </a:endParaRPr>
          </a:p>
          <a:p>
            <a:r>
              <a:rPr lang="de-DE" sz="1600" b="1" dirty="0">
                <a:solidFill>
                  <a:srgbClr val="FF9900"/>
                </a:solidFill>
              </a:rPr>
              <a:t>Chronisch krank</a:t>
            </a:r>
            <a:br>
              <a:rPr lang="de-DE" sz="1600" b="1" dirty="0">
                <a:solidFill>
                  <a:srgbClr val="FF9900"/>
                </a:solidFill>
              </a:rPr>
            </a:br>
            <a:r>
              <a:rPr lang="de-DE" sz="2400" b="1" dirty="0">
                <a:solidFill>
                  <a:srgbClr val="FF9900"/>
                </a:solidFill>
              </a:rPr>
              <a:t>Schonung ist ein Irrweg</a:t>
            </a:r>
            <a:br>
              <a:rPr lang="de-DE" sz="900" b="1" dirty="0">
                <a:solidFill>
                  <a:srgbClr val="FF9900"/>
                </a:solidFill>
              </a:rPr>
            </a:br>
            <a:r>
              <a:rPr lang="de-DE" sz="900" dirty="0">
                <a:solidFill>
                  <a:srgbClr val="FF9900"/>
                </a:solidFill>
                <a:hlinkClick r:id="rId12">
                  <a:extLst>
                    <a:ext uri="{A12FA001-AC4F-418D-AE19-62706E023703}">
                      <ahyp:hlinkClr xmlns:ahyp="http://schemas.microsoft.com/office/drawing/2018/hyperlinkcolor" val="tx"/>
                    </a:ext>
                  </a:extLst>
                </a:hlinkClick>
              </a:rPr>
              <a:t>www.pharmazeutische-zeitung.de/ausgabe-082018/chronisch-krank-schonung-ist-ein-irrweg</a:t>
            </a:r>
            <a:r>
              <a:rPr lang="de-DE" sz="900" dirty="0">
                <a:solidFill>
                  <a:srgbClr val="FF9900"/>
                </a:solidFill>
              </a:rPr>
              <a:t> </a:t>
            </a:r>
          </a:p>
          <a:p>
            <a:endParaRPr lang="de-DE" sz="900" dirty="0">
              <a:solidFill>
                <a:schemeClr val="accent1">
                  <a:lumMod val="75000"/>
                </a:schemeClr>
              </a:solidFill>
            </a:endParaRPr>
          </a:p>
        </p:txBody>
      </p:sp>
      <p:sp>
        <p:nvSpPr>
          <p:cNvPr id="27" name="Textfeld 26">
            <a:extLst>
              <a:ext uri="{FF2B5EF4-FFF2-40B4-BE49-F238E27FC236}">
                <a16:creationId xmlns:a16="http://schemas.microsoft.com/office/drawing/2014/main" id="{4E4445AD-DAA4-FC5F-36FA-0622D0C04E06}"/>
              </a:ext>
            </a:extLst>
          </p:cNvPr>
          <p:cNvSpPr txBox="1"/>
          <p:nvPr/>
        </p:nvSpPr>
        <p:spPr>
          <a:xfrm>
            <a:off x="324367" y="6366828"/>
            <a:ext cx="11543267" cy="369332"/>
          </a:xfrm>
          <a:prstGeom prst="rect">
            <a:avLst/>
          </a:prstGeom>
          <a:solidFill>
            <a:srgbClr val="C00000"/>
          </a:solidFill>
        </p:spPr>
        <p:txBody>
          <a:bodyPr wrap="square" rtlCol="0">
            <a:spAutoFit/>
          </a:bodyPr>
          <a:lstStyle/>
          <a:p>
            <a:pPr algn="ctr"/>
            <a:r>
              <a:rPr lang="de-DE" b="1" dirty="0">
                <a:solidFill>
                  <a:schemeClr val="bg1"/>
                </a:solidFill>
              </a:rPr>
              <a:t>Bitte sprechen sie Bewegung und Sport unbedingt vorher mit Ihren Arzt ab!</a:t>
            </a:r>
            <a:endParaRPr lang="de-DE" dirty="0">
              <a:solidFill>
                <a:schemeClr val="bg1"/>
              </a:solidFill>
            </a:endParaRPr>
          </a:p>
        </p:txBody>
      </p:sp>
    </p:spTree>
    <p:extLst>
      <p:ext uri="{BB962C8B-B14F-4D97-AF65-F5344CB8AC3E}">
        <p14:creationId xmlns:p14="http://schemas.microsoft.com/office/powerpoint/2010/main" val="352768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815BB87-7E45-7A3F-3E94-4154BFF13A04}"/>
              </a:ext>
            </a:extLst>
          </p:cNvPr>
          <p:cNvSpPr txBox="1"/>
          <p:nvPr/>
        </p:nvSpPr>
        <p:spPr>
          <a:xfrm>
            <a:off x="324366" y="113126"/>
            <a:ext cx="3247053" cy="769441"/>
          </a:xfrm>
          <a:prstGeom prst="rect">
            <a:avLst/>
          </a:prstGeom>
          <a:noFill/>
        </p:spPr>
        <p:txBody>
          <a:bodyPr wrap="square">
            <a:spAutoFit/>
          </a:bodyPr>
          <a:lstStyle/>
          <a:p>
            <a:r>
              <a:rPr lang="de-DE" sz="2200" b="1" dirty="0">
                <a:solidFill>
                  <a:srgbClr val="C00000"/>
                </a:solidFill>
                <a:latin typeface="Arial Black" panose="020B0A04020102020204" pitchFamily="34" charset="0"/>
              </a:rPr>
              <a:t>Ernährung</a:t>
            </a:r>
          </a:p>
          <a:p>
            <a:r>
              <a:rPr lang="de-DE" sz="2200" b="1" dirty="0">
                <a:solidFill>
                  <a:srgbClr val="C00000"/>
                </a:solidFill>
                <a:latin typeface="Arial Black" panose="020B0A04020102020204" pitchFamily="34" charset="0"/>
              </a:rPr>
              <a:t>bei Krebs</a:t>
            </a:r>
            <a:endParaRPr lang="de-DE" sz="2400" b="1" dirty="0">
              <a:solidFill>
                <a:srgbClr val="C00000"/>
              </a:solidFill>
              <a:latin typeface="Arial Black" panose="020B0A04020102020204" pitchFamily="34" charset="0"/>
            </a:endParaRPr>
          </a:p>
        </p:txBody>
      </p:sp>
      <p:sp>
        <p:nvSpPr>
          <p:cNvPr id="3" name="Ellipse 2">
            <a:hlinkClick r:id="rId2"/>
            <a:extLst>
              <a:ext uri="{FF2B5EF4-FFF2-40B4-BE49-F238E27FC236}">
                <a16:creationId xmlns:a16="http://schemas.microsoft.com/office/drawing/2014/main" id="{8E6D0F3D-B043-6EF7-7839-8838FB2F2876}"/>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Deutsche Krebshilfe</a:t>
            </a:r>
            <a:endParaRPr lang="de-DE" sz="600" b="1" dirty="0"/>
          </a:p>
          <a:p>
            <a:pPr algn="ctr"/>
            <a:br>
              <a:rPr lang="de-DE" sz="600" dirty="0"/>
            </a:br>
            <a:r>
              <a:rPr lang="de-DE" sz="1600" b="1" dirty="0"/>
              <a:t>Ernährung</a:t>
            </a:r>
          </a:p>
          <a:p>
            <a:pPr algn="ctr"/>
            <a:r>
              <a:rPr lang="de-DE" sz="1600" b="1" dirty="0"/>
              <a:t>bei Krebs</a:t>
            </a:r>
          </a:p>
          <a:p>
            <a:pPr algn="ctr"/>
            <a:br>
              <a:rPr lang="de-DE" sz="600" dirty="0"/>
            </a:br>
            <a:r>
              <a:rPr lang="de-DE" sz="1200" b="1" dirty="0"/>
              <a:t>Blauer Ratgeber der Deutschen Krebshilfe</a:t>
            </a:r>
            <a:endParaRPr lang="de-DE" sz="1200" dirty="0"/>
          </a:p>
        </p:txBody>
      </p:sp>
      <p:sp>
        <p:nvSpPr>
          <p:cNvPr id="4" name="Textfeld 3">
            <a:extLst>
              <a:ext uri="{FF2B5EF4-FFF2-40B4-BE49-F238E27FC236}">
                <a16:creationId xmlns:a16="http://schemas.microsoft.com/office/drawing/2014/main" id="{26E283C0-4ED1-95B3-5D3B-4C397B9AF1CE}"/>
              </a:ext>
            </a:extLst>
          </p:cNvPr>
          <p:cNvSpPr txBox="1"/>
          <p:nvPr/>
        </p:nvSpPr>
        <p:spPr>
          <a:xfrm>
            <a:off x="6805960" y="272852"/>
            <a:ext cx="5061674" cy="5555367"/>
          </a:xfrm>
          <a:prstGeom prst="rect">
            <a:avLst/>
          </a:prstGeom>
          <a:noFill/>
        </p:spPr>
        <p:txBody>
          <a:bodyPr wrap="square" rtlCol="0">
            <a:spAutoFit/>
          </a:bodyPr>
          <a:lstStyle/>
          <a:p>
            <a:r>
              <a:rPr lang="de-DE" sz="900" dirty="0">
                <a:solidFill>
                  <a:srgbClr val="C00000"/>
                </a:solidFill>
              </a:rPr>
              <a:t>Was essen bei Krebs </a:t>
            </a:r>
          </a:p>
          <a:p>
            <a:endParaRPr lang="de-DE" sz="900" b="1" dirty="0">
              <a:solidFill>
                <a:srgbClr val="C00000"/>
              </a:solidFill>
            </a:endParaRPr>
          </a:p>
          <a:p>
            <a:r>
              <a:rPr lang="de-DE" sz="1600" b="1" dirty="0">
                <a:solidFill>
                  <a:srgbClr val="C00000"/>
                </a:solidFill>
                <a:latin typeface="Arial Black" panose="020B0A04020102020204" pitchFamily="34" charset="0"/>
              </a:rPr>
              <a:t>Ernährung bei Krebserkrankungen </a:t>
            </a:r>
            <a:r>
              <a:rPr lang="de-DE" sz="900" dirty="0">
                <a:solidFill>
                  <a:srgbClr val="C00000"/>
                </a:solidFill>
              </a:rPr>
              <a:t>(Broschüre)</a:t>
            </a:r>
            <a:br>
              <a:rPr lang="de-DE" sz="900"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www.was-essen-bei-krebs.de/ernaehrungsbroschuere/</a:t>
            </a:r>
            <a:br>
              <a:rPr lang="de-DE" sz="900" dirty="0">
                <a:solidFill>
                  <a:srgbClr val="F29400"/>
                </a:solidFill>
              </a:rPr>
            </a:br>
            <a:br>
              <a:rPr lang="de-DE" sz="900" dirty="0">
                <a:solidFill>
                  <a:srgbClr val="F29400"/>
                </a:solidFill>
              </a:rPr>
            </a:br>
            <a:r>
              <a:rPr lang="de-DE" sz="1200" b="1" dirty="0">
                <a:solidFill>
                  <a:srgbClr val="F29400"/>
                </a:solidFill>
              </a:rPr>
              <a:t>​Was essen bei Appetitlosigkeit?  </a:t>
            </a:r>
            <a:br>
              <a:rPr lang="de-DE" sz="900"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www.was-essen-bei-krebs.de/was-essen-bei/beschwerden/appetitlosigkeit/</a:t>
            </a:r>
            <a:r>
              <a:rPr lang="de-DE" sz="900" dirty="0">
                <a:solidFill>
                  <a:srgbClr val="F29400"/>
                </a:solidFill>
              </a:rPr>
              <a:t>     </a:t>
            </a:r>
            <a:br>
              <a:rPr lang="de-DE" sz="900" dirty="0">
                <a:solidFill>
                  <a:srgbClr val="F29400"/>
                </a:solidFill>
              </a:rPr>
            </a:br>
            <a:r>
              <a:rPr lang="de-DE" sz="900" dirty="0">
                <a:solidFill>
                  <a:srgbClr val="F29400"/>
                </a:solidFill>
              </a:rPr>
              <a:t>​</a:t>
            </a:r>
            <a:br>
              <a:rPr lang="de-DE" sz="900" dirty="0">
                <a:solidFill>
                  <a:srgbClr val="F29400"/>
                </a:solidFill>
              </a:rPr>
            </a:br>
            <a:r>
              <a:rPr lang="de-DE" sz="1200" b="1" dirty="0">
                <a:solidFill>
                  <a:srgbClr val="F29400"/>
                </a:solidFill>
              </a:rPr>
              <a:t>Was essen bei Blähungen?  </a:t>
            </a:r>
            <a:br>
              <a:rPr lang="de-DE" sz="900"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www.was-essen-bei-krebs.de/was-essen-bei/beschwerden/blaehungen/</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Was essen bei Durchfall?  </a:t>
            </a:r>
            <a:br>
              <a:rPr lang="de-DE" sz="900"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www.was-essen-bei-krebs.de/was-essen-bei/beschwerden/durchfall/</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Was essen bei Geschmacksveränderungen?  </a:t>
            </a:r>
            <a:br>
              <a:rPr lang="de-DE" sz="1200"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www.was-essen-bei-krebs.de/was-essen-bei/beschwerden/geschmacksveraenderungen/</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Was essen bei Kau- oder Schluckbeschwerden (</a:t>
            </a:r>
            <a:r>
              <a:rPr lang="de-DE" sz="1200" b="1" dirty="0" err="1">
                <a:solidFill>
                  <a:srgbClr val="F29400"/>
                </a:solidFill>
              </a:rPr>
              <a:t>Disphagie</a:t>
            </a:r>
            <a:r>
              <a:rPr lang="de-DE" sz="1200" b="1" dirty="0">
                <a:solidFill>
                  <a:srgbClr val="F29400"/>
                </a:solidFill>
              </a:rPr>
              <a:t>)?  </a:t>
            </a:r>
            <a:br>
              <a:rPr lang="de-DE" sz="900" dirty="0">
                <a:solidFill>
                  <a:srgbClr val="F29400"/>
                </a:solidFill>
              </a:rPr>
            </a:br>
            <a:r>
              <a:rPr lang="de-DE" sz="900" dirty="0">
                <a:solidFill>
                  <a:srgbClr val="F29400"/>
                </a:solidFill>
                <a:hlinkClick r:id="rId8">
                  <a:extLst>
                    <a:ext uri="{A12FA001-AC4F-418D-AE19-62706E023703}">
                      <ahyp:hlinkClr xmlns:ahyp="http://schemas.microsoft.com/office/drawing/2018/hyperlinkcolor" val="tx"/>
                    </a:ext>
                  </a:extLst>
                </a:hlinkClick>
              </a:rPr>
              <a:t>www.was-essen-bei-krebs.de/was-essen-bei/beschwerden/kau-und-schluckbeschwerden/</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Was essen bei Mund-/Schleimhautentzündung (Stomatitis / Mukositis)?  </a:t>
            </a:r>
            <a:br>
              <a:rPr lang="de-DE" sz="900"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www.was-essen-bei-krebs.de/was-essen-bei/beschwerden/mukositis-stomatitis/</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Was essen bei Sodbrennen?  </a:t>
            </a:r>
            <a:br>
              <a:rPr lang="de-DE" sz="900" dirty="0">
                <a:solidFill>
                  <a:srgbClr val="F29400"/>
                </a:solidFill>
              </a:rPr>
            </a:br>
            <a:r>
              <a:rPr lang="de-DE" sz="900" dirty="0">
                <a:solidFill>
                  <a:srgbClr val="F29400"/>
                </a:solidFill>
                <a:hlinkClick r:id="rId10">
                  <a:extLst>
                    <a:ext uri="{A12FA001-AC4F-418D-AE19-62706E023703}">
                      <ahyp:hlinkClr xmlns:ahyp="http://schemas.microsoft.com/office/drawing/2018/hyperlinkcolor" val="tx"/>
                    </a:ext>
                  </a:extLst>
                </a:hlinkClick>
              </a:rPr>
              <a:t>www.was-essen-bei-krebs.de/was-essen-bei/beschwerden/sodbrennen/</a:t>
            </a:r>
            <a:r>
              <a:rPr lang="de-DE" sz="900" dirty="0">
                <a:solidFill>
                  <a:srgbClr val="F29400"/>
                </a:solidFill>
              </a:rPr>
              <a:t>     </a:t>
            </a:r>
            <a:br>
              <a:rPr lang="de-DE" sz="900" dirty="0">
                <a:solidFill>
                  <a:srgbClr val="F29400"/>
                </a:solidFill>
              </a:rPr>
            </a:br>
            <a:br>
              <a:rPr lang="de-DE" sz="1200" dirty="0">
                <a:solidFill>
                  <a:srgbClr val="F29400"/>
                </a:solidFill>
              </a:rPr>
            </a:br>
            <a:r>
              <a:rPr lang="de-DE" sz="1200" b="1" dirty="0">
                <a:solidFill>
                  <a:srgbClr val="F29400"/>
                </a:solidFill>
              </a:rPr>
              <a:t>Was essen bei Übelkeit und Erbrechen?  </a:t>
            </a:r>
            <a:br>
              <a:rPr lang="de-DE" sz="1200"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www.was-essen-bei-krebs.de/was-essen-bei/beschwerden/uebelkeit-und-erbrechen/</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Was essen bei Veränderungen des Speichelflusses?  </a:t>
            </a:r>
            <a:br>
              <a:rPr lang="de-DE" sz="12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www.was-essen-bei-krebs.de/was-essen-bei/beschwerden/veraenderungen-des-speichelflusses/</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Was essen bei Verstopfung?  </a:t>
            </a:r>
            <a:br>
              <a:rPr lang="de-DE" sz="900"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www.was-essen-bei-krebs.de/was-essen-bei/beschwerden/verstopfung/</a:t>
            </a:r>
            <a:r>
              <a:rPr lang="de-DE" sz="900" dirty="0">
                <a:solidFill>
                  <a:srgbClr val="F29400"/>
                </a:solidFill>
              </a:rPr>
              <a:t> </a:t>
            </a:r>
          </a:p>
          <a:p>
            <a:endParaRPr lang="de-DE" sz="900" dirty="0">
              <a:solidFill>
                <a:srgbClr val="F29400"/>
              </a:solidFill>
            </a:endParaRPr>
          </a:p>
        </p:txBody>
      </p:sp>
      <p:sp>
        <p:nvSpPr>
          <p:cNvPr id="5" name="Textfeld 4">
            <a:extLst>
              <a:ext uri="{FF2B5EF4-FFF2-40B4-BE49-F238E27FC236}">
                <a16:creationId xmlns:a16="http://schemas.microsoft.com/office/drawing/2014/main" id="{7691B754-D05E-07C5-55C9-931D95E39CA1}"/>
              </a:ext>
            </a:extLst>
          </p:cNvPr>
          <p:cNvSpPr txBox="1"/>
          <p:nvPr/>
        </p:nvSpPr>
        <p:spPr>
          <a:xfrm>
            <a:off x="315963" y="3770465"/>
            <a:ext cx="2144432" cy="1815882"/>
          </a:xfrm>
          <a:prstGeom prst="rect">
            <a:avLst/>
          </a:prstGeom>
          <a:noFill/>
        </p:spPr>
        <p:txBody>
          <a:bodyPr wrap="square" rtlCol="0">
            <a:spAutoFit/>
          </a:bodyPr>
          <a:lstStyle/>
          <a:p>
            <a:r>
              <a:rPr lang="de-DE" sz="900" dirty="0">
                <a:solidFill>
                  <a:srgbClr val="C00000"/>
                </a:solidFill>
              </a:rPr>
              <a:t>MRI  | Klinikum rechts der Isar der Technischen Universität München </a:t>
            </a:r>
            <a:br>
              <a:rPr lang="de-DE" sz="900" dirty="0">
                <a:solidFill>
                  <a:srgbClr val="C00000"/>
                </a:solidFill>
              </a:rPr>
            </a:br>
            <a:r>
              <a:rPr lang="de-DE" sz="2400" b="1" dirty="0">
                <a:solidFill>
                  <a:srgbClr val="C00000"/>
                </a:solidFill>
                <a:latin typeface="Arial Black" panose="020B0A04020102020204" pitchFamily="34" charset="0"/>
              </a:rPr>
              <a:t>Bloß nicht abnehmen</a:t>
            </a:r>
            <a:br>
              <a:rPr lang="de-DE" sz="1600" b="1" dirty="0">
                <a:solidFill>
                  <a:srgbClr val="C00000"/>
                </a:solidFill>
              </a:rPr>
            </a:br>
            <a:r>
              <a:rPr lang="de-DE" sz="1200" b="1" dirty="0">
                <a:solidFill>
                  <a:srgbClr val="C00000"/>
                </a:solidFill>
                <a:latin typeface="Arial Black" panose="020B0A04020102020204" pitchFamily="34" charset="0"/>
              </a:rPr>
              <a:t>Was essen bei Krebs?</a:t>
            </a:r>
            <a:br>
              <a:rPr lang="de-DE" sz="1200" b="1" dirty="0">
                <a:solidFill>
                  <a:srgbClr val="C00000"/>
                </a:solidFill>
                <a:latin typeface="Arial Black" panose="020B0A04020102020204" pitchFamily="34" charset="0"/>
              </a:rPr>
            </a:br>
            <a:r>
              <a:rPr lang="de-DE" sz="900" dirty="0">
                <a:solidFill>
                  <a:srgbClr val="C00000"/>
                </a:solidFill>
                <a:hlinkClick r:id="rId14">
                  <a:extLst>
                    <a:ext uri="{A12FA001-AC4F-418D-AE19-62706E023703}">
                      <ahyp:hlinkClr xmlns:ahyp="http://schemas.microsoft.com/office/drawing/2018/hyperlinkcolor" val="tx"/>
                    </a:ext>
                  </a:extLst>
                </a:hlinkClick>
              </a:rPr>
              <a:t>www.mri.tum.de/news/bloss-nicht-abnehmen-was-essen-bei-krebs</a:t>
            </a:r>
            <a:endParaRPr lang="de-DE" sz="900" dirty="0">
              <a:solidFill>
                <a:srgbClr val="C00000"/>
              </a:solidFill>
            </a:endParaRPr>
          </a:p>
          <a:p>
            <a:endParaRPr lang="de-DE" sz="1600" b="1" dirty="0">
              <a:solidFill>
                <a:schemeClr val="accent1">
                  <a:lumMod val="75000"/>
                </a:schemeClr>
              </a:solidFill>
            </a:endParaRPr>
          </a:p>
        </p:txBody>
      </p:sp>
      <p:sp>
        <p:nvSpPr>
          <p:cNvPr id="6" name="Textfeld 5">
            <a:extLst>
              <a:ext uri="{FF2B5EF4-FFF2-40B4-BE49-F238E27FC236}">
                <a16:creationId xmlns:a16="http://schemas.microsoft.com/office/drawing/2014/main" id="{5163D39C-D3B5-2B68-94A8-87C044D8983B}"/>
              </a:ext>
            </a:extLst>
          </p:cNvPr>
          <p:cNvSpPr txBox="1"/>
          <p:nvPr/>
        </p:nvSpPr>
        <p:spPr>
          <a:xfrm>
            <a:off x="2570157" y="269459"/>
            <a:ext cx="3993011" cy="5524589"/>
          </a:xfrm>
          <a:prstGeom prst="rect">
            <a:avLst/>
          </a:prstGeom>
          <a:noFill/>
        </p:spPr>
        <p:txBody>
          <a:bodyPr wrap="square" rtlCol="0">
            <a:spAutoFit/>
          </a:bodyPr>
          <a:lstStyle/>
          <a:p>
            <a:r>
              <a:rPr lang="de-DE" sz="900" dirty="0">
                <a:solidFill>
                  <a:srgbClr val="C00000"/>
                </a:solidFill>
              </a:rPr>
              <a:t>Tumor Zentrum München (TZM) </a:t>
            </a:r>
            <a:br>
              <a:rPr lang="de-DE" sz="900" dirty="0">
                <a:solidFill>
                  <a:srgbClr val="C00000"/>
                </a:solidFill>
              </a:rPr>
            </a:br>
            <a:r>
              <a:rPr lang="de-DE" sz="900" dirty="0">
                <a:solidFill>
                  <a:srgbClr val="C00000"/>
                </a:solidFill>
              </a:rPr>
              <a:t>CCC München | </a:t>
            </a:r>
            <a:r>
              <a:rPr lang="de-DE" sz="900" dirty="0" err="1">
                <a:solidFill>
                  <a:srgbClr val="C00000"/>
                </a:solidFill>
              </a:rPr>
              <a:t>Comprehensive</a:t>
            </a:r>
            <a:r>
              <a:rPr lang="de-DE" sz="900" dirty="0">
                <a:solidFill>
                  <a:srgbClr val="C00000"/>
                </a:solidFill>
              </a:rPr>
              <a:t> Cancer Center München</a:t>
            </a:r>
            <a:br>
              <a:rPr lang="de-DE" sz="900" dirty="0">
                <a:solidFill>
                  <a:srgbClr val="C00000"/>
                </a:solidFill>
              </a:rPr>
            </a:br>
            <a:endParaRPr lang="de-DE" sz="900" dirty="0">
              <a:solidFill>
                <a:srgbClr val="C00000"/>
              </a:solidFill>
            </a:endParaRPr>
          </a:p>
          <a:p>
            <a:r>
              <a:rPr lang="de-DE" sz="1200" b="1" dirty="0">
                <a:solidFill>
                  <a:srgbClr val="C00000"/>
                </a:solidFill>
                <a:latin typeface="Arial Black" panose="020B0A04020102020204" pitchFamily="34" charset="0"/>
              </a:rPr>
              <a:t>Wissen kompakt </a:t>
            </a:r>
          </a:p>
          <a:p>
            <a:r>
              <a:rPr lang="de-DE" sz="1600" b="1" dirty="0">
                <a:solidFill>
                  <a:srgbClr val="C00000"/>
                </a:solidFill>
                <a:latin typeface="Arial Black" panose="020B0A04020102020204" pitchFamily="34" charset="0"/>
              </a:rPr>
              <a:t>rund um die Ernährung bei Krebs</a:t>
            </a:r>
            <a:br>
              <a:rPr lang="de-DE" sz="900" b="1" dirty="0">
                <a:solidFill>
                  <a:srgbClr val="C00000"/>
                </a:solidFill>
              </a:rPr>
            </a:br>
            <a:r>
              <a:rPr lang="de-DE" sz="900" dirty="0">
                <a:solidFill>
                  <a:srgbClr val="C00000"/>
                </a:solidFill>
                <a:hlinkClick r:id="rId15">
                  <a:extLst>
                    <a:ext uri="{A12FA001-AC4F-418D-AE19-62706E023703}">
                      <ahyp:hlinkClr xmlns:ahyp="http://schemas.microsoft.com/office/drawing/2018/hyperlinkcolor" val="tx"/>
                    </a:ext>
                  </a:extLst>
                </a:hlinkClick>
              </a:rPr>
              <a:t>Wissen kompakt rund um die ​Ernährung bei Krebs </a:t>
            </a:r>
            <a:endParaRPr lang="de-DE" sz="900" dirty="0">
              <a:solidFill>
                <a:srgbClr val="C00000"/>
              </a:solidFill>
            </a:endParaRPr>
          </a:p>
          <a:p>
            <a:endParaRPr lang="de-DE" sz="900" dirty="0">
              <a:solidFill>
                <a:schemeClr val="accent1">
                  <a:lumMod val="75000"/>
                </a:schemeClr>
              </a:solidFill>
            </a:endParaRPr>
          </a:p>
          <a:p>
            <a:endParaRPr lang="de-DE" sz="900" dirty="0"/>
          </a:p>
          <a:p>
            <a:r>
              <a:rPr lang="de-DE" sz="1600" b="1" dirty="0">
                <a:solidFill>
                  <a:srgbClr val="F29400"/>
                </a:solidFill>
              </a:rPr>
              <a:t>Was ist von Krebsdiäten zu halten?  </a:t>
            </a:r>
            <a:br>
              <a:rPr lang="de-DE" sz="1200" b="1" dirty="0">
                <a:solidFill>
                  <a:srgbClr val="F29400"/>
                </a:solidFill>
              </a:rPr>
            </a:br>
            <a:r>
              <a:rPr lang="de-DE" sz="900" dirty="0">
                <a:solidFill>
                  <a:srgbClr val="F29400"/>
                </a:solidFill>
                <a:hlinkClick r:id="rId16">
                  <a:extLst>
                    <a:ext uri="{A12FA001-AC4F-418D-AE19-62706E023703}">
                      <ahyp:hlinkClr xmlns:ahyp="http://schemas.microsoft.com/office/drawing/2018/hyperlinkcolor" val="tx"/>
                    </a:ext>
                  </a:extLst>
                </a:hlinkClick>
              </a:rPr>
              <a:t>www.ernaehrung-krebs-tzm.de/ernaehrung-krebs/krebsdiaeten.html</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Gewichtabnahme für Krebskranke Sinnvoll?  </a:t>
            </a:r>
            <a:br>
              <a:rPr lang="de-DE" sz="900" dirty="0">
                <a:solidFill>
                  <a:srgbClr val="F29400"/>
                </a:solidFill>
              </a:rPr>
            </a:br>
            <a:r>
              <a:rPr lang="de-DE" sz="900" dirty="0">
                <a:solidFill>
                  <a:srgbClr val="F29400"/>
                </a:solidFill>
                <a:hlinkClick r:id="rId17">
                  <a:extLst>
                    <a:ext uri="{A12FA001-AC4F-418D-AE19-62706E023703}">
                      <ahyp:hlinkClr xmlns:ahyp="http://schemas.microsoft.com/office/drawing/2018/hyperlinkcolor" val="tx"/>
                    </a:ext>
                  </a:extLst>
                </a:hlinkClick>
              </a:rPr>
              <a:t>www.ernaehrung-krebs-tzm.de/uebergewicht/gewichtsabnahme-fuer-krebskranke-sinnvoll.html</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Wo bekomme ich qualifizierte Ernährungsberatung bzw. Ernährungstherapie? </a:t>
            </a:r>
            <a:r>
              <a:rPr lang="de-DE" sz="900" b="1" dirty="0">
                <a:solidFill>
                  <a:srgbClr val="F29400"/>
                </a:solidFill>
              </a:rPr>
              <a:t> </a:t>
            </a:r>
            <a:br>
              <a:rPr lang="de-DE" sz="900" dirty="0">
                <a:solidFill>
                  <a:srgbClr val="F29400"/>
                </a:solidFill>
              </a:rPr>
            </a:br>
            <a:r>
              <a:rPr lang="de-DE" sz="900" dirty="0">
                <a:solidFill>
                  <a:srgbClr val="F29400"/>
                </a:solidFill>
                <a:hlinkClick r:id="rId18">
                  <a:extLst>
                    <a:ext uri="{A12FA001-AC4F-418D-AE19-62706E023703}">
                      <ahyp:hlinkClr xmlns:ahyp="http://schemas.microsoft.com/office/drawing/2018/hyperlinkcolor" val="tx"/>
                    </a:ext>
                  </a:extLst>
                </a:hlinkClick>
              </a:rPr>
              <a:t>www.ernaehrung-krebs-tzm.de/unterstuetzung-therapie/wo-bekomme-ich-hilfe.html</a:t>
            </a:r>
            <a:r>
              <a:rPr lang="de-DE" sz="900" dirty="0">
                <a:solidFill>
                  <a:srgbClr val="F29400"/>
                </a:solidFill>
              </a:rPr>
              <a:t>   </a:t>
            </a:r>
            <a:br>
              <a:rPr lang="de-DE" sz="900" dirty="0">
                <a:solidFill>
                  <a:srgbClr val="F29400"/>
                </a:solidFill>
              </a:rPr>
            </a:br>
            <a:endParaRPr lang="de-DE" sz="900" dirty="0">
              <a:solidFill>
                <a:srgbClr val="F29400"/>
              </a:solidFill>
            </a:endParaRPr>
          </a:p>
          <a:p>
            <a:br>
              <a:rPr lang="de-DE" sz="900" dirty="0">
                <a:solidFill>
                  <a:srgbClr val="F29400"/>
                </a:solidFill>
              </a:rPr>
            </a:br>
            <a:r>
              <a:rPr lang="de-DE" sz="1200" b="1" dirty="0">
                <a:solidFill>
                  <a:srgbClr val="F29400"/>
                </a:solidFill>
              </a:rPr>
              <a:t>​Fragen und Antworten </a:t>
            </a:r>
          </a:p>
          <a:p>
            <a:r>
              <a:rPr lang="de-DE" sz="1600" b="1" dirty="0">
                <a:solidFill>
                  <a:srgbClr val="F29400"/>
                </a:solidFill>
              </a:rPr>
              <a:t>bei Normalgewicht  </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www.ernaehrung-krebs-tzm.de/haeufigefragen/bei-normalgewicht.html</a:t>
            </a:r>
            <a:r>
              <a:rPr lang="de-DE" sz="900"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Fragen und Antworten </a:t>
            </a:r>
          </a:p>
          <a:p>
            <a:r>
              <a:rPr lang="de-DE" sz="1600" b="1" dirty="0">
                <a:solidFill>
                  <a:srgbClr val="F29400"/>
                </a:solidFill>
              </a:rPr>
              <a:t>bei Mangelernährung  </a:t>
            </a:r>
            <a:br>
              <a:rPr lang="de-DE" sz="900" b="1" dirty="0">
                <a:solidFill>
                  <a:srgbClr val="F29400"/>
                </a:solidFill>
              </a:rPr>
            </a:br>
            <a:r>
              <a:rPr lang="de-DE" sz="900" b="1" dirty="0">
                <a:solidFill>
                  <a:srgbClr val="F29400"/>
                </a:solidFill>
                <a:hlinkClick r:id="rId20">
                  <a:extLst>
                    <a:ext uri="{A12FA001-AC4F-418D-AE19-62706E023703}">
                      <ahyp:hlinkClr xmlns:ahyp="http://schemas.microsoft.com/office/drawing/2018/hyperlinkcolor" val="tx"/>
                    </a:ext>
                  </a:extLst>
                </a:hlinkClick>
              </a:rPr>
              <a:t>www.ernaehrung-krebs-tzm.de/haeufigefragen/mangelernaehrung.html</a:t>
            </a:r>
            <a:r>
              <a:rPr lang="de-DE" sz="900" b="1" dirty="0">
                <a:solidFill>
                  <a:srgbClr val="F29400"/>
                </a:solidFill>
              </a:rPr>
              <a:t>  </a:t>
            </a:r>
            <a:br>
              <a:rPr lang="de-DE" sz="900" dirty="0">
                <a:solidFill>
                  <a:srgbClr val="F29400"/>
                </a:solidFill>
              </a:rPr>
            </a:br>
            <a:br>
              <a:rPr lang="de-DE" sz="900" dirty="0">
                <a:solidFill>
                  <a:srgbClr val="F29400"/>
                </a:solidFill>
              </a:rPr>
            </a:br>
            <a:r>
              <a:rPr lang="de-DE" sz="1200" b="1" dirty="0">
                <a:solidFill>
                  <a:srgbClr val="F29400"/>
                </a:solidFill>
              </a:rPr>
              <a:t>​Fragen und Antworten </a:t>
            </a:r>
          </a:p>
          <a:p>
            <a:r>
              <a:rPr lang="de-DE" sz="1600" b="1" dirty="0">
                <a:solidFill>
                  <a:srgbClr val="F29400"/>
                </a:solidFill>
              </a:rPr>
              <a:t>bei Übergewicht  </a:t>
            </a:r>
            <a:br>
              <a:rPr lang="de-DE" sz="900" dirty="0">
                <a:solidFill>
                  <a:srgbClr val="F29400"/>
                </a:solidFill>
              </a:rPr>
            </a:br>
            <a:r>
              <a:rPr lang="de-DE" sz="900" dirty="0">
                <a:solidFill>
                  <a:srgbClr val="F29400"/>
                </a:solidFill>
                <a:hlinkClick r:id="rId21">
                  <a:extLst>
                    <a:ext uri="{A12FA001-AC4F-418D-AE19-62706E023703}">
                      <ahyp:hlinkClr xmlns:ahyp="http://schemas.microsoft.com/office/drawing/2018/hyperlinkcolor" val="tx"/>
                    </a:ext>
                  </a:extLst>
                </a:hlinkClick>
              </a:rPr>
              <a:t>www.ernaehrung-krebs-tzm.de/haeufigefragen/bei-uebergewicht.html</a:t>
            </a:r>
            <a:r>
              <a:rPr lang="de-DE" sz="900" dirty="0">
                <a:solidFill>
                  <a:srgbClr val="F29400"/>
                </a:solidFill>
              </a:rPr>
              <a:t>  </a:t>
            </a:r>
          </a:p>
          <a:p>
            <a:endParaRPr lang="de-DE" sz="900" dirty="0"/>
          </a:p>
        </p:txBody>
      </p:sp>
      <p:sp>
        <p:nvSpPr>
          <p:cNvPr id="27" name="Textfeld 26">
            <a:extLst>
              <a:ext uri="{FF2B5EF4-FFF2-40B4-BE49-F238E27FC236}">
                <a16:creationId xmlns:a16="http://schemas.microsoft.com/office/drawing/2014/main" id="{718CC6F8-2927-8E3A-4231-154F4FA9AD50}"/>
              </a:ext>
            </a:extLst>
          </p:cNvPr>
          <p:cNvSpPr txBox="1"/>
          <p:nvPr/>
        </p:nvSpPr>
        <p:spPr>
          <a:xfrm>
            <a:off x="324367" y="6366828"/>
            <a:ext cx="11543267" cy="369332"/>
          </a:xfrm>
          <a:prstGeom prst="rect">
            <a:avLst/>
          </a:prstGeom>
          <a:solidFill>
            <a:srgbClr val="C00000"/>
          </a:solidFill>
        </p:spPr>
        <p:txBody>
          <a:bodyPr wrap="square" rtlCol="0">
            <a:spAutoFit/>
          </a:bodyPr>
          <a:lstStyle/>
          <a:p>
            <a:pPr algn="ctr"/>
            <a:r>
              <a:rPr lang="de-DE" b="1" dirty="0">
                <a:solidFill>
                  <a:schemeClr val="bg1"/>
                </a:solidFill>
              </a:rPr>
              <a:t>Bitte sprechen Sie Ihre Ernährung vorher mit Ihren Arzt ab!</a:t>
            </a:r>
            <a:endParaRPr lang="de-DE" dirty="0">
              <a:solidFill>
                <a:schemeClr val="bg1"/>
              </a:solidFill>
            </a:endParaRPr>
          </a:p>
        </p:txBody>
      </p:sp>
    </p:spTree>
    <p:extLst>
      <p:ext uri="{BB962C8B-B14F-4D97-AF65-F5344CB8AC3E}">
        <p14:creationId xmlns:p14="http://schemas.microsoft.com/office/powerpoint/2010/main" val="290941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2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F97B284-16B4-C3EF-1FCB-99806328439D}"/>
              </a:ext>
            </a:extLst>
          </p:cNvPr>
          <p:cNvSpPr txBox="1"/>
          <p:nvPr/>
        </p:nvSpPr>
        <p:spPr>
          <a:xfrm>
            <a:off x="5898594" y="584133"/>
            <a:ext cx="5645705" cy="3616375"/>
          </a:xfrm>
          <a:prstGeom prst="rect">
            <a:avLst/>
          </a:prstGeom>
          <a:noFill/>
        </p:spPr>
        <p:txBody>
          <a:bodyPr wrap="square" rtlCol="0">
            <a:spAutoFit/>
          </a:bodyPr>
          <a:lstStyle/>
          <a:p>
            <a:r>
              <a:rPr lang="de-DE" sz="900" dirty="0">
                <a:solidFill>
                  <a:srgbClr val="C00000"/>
                </a:solidFill>
              </a:rPr>
              <a:t>Prostata Hilfe Deutschland</a:t>
            </a:r>
          </a:p>
          <a:p>
            <a:endParaRPr lang="de-DE" sz="900" dirty="0">
              <a:solidFill>
                <a:srgbClr val="C00000"/>
              </a:solidFill>
            </a:endParaRPr>
          </a:p>
          <a:p>
            <a:r>
              <a:rPr lang="de-DE" sz="900" dirty="0">
                <a:solidFill>
                  <a:srgbClr val="C00000"/>
                </a:solidFill>
              </a:rPr>
              <a:t>22.03.2023</a:t>
            </a:r>
          </a:p>
          <a:p>
            <a:r>
              <a:rPr lang="de-DE" sz="1600" b="1" dirty="0">
                <a:solidFill>
                  <a:srgbClr val="C00000"/>
                </a:solidFill>
                <a:latin typeface="Arial Black" panose="020B0A04020102020204" pitchFamily="34" charset="0"/>
              </a:rPr>
              <a:t>Prostatakrebs: </a:t>
            </a:r>
          </a:p>
          <a:p>
            <a:r>
              <a:rPr lang="de-DE" sz="2400" b="1" dirty="0">
                <a:solidFill>
                  <a:srgbClr val="C00000"/>
                </a:solidFill>
                <a:latin typeface="Arial Black" panose="020B0A04020102020204" pitchFamily="34" charset="0"/>
              </a:rPr>
              <a:t>Pflanzliche Ernährung</a:t>
            </a:r>
          </a:p>
          <a:p>
            <a:r>
              <a:rPr lang="de-DE" sz="2400" b="1" dirty="0">
                <a:solidFill>
                  <a:srgbClr val="C00000"/>
                </a:solidFill>
                <a:latin typeface="Arial Black" panose="020B0A04020102020204" pitchFamily="34" charset="0"/>
              </a:rPr>
              <a:t>wirkt sich positiv aus!</a:t>
            </a:r>
          </a:p>
          <a:p>
            <a:r>
              <a:rPr lang="de-DE" sz="900" dirty="0">
                <a:solidFill>
                  <a:srgbClr val="C00000"/>
                </a:solidFill>
                <a:hlinkClick r:id="rId3">
                  <a:extLst>
                    <a:ext uri="{A12FA001-AC4F-418D-AE19-62706E023703}">
                      <ahyp:hlinkClr xmlns:ahyp="http://schemas.microsoft.com/office/drawing/2018/hyperlinkcolor" val="tx"/>
                    </a:ext>
                  </a:extLst>
                </a:hlinkClick>
              </a:rPr>
              <a:t>https://www.prostata-hilfe-deutschland.de/prostata-news/prostatakrebs-pflanzliche-ernaehrung-ueberleben</a:t>
            </a:r>
            <a:endParaRPr lang="de-DE" sz="900" dirty="0">
              <a:solidFill>
                <a:srgbClr val="C00000"/>
              </a:solidFill>
            </a:endParaRPr>
          </a:p>
          <a:p>
            <a:endParaRPr lang="de-DE" sz="900" dirty="0">
              <a:solidFill>
                <a:srgbClr val="C00000"/>
              </a:solidFill>
            </a:endParaRPr>
          </a:p>
          <a:p>
            <a:r>
              <a:rPr lang="de-DE" sz="1600" dirty="0">
                <a:solidFill>
                  <a:srgbClr val="C00000"/>
                </a:solidFill>
                <a:latin typeface="Arial Black" panose="020B0A04020102020204" pitchFamily="34" charset="0"/>
              </a:rPr>
              <a:t>Ernährung und Krebs - 10 Tipps</a:t>
            </a:r>
          </a:p>
          <a:p>
            <a:r>
              <a:rPr lang="de-DE" sz="900" dirty="0">
                <a:solidFill>
                  <a:srgbClr val="C00000"/>
                </a:solidFill>
                <a:hlinkClick r:id="rId4">
                  <a:extLst>
                    <a:ext uri="{A12FA001-AC4F-418D-AE19-62706E023703}">
                      <ahyp:hlinkClr xmlns:ahyp="http://schemas.microsoft.com/office/drawing/2018/hyperlinkcolor" val="tx"/>
                    </a:ext>
                  </a:extLst>
                </a:hlinkClick>
              </a:rPr>
              <a:t>https://www.prostata-hilfe-deutschland.de/prostata-news/wie-eine-gesunde-ernaehrung-vor-krebs-schuetzen-kann</a:t>
            </a:r>
            <a:endParaRPr lang="de-DE" sz="900" dirty="0">
              <a:solidFill>
                <a:srgbClr val="C00000"/>
              </a:solidFill>
            </a:endParaRPr>
          </a:p>
          <a:p>
            <a:endParaRPr lang="de-DE" sz="900" dirty="0">
              <a:solidFill>
                <a:srgbClr val="C00000"/>
              </a:solidFill>
            </a:endParaRPr>
          </a:p>
          <a:p>
            <a:r>
              <a:rPr lang="de-DE" sz="1600" dirty="0">
                <a:solidFill>
                  <a:srgbClr val="C00000"/>
                </a:solidFill>
                <a:latin typeface="Arial Black" panose="020B0A04020102020204" pitchFamily="34" charset="0"/>
              </a:rPr>
              <a:t>Ernährung bei Krebs: „Es gibt keine Krebs-Diät“</a:t>
            </a:r>
          </a:p>
          <a:p>
            <a:r>
              <a:rPr lang="de-DE" sz="900" dirty="0">
                <a:solidFill>
                  <a:srgbClr val="C00000"/>
                </a:solidFill>
                <a:hlinkClick r:id="rId5">
                  <a:extLst>
                    <a:ext uri="{A12FA001-AC4F-418D-AE19-62706E023703}">
                      <ahyp:hlinkClr xmlns:ahyp="http://schemas.microsoft.com/office/drawing/2018/hyperlinkcolor" val="tx"/>
                    </a:ext>
                  </a:extLst>
                </a:hlinkClick>
              </a:rPr>
              <a:t>https://www.prostata-hilfe-deutschland.de/prostata-news/ernaehrung-bei-krebs</a:t>
            </a:r>
            <a:endParaRPr lang="de-DE" sz="900" dirty="0">
              <a:solidFill>
                <a:srgbClr val="C00000"/>
              </a:solidFill>
            </a:endParaRPr>
          </a:p>
          <a:p>
            <a:endParaRPr lang="de-DE" sz="900" dirty="0">
              <a:solidFill>
                <a:srgbClr val="C00000"/>
              </a:solidFill>
            </a:endParaRPr>
          </a:p>
          <a:p>
            <a:r>
              <a:rPr lang="de-DE" sz="1600" dirty="0">
                <a:solidFill>
                  <a:srgbClr val="C00000"/>
                </a:solidFill>
                <a:latin typeface="Arial Black" panose="020B0A04020102020204" pitchFamily="34" charset="0"/>
              </a:rPr>
              <a:t>Gesunde Ernährung bringt keinen Extra-Schutz</a:t>
            </a:r>
          </a:p>
          <a:p>
            <a:r>
              <a:rPr lang="de-DE" sz="900" dirty="0">
                <a:solidFill>
                  <a:srgbClr val="C00000"/>
                </a:solidFill>
                <a:hlinkClick r:id="rId6">
                  <a:extLst>
                    <a:ext uri="{A12FA001-AC4F-418D-AE19-62706E023703}">
                      <ahyp:hlinkClr xmlns:ahyp="http://schemas.microsoft.com/office/drawing/2018/hyperlinkcolor" val="tx"/>
                    </a:ext>
                  </a:extLst>
                </a:hlinkClick>
              </a:rPr>
              <a:t>https://www.prostata-hilfe-deutschland.de/prostata-news/gesunde-ernaehrung-bremst-prostatakrebs-nicht</a:t>
            </a:r>
            <a:endParaRPr lang="de-DE" sz="900" dirty="0">
              <a:solidFill>
                <a:srgbClr val="C000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p:txBody>
      </p:sp>
      <p:sp>
        <p:nvSpPr>
          <p:cNvPr id="3" name="Textfeld 2">
            <a:extLst>
              <a:ext uri="{FF2B5EF4-FFF2-40B4-BE49-F238E27FC236}">
                <a16:creationId xmlns:a16="http://schemas.microsoft.com/office/drawing/2014/main" id="{8501C0A5-EF67-8BAD-C041-C23307D62707}"/>
              </a:ext>
            </a:extLst>
          </p:cNvPr>
          <p:cNvSpPr txBox="1"/>
          <p:nvPr/>
        </p:nvSpPr>
        <p:spPr>
          <a:xfrm>
            <a:off x="324367" y="584133"/>
            <a:ext cx="5400000" cy="5909310"/>
          </a:xfrm>
          <a:prstGeom prst="rect">
            <a:avLst/>
          </a:prstGeom>
          <a:noFill/>
        </p:spPr>
        <p:txBody>
          <a:bodyPr wrap="square" rtlCol="0">
            <a:spAutoFit/>
          </a:bodyPr>
          <a:lstStyle/>
          <a:p>
            <a:r>
              <a:rPr lang="de-DE" sz="900" dirty="0">
                <a:solidFill>
                  <a:srgbClr val="C00000"/>
                </a:solidFill>
              </a:rPr>
              <a:t>Krebsinformationsdienst | Deutsches Krebsforschungszentrum (DKFZ)</a:t>
            </a:r>
          </a:p>
          <a:p>
            <a:endParaRPr lang="de-DE" sz="900" dirty="0">
              <a:solidFill>
                <a:srgbClr val="C00000"/>
              </a:solidFill>
            </a:endParaRPr>
          </a:p>
          <a:p>
            <a:r>
              <a:rPr lang="de-DE" sz="1600" b="1" dirty="0">
                <a:solidFill>
                  <a:srgbClr val="C00000"/>
                </a:solidFill>
                <a:latin typeface="Arial Black" panose="020B0A04020102020204" pitchFamily="34" charset="0"/>
              </a:rPr>
              <a:t>Worauf man </a:t>
            </a:r>
          </a:p>
          <a:p>
            <a:r>
              <a:rPr lang="de-DE" sz="2400" b="1" dirty="0">
                <a:solidFill>
                  <a:srgbClr val="C00000"/>
                </a:solidFill>
                <a:latin typeface="Arial Black" panose="020B0A04020102020204" pitchFamily="34" charset="0"/>
              </a:rPr>
              <a:t>beim Essen und Trinken</a:t>
            </a:r>
          </a:p>
          <a:p>
            <a:r>
              <a:rPr lang="de-DE" b="1" dirty="0">
                <a:solidFill>
                  <a:srgbClr val="C00000"/>
                </a:solidFill>
                <a:latin typeface="Arial Black" panose="020B0A04020102020204" pitchFamily="34" charset="0"/>
              </a:rPr>
              <a:t>während einer Krebstherapie</a:t>
            </a:r>
          </a:p>
          <a:p>
            <a:r>
              <a:rPr lang="de-DE" sz="2400" b="1" dirty="0">
                <a:solidFill>
                  <a:srgbClr val="C00000"/>
                </a:solidFill>
                <a:latin typeface="Arial Black" panose="020B0A04020102020204" pitchFamily="34" charset="0"/>
              </a:rPr>
              <a:t>achten sollte </a:t>
            </a:r>
          </a:p>
          <a:p>
            <a:r>
              <a:rPr lang="de-DE" sz="900" dirty="0">
                <a:solidFill>
                  <a:srgbClr val="C00000"/>
                </a:solidFill>
                <a:hlinkClick r:id="rId7">
                  <a:extLst>
                    <a:ext uri="{A12FA001-AC4F-418D-AE19-62706E023703}">
                      <ahyp:hlinkClr xmlns:ahyp="http://schemas.microsoft.com/office/drawing/2018/hyperlinkcolor" val="tx"/>
                    </a:ext>
                  </a:extLst>
                </a:hlinkClick>
              </a:rPr>
              <a:t>https://www.krebsinformationsdienst.de/leben/alltag/ernaehrung/ernaehrung-probleme.php</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dirty="0">
                <a:solidFill>
                  <a:srgbClr val="C00000"/>
                </a:solidFill>
                <a:latin typeface="Arial Black" panose="020B0A04020102020204" pitchFamily="34" charset="0"/>
              </a:rPr>
              <a:t>Richtig trinken bei der Krebstherapie</a:t>
            </a:r>
          </a:p>
          <a:p>
            <a:r>
              <a:rPr lang="de-DE" sz="900" dirty="0">
                <a:solidFill>
                  <a:srgbClr val="C00000"/>
                </a:solidFill>
                <a:hlinkClick r:id="rId8">
                  <a:extLst>
                    <a:ext uri="{A12FA001-AC4F-418D-AE19-62706E023703}">
                      <ahyp:hlinkClr xmlns:ahyp="http://schemas.microsoft.com/office/drawing/2018/hyperlinkcolor" val="tx"/>
                    </a:ext>
                  </a:extLst>
                </a:hlinkClick>
              </a:rPr>
              <a:t>https://www.krebsinformationsdienst.de/leben/alltag/ernaehrung/ernaehrung-trinken.php</a:t>
            </a:r>
            <a:endParaRPr lang="de-DE" sz="900" dirty="0">
              <a:solidFill>
                <a:srgbClr val="C000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chemeClr val="accent1">
                    <a:lumMod val="75000"/>
                  </a:schemeClr>
                </a:solidFill>
              </a:rPr>
              <a:t>aponet.de</a:t>
            </a: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Medikamente und Alkohol</a:t>
            </a:r>
          </a:p>
          <a:p>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https://www.aponet.de/artikel/medikamente-und-alkohol-20849</a:t>
            </a:r>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Mineralstoffe und Medikamente</a:t>
            </a:r>
          </a:p>
          <a:p>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https://www.aponet.de/artikel/mineralstoffe-und-medikamente-20972</a:t>
            </a:r>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Grapefruit beeinflusst Medikamente</a:t>
            </a:r>
          </a:p>
          <a:p>
            <a:r>
              <a:rPr lang="de-DE" sz="900" dirty="0">
                <a:solidFill>
                  <a:schemeClr val="accent1">
                    <a:lumMod val="75000"/>
                  </a:schemeClr>
                </a:solidFill>
                <a:hlinkClick r:id="rId11">
                  <a:extLst>
                    <a:ext uri="{A12FA001-AC4F-418D-AE19-62706E023703}">
                      <ahyp:hlinkClr xmlns:ahyp="http://schemas.microsoft.com/office/drawing/2018/hyperlinkcolor" val="tx"/>
                    </a:ext>
                  </a:extLst>
                </a:hlinkClick>
              </a:rPr>
              <a:t>https://www.aponet.de/artikel/grapefruit-und-medikamente-20976</a:t>
            </a:r>
            <a:endParaRPr lang="de-DE" sz="900" dirty="0">
              <a:solidFill>
                <a:schemeClr val="accent1">
                  <a:lumMod val="75000"/>
                </a:schemeClr>
              </a:solidFill>
            </a:endParaRPr>
          </a:p>
          <a:p>
            <a:endParaRPr lang="de-DE" sz="900" dirty="0">
              <a:solidFill>
                <a:schemeClr val="accent1">
                  <a:lumMod val="75000"/>
                </a:schemeClr>
              </a:solidFill>
            </a:endParaRPr>
          </a:p>
          <a:p>
            <a:r>
              <a:rPr lang="de-DE" sz="1600" dirty="0">
                <a:solidFill>
                  <a:schemeClr val="accent1">
                    <a:lumMod val="75000"/>
                  </a:schemeClr>
                </a:solidFill>
                <a:latin typeface="Arial Black" panose="020B0A04020102020204" pitchFamily="34" charset="0"/>
              </a:rPr>
              <a:t>Diese Lebensmittel</a:t>
            </a:r>
          </a:p>
          <a:p>
            <a:r>
              <a:rPr lang="de-DE" sz="1600" dirty="0">
                <a:solidFill>
                  <a:schemeClr val="accent1">
                    <a:lumMod val="75000"/>
                  </a:schemeClr>
                </a:solidFill>
                <a:latin typeface="Arial Black" panose="020B0A04020102020204" pitchFamily="34" charset="0"/>
              </a:rPr>
              <a:t>können Medikamente beeinflussen</a:t>
            </a:r>
          </a:p>
          <a:p>
            <a:r>
              <a:rPr lang="de-DE" sz="900" b="1" dirty="0">
                <a:solidFill>
                  <a:schemeClr val="accent1">
                    <a:lumMod val="75000"/>
                  </a:schemeClr>
                </a:solidFill>
                <a:hlinkClick r:id="rId12">
                  <a:extLst>
                    <a:ext uri="{A12FA001-AC4F-418D-AE19-62706E023703}">
                      <ahyp:hlinkClr xmlns:ahyp="http://schemas.microsoft.com/office/drawing/2018/hyperlinkcolor" val="tx"/>
                    </a:ext>
                  </a:extLst>
                </a:hlinkClick>
              </a:rPr>
              <a:t>https://www.aponet.de/artikel/diese-lebensmittel-k%C3%B6nnen-medikamente-beeinflusse-11851</a:t>
            </a:r>
            <a:endParaRPr lang="de-DE" sz="900" b="1" dirty="0">
              <a:solidFill>
                <a:schemeClr val="accent1">
                  <a:lumMod val="75000"/>
                </a:schemeClr>
              </a:solidFill>
            </a:endParaRPr>
          </a:p>
          <a:p>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4" name="Textfeld 3">
            <a:extLst>
              <a:ext uri="{FF2B5EF4-FFF2-40B4-BE49-F238E27FC236}">
                <a16:creationId xmlns:a16="http://schemas.microsoft.com/office/drawing/2014/main" id="{2BF97A5A-12B9-20BA-6B0C-A692EE323498}"/>
              </a:ext>
            </a:extLst>
          </p:cNvPr>
          <p:cNvSpPr txBox="1"/>
          <p:nvPr/>
        </p:nvSpPr>
        <p:spPr>
          <a:xfrm>
            <a:off x="324367" y="6366828"/>
            <a:ext cx="11543267" cy="369332"/>
          </a:xfrm>
          <a:prstGeom prst="rect">
            <a:avLst/>
          </a:prstGeom>
          <a:solidFill>
            <a:srgbClr val="C00000"/>
          </a:solidFill>
        </p:spPr>
        <p:txBody>
          <a:bodyPr wrap="square" rtlCol="0">
            <a:spAutoFit/>
          </a:bodyPr>
          <a:lstStyle/>
          <a:p>
            <a:pPr algn="ctr"/>
            <a:r>
              <a:rPr lang="de-DE" b="1" dirty="0">
                <a:solidFill>
                  <a:schemeClr val="bg1"/>
                </a:solidFill>
              </a:rPr>
              <a:t>Bitte sprechen Sie Ihre Ernährung vorher mit Ihren Arzt ab!</a:t>
            </a:r>
            <a:endParaRPr lang="de-DE" dirty="0">
              <a:solidFill>
                <a:schemeClr val="bg1"/>
              </a:solidFill>
            </a:endParaRPr>
          </a:p>
        </p:txBody>
      </p:sp>
    </p:spTree>
    <p:extLst>
      <p:ext uri="{BB962C8B-B14F-4D97-AF65-F5344CB8AC3E}">
        <p14:creationId xmlns:p14="http://schemas.microsoft.com/office/powerpoint/2010/main" val="252756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hlinkClick r:id="rId2"/>
            <a:extLst>
              <a:ext uri="{FF2B5EF4-FFF2-40B4-BE49-F238E27FC236}">
                <a16:creationId xmlns:a16="http://schemas.microsoft.com/office/drawing/2014/main" id="{F8A7E647-3D9A-ACFE-47F5-DD224100BF2F}"/>
              </a:ext>
            </a:extLst>
          </p:cNvPr>
          <p:cNvSpPr/>
          <p:nvPr/>
        </p:nvSpPr>
        <p:spPr>
          <a:xfrm>
            <a:off x="0" y="0"/>
            <a:ext cx="12192000" cy="5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       </a:t>
            </a:r>
            <a:r>
              <a:rPr lang="de-DE" dirty="0">
                <a:latin typeface="Arial Black" panose="020B0A04020102020204" pitchFamily="34" charset="0"/>
                <a:cs typeface="Arial" panose="020B0604020202020204" pitchFamily="34" charset="0"/>
              </a:rPr>
              <a:t>Chemotherapien</a:t>
            </a:r>
          </a:p>
        </p:txBody>
      </p:sp>
      <p:sp>
        <p:nvSpPr>
          <p:cNvPr id="6" name="Rechteck 5">
            <a:extLst>
              <a:ext uri="{FF2B5EF4-FFF2-40B4-BE49-F238E27FC236}">
                <a16:creationId xmlns:a16="http://schemas.microsoft.com/office/drawing/2014/main" id="{2E50E123-E23B-2651-9820-348617BEFAF0}"/>
              </a:ext>
            </a:extLst>
          </p:cNvPr>
          <p:cNvSpPr/>
          <p:nvPr/>
        </p:nvSpPr>
        <p:spPr>
          <a:xfrm>
            <a:off x="344098" y="750358"/>
            <a:ext cx="11520000" cy="28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latin typeface="Arial" panose="020B0604020202020204" pitchFamily="34" charset="0"/>
                <a:cs typeface="Arial" panose="020B0604020202020204" pitchFamily="34" charset="0"/>
              </a:rPr>
              <a:t> </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Taxane</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de-DE" sz="1000" dirty="0">
                <a:solidFill>
                  <a:srgbClr val="FFFFFF"/>
                </a:solidFill>
                <a:latin typeface="Arial" panose="020B0604020202020204" pitchFamily="34" charset="0"/>
                <a:ea typeface="Calibri" panose="020F0502020204030204" pitchFamily="34" charset="0"/>
                <a:cs typeface="Arial" panose="020B0604020202020204" pitchFamily="34" charset="0"/>
              </a:rPr>
              <a:t>(…taxal)</a:t>
            </a:r>
          </a:p>
        </p:txBody>
      </p:sp>
      <p:sp>
        <p:nvSpPr>
          <p:cNvPr id="7" name="Rechteck 6">
            <a:extLst>
              <a:ext uri="{FF2B5EF4-FFF2-40B4-BE49-F238E27FC236}">
                <a16:creationId xmlns:a16="http://schemas.microsoft.com/office/drawing/2014/main" id="{D01D28A5-C8E9-C268-D07F-FD0AEA4BFB31}"/>
              </a:ext>
            </a:extLst>
          </p:cNvPr>
          <p:cNvSpPr/>
          <p:nvPr/>
        </p:nvSpPr>
        <p:spPr>
          <a:xfrm>
            <a:off x="344098" y="1035431"/>
            <a:ext cx="11520000" cy="928542"/>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Docetaxel</a:t>
            </a:r>
            <a:r>
              <a:rPr lang="de-DE" sz="1200" b="1" dirty="0">
                <a:solidFill>
                  <a:srgbClr val="C00000"/>
                </a:solidFill>
                <a:effectLst/>
                <a:ea typeface="Calibri" panose="020F0502020204030204" pitchFamily="34" charset="0"/>
                <a:cs typeface="Times New Roman" panose="02020603050405020304" pitchFamily="18" charset="0"/>
              </a:rPr>
              <a:t>	Taxotere®		</a:t>
            </a:r>
            <a:r>
              <a:rPr lang="de-DE" sz="1200" dirty="0">
                <a:solidFill>
                  <a:srgbClr val="C00000"/>
                </a:solidFill>
                <a:effectLst/>
                <a:ea typeface="Calibri" panose="020F0502020204030204" pitchFamily="34" charset="0"/>
                <a:cs typeface="Times New Roman" panose="02020603050405020304" pitchFamily="18" charset="0"/>
              </a:rPr>
              <a:t>Indikation: mHSPC (High-volume - Hohe </a:t>
            </a:r>
            <a:r>
              <a:rPr lang="de-DE" sz="1200" dirty="0" err="1">
                <a:solidFill>
                  <a:srgbClr val="C00000"/>
                </a:solidFill>
                <a:effectLst/>
                <a:ea typeface="Calibri" panose="020F0502020204030204" pitchFamily="34" charset="0"/>
                <a:cs typeface="Times New Roman" panose="02020603050405020304" pitchFamily="18" charset="0"/>
              </a:rPr>
              <a:t>Turmorlast</a:t>
            </a:r>
            <a:r>
              <a:rPr lang="de-DE" sz="1200" dirty="0">
                <a:solidFill>
                  <a:srgbClr val="C00000"/>
                </a:solidFill>
                <a:effectLst/>
                <a:ea typeface="Calibri" panose="020F0502020204030204" pitchFamily="34" charset="0"/>
                <a:cs typeface="Times New Roman" panose="02020603050405020304" pitchFamily="18" charset="0"/>
              </a:rPr>
              <a:t> nach CHAARTED) + mCRPC (Erst + </a:t>
            </a:r>
            <a:r>
              <a:rPr lang="de-DE" sz="1200" dirty="0" err="1">
                <a:solidFill>
                  <a:srgbClr val="C00000"/>
                </a:solidFill>
                <a:effectLst/>
                <a:ea typeface="Calibri" panose="020F0502020204030204" pitchFamily="34" charset="0"/>
                <a:cs typeface="Times New Roman" panose="02020603050405020304" pitchFamily="18" charset="0"/>
              </a:rPr>
              <a:t>Zweitliniene</a:t>
            </a:r>
            <a:r>
              <a:rPr lang="de-DE" sz="1200" dirty="0">
                <a:solidFill>
                  <a:srgbClr val="C00000"/>
                </a:solidFill>
                <a:effectLst/>
                <a:ea typeface="Calibri" panose="020F0502020204030204" pitchFamily="34" charset="0"/>
                <a:cs typeface="Times New Roman" panose="02020603050405020304" pitchFamily="18" charset="0"/>
              </a:rPr>
              <a:t>)</a:t>
            </a:r>
            <a:r>
              <a:rPr lang="de-DE" sz="1200" b="1" dirty="0">
                <a:solidFill>
                  <a:srgbClr val="C00000"/>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				</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Cabazitaxel</a:t>
            </a:r>
            <a:r>
              <a:rPr lang="de-DE" sz="1200" b="1" dirty="0">
                <a:solidFill>
                  <a:srgbClr val="C00000"/>
                </a:solidFill>
                <a:effectLst/>
                <a:ea typeface="Calibri" panose="020F0502020204030204" pitchFamily="34" charset="0"/>
                <a:cs typeface="Times New Roman" panose="02020603050405020304" pitchFamily="18" charset="0"/>
              </a:rPr>
              <a:t>	Jevtana®			</a:t>
            </a:r>
            <a:r>
              <a:rPr lang="de-DE" sz="1200" dirty="0">
                <a:solidFill>
                  <a:srgbClr val="C00000"/>
                </a:solidFill>
                <a:effectLst/>
                <a:ea typeface="Calibri" panose="020F0502020204030204" pitchFamily="34" charset="0"/>
                <a:cs typeface="Times New Roman" panose="02020603050405020304" pitchFamily="18" charset="0"/>
              </a:rPr>
              <a:t>Indikation: mCRPC (Zweitlinientherapie) Die Therapie kann auch wiederholt werden.</a:t>
            </a:r>
          </a:p>
          <a:p>
            <a:pPr>
              <a:tabLst>
                <a:tab pos="1260475" algn="l"/>
              </a:tabLst>
            </a:pPr>
            <a:r>
              <a:rPr lang="de-DE" sz="1200" b="1" dirty="0">
                <a:solidFill>
                  <a:srgbClr val="C00000"/>
                </a:solidFill>
                <a:effectLst/>
                <a:ea typeface="Calibri" panose="020F0502020204030204" pitchFamily="34" charset="0"/>
                <a:cs typeface="Times New Roman" panose="02020603050405020304" pitchFamily="18" charset="0"/>
              </a:rPr>
              <a:t>	</a:t>
            </a:r>
          </a:p>
        </p:txBody>
      </p:sp>
      <p:sp>
        <p:nvSpPr>
          <p:cNvPr id="8" name="Rechteck 7">
            <a:extLst>
              <a:ext uri="{FF2B5EF4-FFF2-40B4-BE49-F238E27FC236}">
                <a16:creationId xmlns:a16="http://schemas.microsoft.com/office/drawing/2014/main" id="{4ABD9410-68F9-B72D-F970-741B28363488}"/>
              </a:ext>
            </a:extLst>
          </p:cNvPr>
          <p:cNvSpPr/>
          <p:nvPr/>
        </p:nvSpPr>
        <p:spPr>
          <a:xfrm>
            <a:off x="344098" y="2171666"/>
            <a:ext cx="11520000" cy="28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t> </a:t>
            </a:r>
            <a:r>
              <a:rPr lang="de-DE" sz="1200" dirty="0">
                <a:solidFill>
                  <a:srgbClr val="FFFFFF"/>
                </a:solidFill>
                <a:latin typeface="Arial Black" panose="020B0A04020102020204" pitchFamily="34" charset="0"/>
                <a:ea typeface="Calibri" panose="020F0502020204030204" pitchFamily="34" charset="0"/>
                <a:cs typeface="Arial" panose="020B0604020202020204" pitchFamily="34" charset="0"/>
              </a:rPr>
              <a:t>Platinbasierte Chemotherapien</a:t>
            </a:r>
            <a:r>
              <a:rPr lang="de-DE" sz="1200" dirty="0">
                <a:solidFill>
                  <a:srgbClr val="FFFFFF"/>
                </a:solidFill>
                <a:latin typeface="Arial" panose="020B0604020202020204" pitchFamily="34" charset="0"/>
                <a:ea typeface="Calibri" panose="020F0502020204030204" pitchFamily="34" charset="0"/>
                <a:cs typeface="Arial" panose="020B0604020202020204" pitchFamily="34" charset="0"/>
              </a:rPr>
              <a:t>   </a:t>
            </a:r>
            <a:r>
              <a:rPr lang="de-DE" sz="1000" dirty="0">
                <a:solidFill>
                  <a:srgbClr val="FFFFFF"/>
                </a:solidFill>
                <a:latin typeface="Arial" panose="020B0604020202020204" pitchFamily="34" charset="0"/>
                <a:ea typeface="Calibri" panose="020F0502020204030204" pitchFamily="34" charset="0"/>
                <a:cs typeface="Arial" panose="020B0604020202020204" pitchFamily="34" charset="0"/>
              </a:rPr>
              <a:t>(…platin) </a:t>
            </a:r>
          </a:p>
        </p:txBody>
      </p:sp>
      <p:sp>
        <p:nvSpPr>
          <p:cNvPr id="9" name="Rechteck 8">
            <a:extLst>
              <a:ext uri="{FF2B5EF4-FFF2-40B4-BE49-F238E27FC236}">
                <a16:creationId xmlns:a16="http://schemas.microsoft.com/office/drawing/2014/main" id="{E0427102-17A4-D1D2-B0E0-9597B7CF708A}"/>
              </a:ext>
            </a:extLst>
          </p:cNvPr>
          <p:cNvSpPr/>
          <p:nvPr/>
        </p:nvSpPr>
        <p:spPr>
          <a:xfrm>
            <a:off x="344098" y="2453812"/>
            <a:ext cx="11520000" cy="10444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tabLst>
                <a:tab pos="1260475" algn="l"/>
              </a:tabLst>
            </a:pPr>
            <a:r>
              <a:rPr lang="de-DE" sz="1000" dirty="0">
                <a:solidFill>
                  <a:schemeClr val="accent1">
                    <a:lumMod val="75000"/>
                  </a:schemeClr>
                </a:solidFill>
                <a:effectLst/>
                <a:ea typeface="Calibri" panose="020F0502020204030204" pitchFamily="34" charset="0"/>
                <a:cs typeface="Times New Roman" panose="02020603050405020304" pitchFamily="18" charset="0"/>
              </a:rPr>
              <a:t>Bei Duktaler- oder Neuroendokriner-Entartung</a:t>
            </a:r>
          </a:p>
          <a:p>
            <a:pPr>
              <a:tabLst>
                <a:tab pos="1260475" algn="l"/>
              </a:tabLst>
            </a:pPr>
            <a:endParaRPr lang="de-DE" sz="10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Carboplatin</a:t>
            </a:r>
            <a:r>
              <a:rPr lang="de-DE" sz="1200" b="1" dirty="0">
                <a:solidFill>
                  <a:schemeClr val="accent1">
                    <a:lumMod val="75000"/>
                  </a:schemeClr>
                </a:solidFill>
                <a:effectLst/>
                <a:ea typeface="Calibri" panose="020F0502020204030204" pitchFamily="34" charset="0"/>
                <a:cs typeface="Times New Roman" panose="02020603050405020304" pitchFamily="18" charset="0"/>
              </a:rPr>
              <a:t>	Axicarb®			 </a:t>
            </a:r>
            <a:r>
              <a:rPr lang="de-DE" sz="1200" dirty="0">
                <a:solidFill>
                  <a:schemeClr val="accent1">
                    <a:lumMod val="75000"/>
                  </a:schemeClr>
                </a:solidFill>
                <a:effectLst/>
                <a:ea typeface="Calibri" panose="020F0502020204030204" pitchFamily="34" charset="0"/>
                <a:cs typeface="Times New Roman" panose="02020603050405020304" pitchFamily="18" charset="0"/>
              </a:rPr>
              <a:t>Bei einer aggressiven Variante des Prostatakarzinoms (AVPC) mit Defekten in ≥2 von TP53, RB1 und PTEN.</a:t>
            </a:r>
          </a:p>
          <a:p>
            <a:pPr>
              <a:tabLst>
                <a:tab pos="1260475" algn="l"/>
              </a:tabLst>
            </a:pPr>
            <a:endParaRPr lang="de-DE" sz="1200" dirty="0">
              <a:solidFill>
                <a:schemeClr val="accent1">
                  <a:lumMod val="75000"/>
                </a:schemeClr>
              </a:solidFill>
              <a:effectLst/>
              <a:ea typeface="Calibri" panose="020F0502020204030204" pitchFamily="34" charset="0"/>
              <a:cs typeface="Times New Roman" panose="02020603050405020304" pitchFamily="18" charset="0"/>
            </a:endParaRP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Cisplatin</a:t>
            </a:r>
            <a:r>
              <a:rPr lang="de-DE" sz="1200" b="1" dirty="0">
                <a:solidFill>
                  <a:schemeClr val="accent1">
                    <a:lumMod val="75000"/>
                  </a:schemeClr>
                </a:solidFill>
                <a:effectLst/>
                <a:ea typeface="Calibri" panose="020F0502020204030204" pitchFamily="34" charset="0"/>
                <a:cs typeface="Times New Roman" panose="02020603050405020304" pitchFamily="18" charset="0"/>
              </a:rPr>
              <a:t>	Cis-GRY®</a:t>
            </a:r>
          </a:p>
          <a:p>
            <a:pPr>
              <a:tabLst>
                <a:tab pos="1260475" algn="l"/>
              </a:tabLst>
            </a:pPr>
            <a:r>
              <a:rPr lang="de-DE" sz="1200" b="1" dirty="0">
                <a:solidFill>
                  <a:schemeClr val="accent1">
                    <a:lumMod val="75000"/>
                  </a:schemeClr>
                </a:solidFill>
                <a:effectLst/>
                <a:ea typeface="Calibri" panose="020F0502020204030204" pitchFamily="34" charset="0"/>
                <a:cs typeface="Times New Roman" panose="02020603050405020304" pitchFamily="18" charset="0"/>
              </a:rPr>
              <a:t>	</a:t>
            </a:r>
          </a:p>
        </p:txBody>
      </p:sp>
      <p:sp>
        <p:nvSpPr>
          <p:cNvPr id="27" name="Textfeld 26">
            <a:extLst>
              <a:ext uri="{FF2B5EF4-FFF2-40B4-BE49-F238E27FC236}">
                <a16:creationId xmlns:a16="http://schemas.microsoft.com/office/drawing/2014/main" id="{1E477024-01B4-23DB-2AF9-C7C070DD6336}"/>
              </a:ext>
            </a:extLst>
          </p:cNvPr>
          <p:cNvSpPr txBox="1"/>
          <p:nvPr/>
        </p:nvSpPr>
        <p:spPr>
          <a:xfrm>
            <a:off x="344098" y="3895705"/>
            <a:ext cx="3542101" cy="1954381"/>
          </a:xfrm>
          <a:prstGeom prst="rect">
            <a:avLst/>
          </a:prstGeom>
          <a:noFill/>
        </p:spPr>
        <p:txBody>
          <a:bodyPr wrap="square" rtlCol="0">
            <a:spAutoFit/>
          </a:bodyPr>
          <a:lstStyle/>
          <a:p>
            <a:pPr>
              <a:tabLst>
                <a:tab pos="1260475" algn="l"/>
              </a:tabLst>
            </a:pPr>
            <a:r>
              <a:rPr lang="de-DE" sz="900" dirty="0">
                <a:solidFill>
                  <a:srgbClr val="C00000"/>
                </a:solidFill>
              </a:rPr>
              <a:t>Krebsinformationsdienst | Deutsches Krebsforschungszentrum - dkfz</a:t>
            </a:r>
          </a:p>
          <a:p>
            <a:pPr>
              <a:tabLst>
                <a:tab pos="1260475" algn="l"/>
              </a:tabLst>
            </a:pPr>
            <a:r>
              <a:rPr lang="de-DE" sz="3000" dirty="0">
                <a:solidFill>
                  <a:srgbClr val="C00000"/>
                </a:solidFill>
                <a:latin typeface="Arial Black" panose="020B0A04020102020204" pitchFamily="34" charset="0"/>
              </a:rPr>
              <a:t>Chemotherapie</a:t>
            </a:r>
          </a:p>
          <a:p>
            <a:pPr>
              <a:tabLst>
                <a:tab pos="1260475" algn="l"/>
              </a:tabLst>
            </a:pPr>
            <a:r>
              <a:rPr lang="de-DE" sz="1600" dirty="0">
                <a:solidFill>
                  <a:srgbClr val="C00000"/>
                </a:solidFill>
                <a:latin typeface="Arial Black" panose="020B0A04020102020204" pitchFamily="34" charset="0"/>
              </a:rPr>
              <a:t>Mit Zytostatika gegen Krebs</a:t>
            </a:r>
          </a:p>
          <a:p>
            <a:pPr>
              <a:tabLst>
                <a:tab pos="1260475" algn="l"/>
              </a:tabLst>
            </a:pPr>
            <a:r>
              <a:rPr lang="de-DE" sz="1600" dirty="0">
                <a:solidFill>
                  <a:srgbClr val="C00000"/>
                </a:solidFill>
                <a:latin typeface="Arial Black" panose="020B0A04020102020204" pitchFamily="34" charset="0"/>
              </a:rPr>
              <a:t>Medikamente zur Tumorbehandlung und mögliche Nebenwirkungen</a:t>
            </a:r>
          </a:p>
          <a:p>
            <a:pPr>
              <a:tabLst>
                <a:tab pos="1260475" algn="l"/>
              </a:tabLst>
            </a:pPr>
            <a:r>
              <a:rPr lang="de-DE" sz="900" dirty="0">
                <a:solidFill>
                  <a:srgbClr val="C00000"/>
                </a:solidFill>
                <a:hlinkClick r:id="rId7">
                  <a:extLst>
                    <a:ext uri="{A12FA001-AC4F-418D-AE19-62706E023703}">
                      <ahyp:hlinkClr xmlns:ahyp="http://schemas.microsoft.com/office/drawing/2018/hyperlinkcolor" val="tx"/>
                    </a:ext>
                  </a:extLst>
                </a:hlinkClick>
              </a:rPr>
              <a:t>https://www.krebsinformationsdienst.de/behandlung/chemotherapie/index.php</a:t>
            </a:r>
            <a:endParaRPr lang="de-DE" sz="900" dirty="0">
              <a:solidFill>
                <a:srgbClr val="C00000"/>
              </a:solidFill>
            </a:endParaRPr>
          </a:p>
        </p:txBody>
      </p:sp>
      <p:sp>
        <p:nvSpPr>
          <p:cNvPr id="28" name="Textfeld 27">
            <a:extLst>
              <a:ext uri="{FF2B5EF4-FFF2-40B4-BE49-F238E27FC236}">
                <a16:creationId xmlns:a16="http://schemas.microsoft.com/office/drawing/2014/main" id="{5BE33F64-ACF3-E1E6-C9F8-5D903E86CEAE}"/>
              </a:ext>
            </a:extLst>
          </p:cNvPr>
          <p:cNvSpPr txBox="1"/>
          <p:nvPr/>
        </p:nvSpPr>
        <p:spPr>
          <a:xfrm>
            <a:off x="4162425" y="3895705"/>
            <a:ext cx="3800474" cy="1569660"/>
          </a:xfrm>
          <a:prstGeom prst="rect">
            <a:avLst/>
          </a:prstGeom>
          <a:noFill/>
        </p:spPr>
        <p:txBody>
          <a:bodyPr wrap="square" rtlCol="0">
            <a:spAutoFit/>
          </a:bodyPr>
          <a:lstStyle/>
          <a:p>
            <a:r>
              <a:rPr lang="de-DE" sz="1000" dirty="0">
                <a:solidFill>
                  <a:srgbClr val="F29400"/>
                </a:solidFill>
              </a:rPr>
              <a:t>14.02.2022</a:t>
            </a:r>
          </a:p>
          <a:p>
            <a:r>
              <a:rPr lang="de-DE" sz="1000" dirty="0">
                <a:solidFill>
                  <a:srgbClr val="F29400"/>
                </a:solidFill>
              </a:rPr>
              <a:t>Prostata Hilfe Deutschland</a:t>
            </a:r>
          </a:p>
          <a:p>
            <a:r>
              <a:rPr lang="de-DE" sz="1000" dirty="0">
                <a:solidFill>
                  <a:srgbClr val="F29400"/>
                </a:solidFill>
              </a:rPr>
              <a:t>Ingrid Müller </a:t>
            </a:r>
          </a:p>
          <a:p>
            <a:r>
              <a:rPr lang="de-DE" sz="3000" dirty="0">
                <a:solidFill>
                  <a:srgbClr val="F29400"/>
                </a:solidFill>
                <a:latin typeface="Arial Black" panose="020B0A04020102020204" pitchFamily="34" charset="0"/>
              </a:rPr>
              <a:t>Chemotherapie</a:t>
            </a:r>
          </a:p>
          <a:p>
            <a:r>
              <a:rPr lang="de-DE" sz="1700" dirty="0">
                <a:solidFill>
                  <a:srgbClr val="F29400"/>
                </a:solidFill>
                <a:latin typeface="Arial Black" panose="020B0A04020102020204" pitchFamily="34" charset="0"/>
              </a:rPr>
              <a:t>bei Prostatakrebs für wen?</a:t>
            </a:r>
          </a:p>
          <a:p>
            <a:r>
              <a:rPr lang="de-DE" sz="900" dirty="0">
                <a:solidFill>
                  <a:srgbClr val="F29400"/>
                </a:solidFill>
                <a:hlinkClick r:id="rId8">
                  <a:extLst>
                    <a:ext uri="{A12FA001-AC4F-418D-AE19-62706E023703}">
                      <ahyp:hlinkClr xmlns:ahyp="http://schemas.microsoft.com/office/drawing/2018/hyperlinkcolor" val="tx"/>
                    </a:ext>
                  </a:extLst>
                </a:hlinkClick>
              </a:rPr>
              <a:t>https://www.prostata-hilfe-deutschland.de/prostata-news/chemotherapie-prostatakrebs</a:t>
            </a:r>
            <a:endParaRPr lang="de-DE" sz="900" dirty="0">
              <a:solidFill>
                <a:srgbClr val="F29400"/>
              </a:solidFill>
            </a:endParaRPr>
          </a:p>
        </p:txBody>
      </p:sp>
      <p:sp>
        <p:nvSpPr>
          <p:cNvPr id="29" name="Textfeld 28">
            <a:extLst>
              <a:ext uri="{FF2B5EF4-FFF2-40B4-BE49-F238E27FC236}">
                <a16:creationId xmlns:a16="http://schemas.microsoft.com/office/drawing/2014/main" id="{96B3886E-688F-DB28-BD86-DEF631E225BF}"/>
              </a:ext>
            </a:extLst>
          </p:cNvPr>
          <p:cNvSpPr txBox="1"/>
          <p:nvPr/>
        </p:nvSpPr>
        <p:spPr>
          <a:xfrm>
            <a:off x="7962899" y="3892848"/>
            <a:ext cx="3949236" cy="2046714"/>
          </a:xfrm>
          <a:prstGeom prst="rect">
            <a:avLst/>
          </a:prstGeom>
          <a:noFill/>
        </p:spPr>
        <p:txBody>
          <a:bodyPr wrap="square" rtlCol="0">
            <a:spAutoFit/>
          </a:bodyPr>
          <a:lstStyle/>
          <a:p>
            <a:pPr>
              <a:tabLst>
                <a:tab pos="1260475" algn="l"/>
              </a:tabLst>
            </a:pPr>
            <a:r>
              <a:rPr lang="de-DE" sz="900" dirty="0">
                <a:solidFill>
                  <a:schemeClr val="accent1">
                    <a:lumMod val="75000"/>
                  </a:schemeClr>
                </a:solidFill>
              </a:rPr>
              <a:t>September 2022</a:t>
            </a:r>
          </a:p>
          <a:p>
            <a:pPr>
              <a:tabLst>
                <a:tab pos="1260475" algn="l"/>
              </a:tabLst>
            </a:pPr>
            <a:r>
              <a:rPr lang="de-DE" sz="900" dirty="0">
                <a:solidFill>
                  <a:schemeClr val="accent1">
                    <a:lumMod val="75000"/>
                  </a:schemeClr>
                </a:solidFill>
              </a:rPr>
              <a:t>Ärztliches Journal</a:t>
            </a:r>
            <a:br>
              <a:rPr lang="de-DE" sz="900" dirty="0">
                <a:solidFill>
                  <a:schemeClr val="accent1">
                    <a:lumMod val="75000"/>
                  </a:schemeClr>
                </a:solidFill>
              </a:rPr>
            </a:br>
            <a:r>
              <a:rPr lang="de-DE" sz="2400" dirty="0">
                <a:solidFill>
                  <a:schemeClr val="accent1">
                    <a:lumMod val="75000"/>
                  </a:schemeClr>
                </a:solidFill>
                <a:latin typeface="Arial Black" panose="020B0A04020102020204" pitchFamily="34" charset="0"/>
              </a:rPr>
              <a:t>Mit weniger Nebenwirkungen</a:t>
            </a:r>
          </a:p>
          <a:p>
            <a:pPr>
              <a:tabLst>
                <a:tab pos="1260475" algn="l"/>
              </a:tabLst>
            </a:pPr>
            <a:r>
              <a:rPr lang="de-DE" sz="1600" b="1" dirty="0">
                <a:solidFill>
                  <a:schemeClr val="accent1">
                    <a:lumMod val="75000"/>
                  </a:schemeClr>
                </a:solidFill>
                <a:latin typeface="Arial Black" panose="020B0A04020102020204" pitchFamily="34" charset="0"/>
              </a:rPr>
              <a:t>durch die Chemotherapie</a:t>
            </a:r>
            <a:br>
              <a:rPr lang="de-DE" sz="900" dirty="0">
                <a:solidFill>
                  <a:schemeClr val="accent1">
                    <a:lumMod val="75000"/>
                  </a:schemeClr>
                </a:solidFill>
              </a:rPr>
            </a:br>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www.aerztliches-journal.de/medizin/onkologie/onkologie/alternativmedizin/mit-weniger-nebenwirkungen-durch-die-chemotherapie/89374f7396936868b846c43f33451238/</a:t>
            </a:r>
            <a:endParaRPr lang="de-DE" sz="900" dirty="0">
              <a:solidFill>
                <a:schemeClr val="accent1">
                  <a:lumMod val="75000"/>
                </a:schemeClr>
              </a:solidFill>
            </a:endParaRPr>
          </a:p>
          <a:p>
            <a:pPr>
              <a:tabLst>
                <a:tab pos="1260475" algn="l"/>
              </a:tabLst>
            </a:pPr>
            <a:endParaRPr lang="de-DE" sz="900" dirty="0">
              <a:solidFill>
                <a:srgbClr val="C00000"/>
              </a:solidFill>
            </a:endParaRPr>
          </a:p>
        </p:txBody>
      </p:sp>
      <p:sp>
        <p:nvSpPr>
          <p:cNvPr id="30" name="Ellipse 29">
            <a:hlinkClick r:id="rId10"/>
            <a:extLst>
              <a:ext uri="{FF2B5EF4-FFF2-40B4-BE49-F238E27FC236}">
                <a16:creationId xmlns:a16="http://schemas.microsoft.com/office/drawing/2014/main" id="{2A3AC058-856D-0E80-416C-3BCBCA350E4C}"/>
              </a:ext>
            </a:extLst>
          </p:cNvPr>
          <p:cNvSpPr/>
          <p:nvPr/>
        </p:nvSpPr>
        <p:spPr>
          <a:xfrm>
            <a:off x="10373592" y="107848"/>
            <a:ext cx="1620000" cy="16200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50" dirty="0">
                <a:solidFill>
                  <a:schemeClr val="bg1"/>
                </a:solidFill>
                <a:latin typeface="Arial Black" panose="020B0A04020102020204" pitchFamily="34" charset="0"/>
                <a:cs typeface="Arial" panose="020B0604020202020204" pitchFamily="34" charset="0"/>
              </a:rPr>
              <a:t>Vor einer Chemotherapie  </a:t>
            </a:r>
          </a:p>
          <a:p>
            <a:pPr algn="ctr"/>
            <a:endParaRPr lang="de-DE" sz="800" dirty="0">
              <a:solidFill>
                <a:schemeClr val="bg1"/>
              </a:solidFill>
              <a:latin typeface="Arial Black" panose="020B0A04020102020204" pitchFamily="34" charset="0"/>
              <a:cs typeface="Arial" panose="020B0604020202020204" pitchFamily="34" charset="0"/>
            </a:endParaRPr>
          </a:p>
          <a:p>
            <a:pPr algn="ctr"/>
            <a:r>
              <a:rPr lang="de-DE" sz="1500" dirty="0">
                <a:solidFill>
                  <a:schemeClr val="bg1"/>
                </a:solidFill>
                <a:latin typeface="Arial Black" panose="020B0A04020102020204" pitchFamily="34" charset="0"/>
                <a:cs typeface="Arial" panose="020B0604020202020204" pitchFamily="34" charset="0"/>
              </a:rPr>
              <a:t>Impfstatus</a:t>
            </a:r>
          </a:p>
          <a:p>
            <a:pPr algn="ctr"/>
            <a:endParaRPr lang="de-DE" sz="800" dirty="0">
              <a:solidFill>
                <a:schemeClr val="bg1"/>
              </a:solidFill>
              <a:latin typeface="Arial Black" panose="020B0A04020102020204" pitchFamily="34" charset="0"/>
              <a:cs typeface="Arial" panose="020B0604020202020204" pitchFamily="34" charset="0"/>
            </a:endParaRPr>
          </a:p>
          <a:p>
            <a:pPr algn="ctr"/>
            <a:r>
              <a:rPr lang="de-DE" sz="1100" dirty="0">
                <a:solidFill>
                  <a:schemeClr val="bg1"/>
                </a:solidFill>
                <a:latin typeface="Arial Black" panose="020B0A04020102020204" pitchFamily="34" charset="0"/>
                <a:cs typeface="Arial" panose="020B0604020202020204" pitchFamily="34" charset="0"/>
              </a:rPr>
              <a:t>überprüfen lassen</a:t>
            </a:r>
          </a:p>
        </p:txBody>
      </p:sp>
    </p:spTree>
    <p:extLst>
      <p:ext uri="{BB962C8B-B14F-4D97-AF65-F5344CB8AC3E}">
        <p14:creationId xmlns:p14="http://schemas.microsoft.com/office/powerpoint/2010/main" val="139503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F97B284-16B4-C3EF-1FCB-99806328439D}"/>
              </a:ext>
            </a:extLst>
          </p:cNvPr>
          <p:cNvSpPr txBox="1"/>
          <p:nvPr/>
        </p:nvSpPr>
        <p:spPr>
          <a:xfrm>
            <a:off x="5946220" y="688806"/>
            <a:ext cx="5400000" cy="5678478"/>
          </a:xfrm>
          <a:prstGeom prst="rect">
            <a:avLst/>
          </a:prstGeom>
          <a:noFill/>
        </p:spPr>
        <p:txBody>
          <a:bodyPr wrap="square" rtlCol="0">
            <a:spAutoFit/>
          </a:bodyPr>
          <a:lstStyle/>
          <a:p>
            <a:r>
              <a:rPr lang="de-DE" sz="900" dirty="0">
                <a:solidFill>
                  <a:schemeClr val="accent1">
                    <a:lumMod val="75000"/>
                  </a:schemeClr>
                </a:solidFill>
              </a:rPr>
              <a:t>20.07.2022</a:t>
            </a:r>
          </a:p>
          <a:p>
            <a:r>
              <a:rPr lang="de-DE" sz="900" dirty="0">
                <a:solidFill>
                  <a:schemeClr val="accent1">
                    <a:lumMod val="75000"/>
                  </a:schemeClr>
                </a:solidFill>
              </a:rPr>
              <a:t>Tumorzentrum Müenchen.de</a:t>
            </a:r>
          </a:p>
          <a:p>
            <a:r>
              <a:rPr lang="de-DE" sz="1200" dirty="0">
                <a:solidFill>
                  <a:schemeClr val="accent1">
                    <a:lumMod val="75000"/>
                  </a:schemeClr>
                </a:solidFill>
                <a:latin typeface="Arial Black" panose="020B0A04020102020204" pitchFamily="34" charset="0"/>
              </a:rPr>
              <a:t>Mögen Krebs-Zellen wirklich keine Himbeeren?</a:t>
            </a:r>
          </a:p>
          <a:p>
            <a:r>
              <a:rPr lang="de-DE" sz="1600" b="1" dirty="0">
                <a:solidFill>
                  <a:srgbClr val="C00000"/>
                </a:solidFill>
              </a:rPr>
              <a:t>Beeren wie Himbeeren, Heidelbeeren, Erdbeeren usw.</a:t>
            </a:r>
          </a:p>
          <a:p>
            <a:r>
              <a:rPr lang="de-DE" sz="1200" b="1" dirty="0">
                <a:solidFill>
                  <a:schemeClr val="accent1">
                    <a:lumMod val="75000"/>
                  </a:schemeClr>
                </a:solidFill>
              </a:rPr>
              <a:t>mit Polyphenole – insbesondere die </a:t>
            </a:r>
            <a:r>
              <a:rPr lang="de-DE" sz="1200" b="1" dirty="0" err="1">
                <a:solidFill>
                  <a:schemeClr val="accent1">
                    <a:lumMod val="75000"/>
                  </a:schemeClr>
                </a:solidFill>
              </a:rPr>
              <a:t>Ellagitannine</a:t>
            </a:r>
            <a:r>
              <a:rPr lang="de-DE" sz="1200" b="1" dirty="0">
                <a:solidFill>
                  <a:schemeClr val="accent1">
                    <a:lumMod val="75000"/>
                  </a:schemeClr>
                </a:solidFill>
              </a:rPr>
              <a:t> und Anthocyane</a:t>
            </a:r>
          </a:p>
          <a:p>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https://news.tumorzentrum-muenchen.de/2020/07/moegen-krebs-zellen-wirklich-keine-himbeeren/</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9.07.2016 </a:t>
            </a:r>
          </a:p>
          <a:p>
            <a:r>
              <a:rPr lang="de-DE" sz="900" dirty="0">
                <a:solidFill>
                  <a:schemeClr val="accent1">
                    <a:lumMod val="75000"/>
                  </a:schemeClr>
                </a:solidFill>
              </a:rPr>
              <a:t>Gesundheitsstadt Berlin </a:t>
            </a:r>
          </a:p>
          <a:p>
            <a:r>
              <a:rPr lang="de-DE" sz="1600" b="1" dirty="0">
                <a:solidFill>
                  <a:schemeClr val="accent1">
                    <a:lumMod val="75000"/>
                  </a:schemeClr>
                </a:solidFill>
              </a:rPr>
              <a:t>Prostatakrebs: Verzehr von Nüssen </a:t>
            </a:r>
          </a:p>
          <a:p>
            <a:r>
              <a:rPr lang="de-DE" sz="1600" b="1" dirty="0">
                <a:solidFill>
                  <a:schemeClr val="accent1">
                    <a:lumMod val="75000"/>
                  </a:schemeClr>
                </a:solidFill>
              </a:rPr>
              <a:t>(</a:t>
            </a:r>
            <a:r>
              <a:rPr lang="de-DE" sz="1600" b="1" dirty="0">
                <a:solidFill>
                  <a:srgbClr val="C00000"/>
                </a:solidFill>
              </a:rPr>
              <a:t>Walnüssen, Pekannüssen, Mandeln und Pistazien</a:t>
            </a:r>
            <a:r>
              <a:rPr lang="de-DE" sz="1600" b="1" dirty="0">
                <a:solidFill>
                  <a:schemeClr val="accent1">
                    <a:lumMod val="75000"/>
                  </a:schemeClr>
                </a:solidFill>
              </a:rPr>
              <a:t>)</a:t>
            </a:r>
          </a:p>
          <a:p>
            <a:r>
              <a:rPr lang="de-DE" sz="1600" b="1" dirty="0">
                <a:solidFill>
                  <a:schemeClr val="accent1">
                    <a:lumMod val="75000"/>
                  </a:schemeClr>
                </a:solidFill>
              </a:rPr>
              <a:t>steigert Überlebensrate</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https://www.gesundheitsstadt-berlin.de/prostatakrebs-verzehr-von-nuessen-steigert-ueberlebensrate-10535/</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C00000"/>
              </a:solidFill>
            </a:endParaRPr>
          </a:p>
          <a:p>
            <a:r>
              <a:rPr lang="de-DE" sz="900" dirty="0">
                <a:solidFill>
                  <a:schemeClr val="accent1">
                    <a:lumMod val="50000"/>
                  </a:schemeClr>
                </a:solidFill>
              </a:rPr>
              <a:t>05.05.2022</a:t>
            </a:r>
          </a:p>
          <a:p>
            <a:r>
              <a:rPr lang="de-DE" sz="900" dirty="0">
                <a:solidFill>
                  <a:schemeClr val="accent1">
                    <a:lumMod val="50000"/>
                  </a:schemeClr>
                </a:solidFill>
              </a:rPr>
              <a:t>arznei-news.de</a:t>
            </a:r>
          </a:p>
          <a:p>
            <a:r>
              <a:rPr lang="de-DE" sz="1600" b="1" dirty="0">
                <a:solidFill>
                  <a:schemeClr val="accent1">
                    <a:lumMod val="50000"/>
                  </a:schemeClr>
                </a:solidFill>
              </a:rPr>
              <a:t>Anti-Krebs-Aktivität von Capsaicin </a:t>
            </a:r>
          </a:p>
          <a:p>
            <a:r>
              <a:rPr lang="de-DE" sz="1600" b="1" dirty="0">
                <a:solidFill>
                  <a:schemeClr val="accent1">
                    <a:lumMod val="50000"/>
                  </a:schemeClr>
                </a:solidFill>
              </a:rPr>
              <a:t>(</a:t>
            </a:r>
            <a:r>
              <a:rPr lang="de-DE" sz="1600" b="1" dirty="0">
                <a:solidFill>
                  <a:srgbClr val="C00000"/>
                </a:solidFill>
              </a:rPr>
              <a:t>Paprika</a:t>
            </a:r>
            <a:r>
              <a:rPr lang="de-DE" sz="1600" b="1" dirty="0">
                <a:solidFill>
                  <a:schemeClr val="accent1">
                    <a:lumMod val="50000"/>
                  </a:schemeClr>
                </a:solidFill>
              </a:rPr>
              <a:t> und </a:t>
            </a:r>
            <a:r>
              <a:rPr lang="de-DE" sz="1600" b="1" dirty="0">
                <a:solidFill>
                  <a:srgbClr val="C00000"/>
                </a:solidFill>
              </a:rPr>
              <a:t>Chilischoten</a:t>
            </a:r>
            <a:r>
              <a:rPr lang="de-DE" sz="1600" b="1" dirty="0">
                <a:solidFill>
                  <a:schemeClr val="accent1">
                    <a:lumMod val="50000"/>
                  </a:schemeClr>
                </a:solidFill>
              </a:rPr>
              <a:t>-Bestandteil) </a:t>
            </a:r>
          </a:p>
          <a:p>
            <a:r>
              <a:rPr lang="de-DE" sz="1600" b="1" dirty="0">
                <a:solidFill>
                  <a:schemeClr val="accent1">
                    <a:lumMod val="50000"/>
                  </a:schemeClr>
                </a:solidFill>
              </a:rPr>
              <a:t>mit verzögerter Freisetzung</a:t>
            </a:r>
          </a:p>
          <a:p>
            <a:r>
              <a:rPr lang="de-DE" sz="900" dirty="0">
                <a:solidFill>
                  <a:schemeClr val="accent1">
                    <a:lumMod val="50000"/>
                  </a:schemeClr>
                </a:solidFill>
                <a:hlinkClick r:id="rId5">
                  <a:extLst>
                    <a:ext uri="{A12FA001-AC4F-418D-AE19-62706E023703}">
                      <ahyp:hlinkClr xmlns:ahyp="http://schemas.microsoft.com/office/drawing/2018/hyperlinkcolor" val="tx"/>
                    </a:ext>
                  </a:extLst>
                </a:hlinkClick>
              </a:rPr>
              <a:t>https://arznei-news.de/anti-krebs-aktivitaet-von-capsaicin-mit-verzoegerter-freisetzung/</a:t>
            </a:r>
            <a:endParaRPr lang="de-DE" sz="900" dirty="0">
              <a:solidFill>
                <a:schemeClr val="accent1">
                  <a:lumMod val="50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50000"/>
                </a:schemeClr>
              </a:solidFill>
            </a:endParaRPr>
          </a:p>
          <a:p>
            <a:r>
              <a:rPr lang="de-DE" sz="900" dirty="0" err="1">
                <a:solidFill>
                  <a:schemeClr val="accent1">
                    <a:lumMod val="50000"/>
                  </a:schemeClr>
                </a:solidFill>
              </a:rPr>
              <a:t>NetDoktor</a:t>
            </a:r>
            <a:endParaRPr lang="de-DE" sz="900" dirty="0">
              <a:solidFill>
                <a:schemeClr val="accent1">
                  <a:lumMod val="50000"/>
                </a:schemeClr>
              </a:solidFill>
            </a:endParaRPr>
          </a:p>
          <a:p>
            <a:r>
              <a:rPr lang="de-DE" sz="900" dirty="0">
                <a:solidFill>
                  <a:schemeClr val="accent1">
                    <a:lumMod val="50000"/>
                  </a:schemeClr>
                </a:solidFill>
              </a:rPr>
              <a:t>27.03.2019</a:t>
            </a:r>
          </a:p>
          <a:p>
            <a:r>
              <a:rPr lang="de-DE" sz="1600" b="1" dirty="0">
                <a:solidFill>
                  <a:schemeClr val="accent1">
                    <a:lumMod val="50000"/>
                  </a:schemeClr>
                </a:solidFill>
              </a:rPr>
              <a:t>Prostata: Kaffee verlangsamt Tumorwachstum</a:t>
            </a:r>
          </a:p>
          <a:p>
            <a:r>
              <a:rPr lang="de-DE" sz="1600" b="1" dirty="0">
                <a:solidFill>
                  <a:schemeClr val="accent1">
                    <a:lumMod val="50000"/>
                  </a:schemeClr>
                </a:solidFill>
              </a:rPr>
              <a:t>(</a:t>
            </a:r>
            <a:r>
              <a:rPr lang="de-DE" sz="1600" b="1" dirty="0">
                <a:solidFill>
                  <a:srgbClr val="C00000"/>
                </a:solidFill>
              </a:rPr>
              <a:t>Kaffee Arabica-Sorten </a:t>
            </a:r>
            <a:r>
              <a:rPr lang="de-DE" sz="1600" b="1" dirty="0">
                <a:solidFill>
                  <a:schemeClr val="accent1">
                    <a:lumMod val="50000"/>
                  </a:schemeClr>
                </a:solidFill>
              </a:rPr>
              <a:t>mit </a:t>
            </a:r>
            <a:r>
              <a:rPr lang="de-DE" sz="1600" b="1" dirty="0" err="1">
                <a:solidFill>
                  <a:schemeClr val="accent1">
                    <a:lumMod val="50000"/>
                  </a:schemeClr>
                </a:solidFill>
              </a:rPr>
              <a:t>Cafestol</a:t>
            </a:r>
            <a:r>
              <a:rPr lang="de-DE" sz="1600" b="1" dirty="0">
                <a:solidFill>
                  <a:schemeClr val="accent1">
                    <a:lumMod val="50000"/>
                  </a:schemeClr>
                </a:solidFill>
              </a:rPr>
              <a:t> und </a:t>
            </a:r>
            <a:r>
              <a:rPr lang="de-DE" sz="1600" b="1" dirty="0" err="1">
                <a:solidFill>
                  <a:schemeClr val="accent1">
                    <a:lumMod val="50000"/>
                  </a:schemeClr>
                </a:solidFill>
              </a:rPr>
              <a:t>Kahweol</a:t>
            </a:r>
            <a:r>
              <a:rPr lang="de-DE" sz="1600" b="1" dirty="0">
                <a:solidFill>
                  <a:schemeClr val="accent1">
                    <a:lumMod val="50000"/>
                  </a:schemeClr>
                </a:solidFill>
              </a:rPr>
              <a:t>)</a:t>
            </a:r>
          </a:p>
          <a:p>
            <a:r>
              <a:rPr lang="de-DE" sz="900" dirty="0">
                <a:solidFill>
                  <a:schemeClr val="accent1">
                    <a:lumMod val="50000"/>
                  </a:schemeClr>
                </a:solidFill>
                <a:hlinkClick r:id="rId6">
                  <a:extLst>
                    <a:ext uri="{A12FA001-AC4F-418D-AE19-62706E023703}">
                      <ahyp:hlinkClr xmlns:ahyp="http://schemas.microsoft.com/office/drawing/2018/hyperlinkcolor" val="tx"/>
                    </a:ext>
                  </a:extLst>
                </a:hlinkClick>
              </a:rPr>
              <a:t>https://www.netdoktor.de/news/prostata-kaffee-verlangsamt-tumorwachstum/</a:t>
            </a:r>
            <a:endParaRPr lang="de-DE" sz="900" dirty="0">
              <a:solidFill>
                <a:schemeClr val="accent1">
                  <a:lumMod val="50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8501C0A5-EF67-8BAD-C041-C23307D62707}"/>
              </a:ext>
            </a:extLst>
          </p:cNvPr>
          <p:cNvSpPr txBox="1"/>
          <p:nvPr/>
        </p:nvSpPr>
        <p:spPr>
          <a:xfrm>
            <a:off x="324367" y="688806"/>
            <a:ext cx="5400000" cy="5770811"/>
          </a:xfrm>
          <a:prstGeom prst="rect">
            <a:avLst/>
          </a:prstGeom>
          <a:noFill/>
        </p:spPr>
        <p:txBody>
          <a:bodyPr wrap="square" rtlCol="0">
            <a:spAutoFit/>
          </a:bodyPr>
          <a:lstStyle/>
          <a:p>
            <a:r>
              <a:rPr lang="de-DE" sz="900" dirty="0">
                <a:solidFill>
                  <a:srgbClr val="C00000"/>
                </a:solidFill>
              </a:rPr>
              <a:t>1/2016</a:t>
            </a:r>
          </a:p>
          <a:p>
            <a:r>
              <a:rPr lang="de-DE" sz="900" dirty="0">
                <a:solidFill>
                  <a:srgbClr val="C00000"/>
                </a:solidFill>
              </a:rPr>
              <a:t>SUPPLEMENT: Perspektiven der Onkologie</a:t>
            </a:r>
          </a:p>
          <a:p>
            <a:r>
              <a:rPr lang="de-DE" sz="900" dirty="0">
                <a:solidFill>
                  <a:srgbClr val="C00000"/>
                </a:solidFill>
              </a:rPr>
              <a:t>Dtsch Arztebl 2016; 113(6): [26]; DOI: 10.3238/</a:t>
            </a:r>
            <a:r>
              <a:rPr lang="de-DE" sz="900" dirty="0" err="1">
                <a:solidFill>
                  <a:srgbClr val="C00000"/>
                </a:solidFill>
              </a:rPr>
              <a:t>PersOnko</a:t>
            </a:r>
            <a:r>
              <a:rPr lang="de-DE" sz="900" dirty="0">
                <a:solidFill>
                  <a:srgbClr val="C00000"/>
                </a:solidFill>
              </a:rPr>
              <a:t>/2016.02.12.07</a:t>
            </a:r>
          </a:p>
          <a:p>
            <a:r>
              <a:rPr lang="de-DE" sz="900" dirty="0">
                <a:solidFill>
                  <a:srgbClr val="C00000"/>
                </a:solidFill>
              </a:rPr>
              <a:t>Hübner, Jutta</a:t>
            </a:r>
          </a:p>
          <a:p>
            <a:r>
              <a:rPr lang="de-DE" sz="2400" b="1" dirty="0">
                <a:solidFill>
                  <a:srgbClr val="C00000"/>
                </a:solidFill>
                <a:latin typeface="Arial Black" panose="020B0A04020102020204" pitchFamily="34" charset="0"/>
              </a:rPr>
              <a:t>Alternativmedizin:</a:t>
            </a:r>
          </a:p>
          <a:p>
            <a:r>
              <a:rPr lang="de-DE" sz="2400" b="1" dirty="0">
                <a:solidFill>
                  <a:srgbClr val="C00000"/>
                </a:solidFill>
                <a:latin typeface="Arial Black" panose="020B0A04020102020204" pitchFamily="34" charset="0"/>
              </a:rPr>
              <a:t> ... von „Krebsdiäten“</a:t>
            </a:r>
          </a:p>
          <a:p>
            <a:r>
              <a:rPr lang="de-DE" sz="900" dirty="0">
                <a:solidFill>
                  <a:srgbClr val="C00000"/>
                </a:solidFill>
                <a:hlinkClick r:id="rId7">
                  <a:extLst>
                    <a:ext uri="{A12FA001-AC4F-418D-AE19-62706E023703}">
                      <ahyp:hlinkClr xmlns:ahyp="http://schemas.microsoft.com/office/drawing/2018/hyperlinkcolor" val="tx"/>
                    </a:ext>
                  </a:extLst>
                </a:hlinkClick>
              </a:rPr>
              <a:t>https://www.aerzteblatt.de/archiv/174845/Alternativmedizin-von-Krebsdiaeten</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22.02.2023</a:t>
            </a:r>
          </a:p>
          <a:p>
            <a:r>
              <a:rPr lang="de-DE" sz="900" dirty="0">
                <a:solidFill>
                  <a:schemeClr val="accent1">
                    <a:lumMod val="75000"/>
                  </a:schemeClr>
                </a:solidFill>
              </a:rPr>
              <a:t>Prostata Hilfe Deutschland</a:t>
            </a:r>
          </a:p>
          <a:p>
            <a:r>
              <a:rPr lang="de-DE" sz="900" dirty="0">
                <a:solidFill>
                  <a:schemeClr val="accent1">
                    <a:lumMod val="75000"/>
                  </a:schemeClr>
                </a:solidFill>
              </a:rPr>
              <a:t>Ingrid Müller </a:t>
            </a:r>
          </a:p>
          <a:p>
            <a:r>
              <a:rPr lang="de-DE" sz="1600" b="1" dirty="0">
                <a:solidFill>
                  <a:schemeClr val="accent1">
                    <a:lumMod val="75000"/>
                  </a:schemeClr>
                </a:solidFill>
              </a:rPr>
              <a:t>Prostatakrebs: Pflanzliche Ernährung wirkt sich positiv aus!</a:t>
            </a:r>
          </a:p>
          <a:p>
            <a:r>
              <a:rPr lang="de-DE" sz="1600" b="1" dirty="0">
                <a:solidFill>
                  <a:schemeClr val="accent1">
                    <a:lumMod val="75000"/>
                  </a:schemeClr>
                </a:solidFill>
              </a:rPr>
              <a:t>Ernährung mit </a:t>
            </a:r>
            <a:r>
              <a:rPr lang="de-DE" sz="1600" b="1" dirty="0">
                <a:solidFill>
                  <a:srgbClr val="C00000"/>
                </a:solidFill>
              </a:rPr>
              <a:t>viel Gemüse, Früchten, Hülsenfrüchten und Vollkornprodukten</a:t>
            </a:r>
          </a:p>
          <a:p>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https://www.prostata-hilfe-deutschland.de/prostata-news/prostatakrebs-pflanzliche-ernaehrung-ueberleben</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14.02.2023</a:t>
            </a:r>
          </a:p>
          <a:p>
            <a:r>
              <a:rPr lang="de-DE" sz="900" dirty="0">
                <a:solidFill>
                  <a:schemeClr val="accent1">
                    <a:lumMod val="75000"/>
                  </a:schemeClr>
                </a:solidFill>
              </a:rPr>
              <a:t>Biermann Medizin</a:t>
            </a:r>
          </a:p>
          <a:p>
            <a:r>
              <a:rPr lang="de-DE" sz="1600" b="1" dirty="0">
                <a:solidFill>
                  <a:schemeClr val="accent1">
                    <a:lumMod val="75000"/>
                  </a:schemeClr>
                </a:solidFill>
              </a:rPr>
              <a:t>Prostatakrebs: Pflanzliche Ernährung</a:t>
            </a:r>
          </a:p>
          <a:p>
            <a:r>
              <a:rPr lang="de-DE" sz="1600" b="1" dirty="0">
                <a:solidFill>
                  <a:schemeClr val="accent1">
                    <a:lumMod val="75000"/>
                  </a:schemeClr>
                </a:solidFill>
              </a:rPr>
              <a:t>(Lebensmittel wie </a:t>
            </a:r>
            <a:r>
              <a:rPr lang="de-DE" sz="1600" b="1" dirty="0">
                <a:solidFill>
                  <a:srgbClr val="C00000"/>
                </a:solidFill>
              </a:rPr>
              <a:t>Tomaten </a:t>
            </a:r>
            <a:r>
              <a:rPr lang="de-DE" sz="1600" b="1" dirty="0">
                <a:solidFill>
                  <a:schemeClr val="accent1">
                    <a:lumMod val="75000"/>
                  </a:schemeClr>
                </a:solidFill>
              </a:rPr>
              <a:t>mit Lycopin) </a:t>
            </a:r>
          </a:p>
          <a:p>
            <a:r>
              <a:rPr lang="de-DE" sz="1600" b="1" dirty="0">
                <a:solidFill>
                  <a:schemeClr val="accent1">
                    <a:lumMod val="75000"/>
                  </a:schemeClr>
                </a:solidFill>
              </a:rPr>
              <a:t>mit geringerem Progress- und Rezidivrisiko assoziiert </a:t>
            </a:r>
          </a:p>
          <a:p>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biermann-medizin.de/prostatakrebs-pflanzliche-ernaehrung-mit-geringerem-progress-und-rezidivrisiko-assoziiert/</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p:txBody>
      </p:sp>
      <p:sp>
        <p:nvSpPr>
          <p:cNvPr id="4" name="Textfeld 3">
            <a:extLst>
              <a:ext uri="{FF2B5EF4-FFF2-40B4-BE49-F238E27FC236}">
                <a16:creationId xmlns:a16="http://schemas.microsoft.com/office/drawing/2014/main" id="{2BF97A5A-12B9-20BA-6B0C-A692EE323498}"/>
              </a:ext>
            </a:extLst>
          </p:cNvPr>
          <p:cNvSpPr txBox="1"/>
          <p:nvPr/>
        </p:nvSpPr>
        <p:spPr>
          <a:xfrm>
            <a:off x="324367" y="6366828"/>
            <a:ext cx="11543267" cy="369332"/>
          </a:xfrm>
          <a:prstGeom prst="rect">
            <a:avLst/>
          </a:prstGeom>
          <a:solidFill>
            <a:srgbClr val="C00000"/>
          </a:solidFill>
        </p:spPr>
        <p:txBody>
          <a:bodyPr wrap="square" rtlCol="0">
            <a:spAutoFit/>
          </a:bodyPr>
          <a:lstStyle/>
          <a:p>
            <a:pPr algn="ctr"/>
            <a:r>
              <a:rPr lang="de-DE" b="1" dirty="0">
                <a:solidFill>
                  <a:schemeClr val="bg1"/>
                </a:solidFill>
              </a:rPr>
              <a:t>Bitte sprechen Sie Ihre Ernährung vorher mit Ihren Arzt ab!</a:t>
            </a:r>
            <a:endParaRPr lang="de-DE" dirty="0">
              <a:solidFill>
                <a:schemeClr val="bg1"/>
              </a:solidFill>
            </a:endParaRPr>
          </a:p>
        </p:txBody>
      </p:sp>
      <p:sp>
        <p:nvSpPr>
          <p:cNvPr id="5" name="Textfeld 4">
            <a:extLst>
              <a:ext uri="{FF2B5EF4-FFF2-40B4-BE49-F238E27FC236}">
                <a16:creationId xmlns:a16="http://schemas.microsoft.com/office/drawing/2014/main" id="{2B4F23E5-9989-0A82-08D2-52807955819E}"/>
              </a:ext>
            </a:extLst>
          </p:cNvPr>
          <p:cNvSpPr txBox="1"/>
          <p:nvPr/>
        </p:nvSpPr>
        <p:spPr>
          <a:xfrm>
            <a:off x="324367" y="184083"/>
            <a:ext cx="11543267" cy="369332"/>
          </a:xfrm>
          <a:prstGeom prst="rect">
            <a:avLst/>
          </a:prstGeom>
          <a:solidFill>
            <a:srgbClr val="C00000"/>
          </a:solidFill>
        </p:spPr>
        <p:txBody>
          <a:bodyPr wrap="square" rtlCol="0">
            <a:spAutoFit/>
          </a:bodyPr>
          <a:lstStyle/>
          <a:p>
            <a:pPr algn="ctr"/>
            <a:r>
              <a:rPr lang="de-DE" b="1" dirty="0">
                <a:solidFill>
                  <a:schemeClr val="bg1"/>
                </a:solidFill>
              </a:rPr>
              <a:t>Bitte NEM und Lebensmittel nie anstatt der Krebsmedizin einsetzen!!!</a:t>
            </a:r>
          </a:p>
        </p:txBody>
      </p:sp>
    </p:spTree>
    <p:extLst>
      <p:ext uri="{BB962C8B-B14F-4D97-AF65-F5344CB8AC3E}">
        <p14:creationId xmlns:p14="http://schemas.microsoft.com/office/powerpoint/2010/main" val="192530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059178F-0E62-5110-D724-2F72C39C7F05}"/>
              </a:ext>
            </a:extLst>
          </p:cNvPr>
          <p:cNvSpPr txBox="1"/>
          <p:nvPr/>
        </p:nvSpPr>
        <p:spPr>
          <a:xfrm>
            <a:off x="324366" y="113126"/>
            <a:ext cx="3247053" cy="954107"/>
          </a:xfrm>
          <a:prstGeom prst="rect">
            <a:avLst/>
          </a:prstGeom>
          <a:noFill/>
        </p:spPr>
        <p:txBody>
          <a:bodyPr wrap="square">
            <a:spAutoFit/>
          </a:bodyPr>
          <a:lstStyle/>
          <a:p>
            <a:r>
              <a:rPr lang="de-DE" sz="2200" b="1" dirty="0">
                <a:solidFill>
                  <a:srgbClr val="C00000"/>
                </a:solidFill>
                <a:latin typeface="Arial Black" panose="020B0A04020102020204" pitchFamily="34" charset="0"/>
              </a:rPr>
              <a:t>NEM</a:t>
            </a:r>
          </a:p>
          <a:p>
            <a:r>
              <a:rPr lang="de-DE" sz="2200" b="1" dirty="0">
                <a:solidFill>
                  <a:srgbClr val="C00000"/>
                </a:solidFill>
                <a:latin typeface="Arial Black" panose="020B0A04020102020204" pitchFamily="34" charset="0"/>
              </a:rPr>
              <a:t>bei Krebs</a:t>
            </a:r>
          </a:p>
          <a:p>
            <a:r>
              <a:rPr lang="de-DE" sz="1200" b="1" dirty="0">
                <a:solidFill>
                  <a:srgbClr val="C00000"/>
                </a:solidFill>
              </a:rPr>
              <a:t>Nahrungs­ergänzungs­mittel</a:t>
            </a:r>
          </a:p>
        </p:txBody>
      </p:sp>
      <p:sp>
        <p:nvSpPr>
          <p:cNvPr id="3" name="Ellipse 2">
            <a:hlinkClick r:id="rId2"/>
            <a:extLst>
              <a:ext uri="{FF2B5EF4-FFF2-40B4-BE49-F238E27FC236}">
                <a16:creationId xmlns:a16="http://schemas.microsoft.com/office/drawing/2014/main" id="{789E29C7-8454-9A65-B29E-043383D4BCAC}"/>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900" dirty="0"/>
              <a:t>06.03.2020</a:t>
            </a:r>
            <a:br>
              <a:rPr lang="de-DE" sz="900" dirty="0"/>
            </a:br>
            <a:r>
              <a:rPr lang="de-DE" sz="900" dirty="0"/>
              <a:t>Deutsches Ärzteblatt</a:t>
            </a:r>
            <a:br>
              <a:rPr lang="de-DE" sz="900" dirty="0"/>
            </a:br>
            <a:r>
              <a:rPr lang="de-DE" sz="800" dirty="0"/>
              <a:t>Dtsch Arztebl 2020; 117(10): A-498 / B-427</a:t>
            </a:r>
            <a:br>
              <a:rPr lang="de-DE" sz="900" dirty="0"/>
            </a:br>
            <a:endParaRPr lang="de-DE" sz="1200" dirty="0"/>
          </a:p>
          <a:p>
            <a:pPr algn="ctr"/>
            <a:r>
              <a:rPr lang="de-DE" sz="1300" b="1" dirty="0"/>
              <a:t>Alternative Medizin</a:t>
            </a:r>
            <a:endParaRPr lang="de-DE" sz="600" b="1" dirty="0"/>
          </a:p>
          <a:p>
            <a:pPr algn="ctr"/>
            <a:endParaRPr lang="de-DE" sz="600" b="1" dirty="0"/>
          </a:p>
          <a:p>
            <a:pPr algn="ctr"/>
            <a:r>
              <a:rPr lang="de-DE" sz="1400" b="1" dirty="0"/>
              <a:t>Keine Alternative</a:t>
            </a:r>
          </a:p>
          <a:p>
            <a:pPr algn="ctr"/>
            <a:r>
              <a:rPr lang="de-DE" sz="1400" b="1" dirty="0"/>
              <a:t>bei Krebs</a:t>
            </a:r>
          </a:p>
          <a:p>
            <a:pPr algn="ctr"/>
            <a:endParaRPr lang="de-DE" sz="1400" b="1" dirty="0"/>
          </a:p>
        </p:txBody>
      </p:sp>
      <p:sp>
        <p:nvSpPr>
          <p:cNvPr id="4" name="Textfeld 3">
            <a:extLst>
              <a:ext uri="{FF2B5EF4-FFF2-40B4-BE49-F238E27FC236}">
                <a16:creationId xmlns:a16="http://schemas.microsoft.com/office/drawing/2014/main" id="{AEDE13A0-F999-B529-BFAD-5A5265B24F99}"/>
              </a:ext>
            </a:extLst>
          </p:cNvPr>
          <p:cNvSpPr txBox="1"/>
          <p:nvPr/>
        </p:nvSpPr>
        <p:spPr>
          <a:xfrm>
            <a:off x="6805960" y="272852"/>
            <a:ext cx="5061674" cy="5755422"/>
          </a:xfrm>
          <a:prstGeom prst="rect">
            <a:avLst/>
          </a:prstGeom>
          <a:noFill/>
        </p:spPr>
        <p:txBody>
          <a:bodyPr wrap="square" rtlCol="0">
            <a:spAutoFit/>
          </a:bodyPr>
          <a:lstStyle/>
          <a:p>
            <a:endParaRPr lang="de-DE" sz="900" dirty="0">
              <a:solidFill>
                <a:schemeClr val="accent2"/>
              </a:solidFill>
            </a:endParaRPr>
          </a:p>
          <a:p>
            <a:r>
              <a:rPr lang="de-DE" sz="900" dirty="0">
                <a:solidFill>
                  <a:srgbClr val="C00000"/>
                </a:solidFill>
              </a:rPr>
              <a:t>30.11.2019</a:t>
            </a:r>
            <a:br>
              <a:rPr lang="de-DE" sz="900" dirty="0">
                <a:solidFill>
                  <a:srgbClr val="C00000"/>
                </a:solidFill>
              </a:rPr>
            </a:br>
            <a:r>
              <a:rPr lang="de-DE" sz="900" dirty="0">
                <a:solidFill>
                  <a:srgbClr val="C00000"/>
                </a:solidFill>
              </a:rPr>
              <a:t>Presseportal.de</a:t>
            </a:r>
            <a:br>
              <a:rPr lang="de-DE" sz="900" dirty="0">
                <a:solidFill>
                  <a:srgbClr val="C00000"/>
                </a:solidFill>
              </a:rPr>
            </a:br>
            <a:r>
              <a:rPr lang="de-DE" sz="900" dirty="0">
                <a:solidFill>
                  <a:srgbClr val="C00000"/>
                </a:solidFill>
              </a:rPr>
              <a:t>dpa-Faktencheck</a:t>
            </a:r>
            <a:br>
              <a:rPr lang="de-DE" sz="900" dirty="0">
                <a:solidFill>
                  <a:srgbClr val="C00000"/>
                </a:solidFill>
              </a:rPr>
            </a:br>
            <a:r>
              <a:rPr lang="de-DE" sz="2400" b="1" dirty="0">
                <a:solidFill>
                  <a:srgbClr val="C00000"/>
                </a:solidFill>
                <a:latin typeface="Arial Black" panose="020B0A04020102020204" pitchFamily="34" charset="0"/>
              </a:rPr>
              <a:t>«Vitamin B17»</a:t>
            </a:r>
          </a:p>
          <a:p>
            <a:r>
              <a:rPr lang="de-DE" sz="1600" b="1" dirty="0">
                <a:solidFill>
                  <a:srgbClr val="C00000"/>
                </a:solidFill>
                <a:latin typeface="Arial Black" panose="020B0A04020102020204" pitchFamily="34" charset="0"/>
              </a:rPr>
              <a:t>ist kein Vitamin,</a:t>
            </a:r>
            <a:br>
              <a:rPr lang="de-DE" sz="2400" b="1" dirty="0">
                <a:solidFill>
                  <a:srgbClr val="C00000"/>
                </a:solidFill>
                <a:latin typeface="Arial Black" panose="020B0A04020102020204" pitchFamily="34" charset="0"/>
              </a:rPr>
            </a:br>
            <a:r>
              <a:rPr lang="de-DE" sz="2400" b="1" dirty="0">
                <a:solidFill>
                  <a:srgbClr val="C00000"/>
                </a:solidFill>
                <a:latin typeface="Arial Black" panose="020B0A04020102020204" pitchFamily="34" charset="0"/>
              </a:rPr>
              <a:t>heilt keinen Krebs</a:t>
            </a:r>
            <a:br>
              <a:rPr lang="de-DE" sz="2400" b="1" dirty="0">
                <a:solidFill>
                  <a:srgbClr val="C00000"/>
                </a:solidFill>
                <a:latin typeface="Arial Black" panose="020B0A04020102020204" pitchFamily="34" charset="0"/>
              </a:rPr>
            </a:br>
            <a:r>
              <a:rPr lang="de-DE" sz="1600" b="1" dirty="0">
                <a:solidFill>
                  <a:srgbClr val="C00000"/>
                </a:solidFill>
                <a:latin typeface="Arial Black" panose="020B0A04020102020204" pitchFamily="34" charset="0"/>
              </a:rPr>
              <a:t>und kann sogar zum Tod führen</a:t>
            </a:r>
            <a:br>
              <a:rPr lang="de-DE" sz="900" b="1"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www.presseportal.de/pm/133833/4454925</a:t>
            </a:r>
            <a:br>
              <a:rPr lang="de-DE" sz="900" dirty="0">
                <a:solidFill>
                  <a:schemeClr val="accent1">
                    <a:lumMod val="75000"/>
                  </a:schemeClr>
                </a:solidFill>
              </a:rPr>
            </a:br>
            <a:br>
              <a:rPr lang="de-DE" sz="900" dirty="0">
                <a:solidFill>
                  <a:schemeClr val="accent2"/>
                </a:solidFill>
              </a:rPr>
            </a:br>
            <a:endParaRPr lang="de-DE" sz="900" dirty="0">
              <a:solidFill>
                <a:schemeClr val="accent2"/>
              </a:solidFill>
            </a:endParaRPr>
          </a:p>
          <a:p>
            <a:endParaRPr lang="de-DE" sz="900" dirty="0">
              <a:solidFill>
                <a:schemeClr val="accent2"/>
              </a:solidFill>
            </a:endParaRPr>
          </a:p>
          <a:p>
            <a:endParaRPr lang="de-DE" sz="900" dirty="0">
              <a:solidFill>
                <a:schemeClr val="accent2"/>
              </a:solidFill>
            </a:endParaRPr>
          </a:p>
          <a:p>
            <a:r>
              <a:rPr lang="de-DE" sz="900" dirty="0">
                <a:solidFill>
                  <a:schemeClr val="accent1">
                    <a:lumMod val="75000"/>
                  </a:schemeClr>
                </a:solidFill>
              </a:rPr>
              <a:t>02.09.2019</a:t>
            </a:r>
            <a:br>
              <a:rPr lang="de-DE" sz="900" dirty="0">
                <a:solidFill>
                  <a:schemeClr val="accent1">
                    <a:lumMod val="75000"/>
                  </a:schemeClr>
                </a:solidFill>
              </a:rPr>
            </a:br>
            <a:r>
              <a:rPr lang="de-DE" sz="900" dirty="0">
                <a:solidFill>
                  <a:schemeClr val="accent1">
                    <a:lumMod val="75000"/>
                  </a:schemeClr>
                </a:solidFill>
              </a:rPr>
              <a:t>medizin-transparent - Cochrane Österreich</a:t>
            </a:r>
            <a:br>
              <a:rPr lang="de-DE" sz="900" dirty="0">
                <a:solidFill>
                  <a:schemeClr val="accent1">
                    <a:lumMod val="75000"/>
                  </a:schemeClr>
                </a:solidFill>
              </a:rPr>
            </a:br>
            <a:r>
              <a:rPr lang="de-DE" sz="1600" b="1" dirty="0" err="1">
                <a:solidFill>
                  <a:schemeClr val="accent1">
                    <a:lumMod val="75000"/>
                  </a:schemeClr>
                </a:solidFill>
                <a:latin typeface="Arial Black" panose="020B0A04020102020204" pitchFamily="34" charset="0"/>
              </a:rPr>
              <a:t>Graviola</a:t>
            </a:r>
            <a:br>
              <a:rPr lang="de-DE" sz="1600" b="1" dirty="0">
                <a:solidFill>
                  <a:schemeClr val="accent1">
                    <a:lumMod val="75000"/>
                  </a:schemeClr>
                </a:solidFill>
                <a:latin typeface="Arial Black" panose="020B0A04020102020204" pitchFamily="34" charset="0"/>
              </a:rPr>
            </a:br>
            <a:r>
              <a:rPr lang="de-DE" sz="1600" b="1" dirty="0">
                <a:solidFill>
                  <a:schemeClr val="accent1">
                    <a:lumMod val="75000"/>
                  </a:schemeClr>
                </a:solidFill>
                <a:latin typeface="Arial Black" panose="020B0A04020102020204" pitchFamily="34" charset="0"/>
              </a:rPr>
              <a:t>keine Wunderwaffe gegen Krebs</a:t>
            </a:r>
            <a:br>
              <a:rPr lang="de-DE" sz="900" b="1"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www.medizin-transparent.at/graviola-krebs/</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18.11.2022</a:t>
            </a:r>
          </a:p>
          <a:p>
            <a:r>
              <a:rPr lang="de-DE" sz="900" dirty="0">
                <a:solidFill>
                  <a:srgbClr val="C00000"/>
                </a:solidFill>
              </a:rPr>
              <a:t>Deutsches Ärzteblatt</a:t>
            </a:r>
          </a:p>
          <a:p>
            <a:r>
              <a:rPr lang="de-DE" sz="2400" dirty="0">
                <a:solidFill>
                  <a:srgbClr val="C00000"/>
                </a:solidFill>
                <a:latin typeface="Arial Black" panose="020B0A04020102020204" pitchFamily="34" charset="0"/>
              </a:rPr>
              <a:t>Nahrungsergän­zungsmittel</a:t>
            </a:r>
          </a:p>
          <a:p>
            <a:r>
              <a:rPr lang="de-DE" sz="2400" dirty="0">
                <a:solidFill>
                  <a:srgbClr val="C00000"/>
                </a:solidFill>
                <a:latin typeface="Arial Black" panose="020B0A04020102020204" pitchFamily="34" charset="0"/>
              </a:rPr>
              <a:t>während der Krebstherapie</a:t>
            </a:r>
          </a:p>
          <a:p>
            <a:r>
              <a:rPr lang="de-DE" sz="2400" dirty="0">
                <a:solidFill>
                  <a:srgbClr val="C00000"/>
                </a:solidFill>
                <a:latin typeface="Arial Black" panose="020B0A04020102020204" pitchFamily="34" charset="0"/>
              </a:rPr>
              <a:t>oft problematisch</a:t>
            </a:r>
          </a:p>
          <a:p>
            <a:r>
              <a:rPr lang="de-DE" sz="900" dirty="0">
                <a:solidFill>
                  <a:srgbClr val="C00000"/>
                </a:solidFill>
                <a:hlinkClick r:id="rId5">
                  <a:extLst>
                    <a:ext uri="{A12FA001-AC4F-418D-AE19-62706E023703}">
                      <ahyp:hlinkClr xmlns:ahyp="http://schemas.microsoft.com/office/drawing/2018/hyperlinkcolor" val="tx"/>
                    </a:ext>
                  </a:extLst>
                </a:hlinkClick>
              </a:rPr>
              <a:t>https://www.aerzteblatt.de/nachrichten/138796/Nahrungsergaenzungsmittel-waehrend-der-Krebstherapie-oft-problematisch?rt=29049cffd5f697753f695234162448dc</a:t>
            </a:r>
            <a:endParaRPr lang="de-DE" sz="900" dirty="0">
              <a:solidFill>
                <a:srgbClr val="C00000"/>
              </a:solidFill>
            </a:endParaRPr>
          </a:p>
        </p:txBody>
      </p:sp>
      <p:sp>
        <p:nvSpPr>
          <p:cNvPr id="5" name="Textfeld 4">
            <a:extLst>
              <a:ext uri="{FF2B5EF4-FFF2-40B4-BE49-F238E27FC236}">
                <a16:creationId xmlns:a16="http://schemas.microsoft.com/office/drawing/2014/main" id="{A2F5E759-E7DE-2003-B9EA-EF2B8117C72F}"/>
              </a:ext>
            </a:extLst>
          </p:cNvPr>
          <p:cNvSpPr txBox="1"/>
          <p:nvPr/>
        </p:nvSpPr>
        <p:spPr>
          <a:xfrm>
            <a:off x="315963" y="3770465"/>
            <a:ext cx="2341512" cy="2262158"/>
          </a:xfrm>
          <a:prstGeom prst="rect">
            <a:avLst/>
          </a:prstGeom>
          <a:noFill/>
        </p:spPr>
        <p:txBody>
          <a:bodyPr wrap="square" rtlCol="0">
            <a:spAutoFit/>
          </a:bodyPr>
          <a:lstStyle/>
          <a:p>
            <a:r>
              <a:rPr lang="de-DE" sz="900" dirty="0">
                <a:solidFill>
                  <a:srgbClr val="C00000"/>
                </a:solidFill>
              </a:rPr>
              <a:t>23.03.2018</a:t>
            </a:r>
            <a:br>
              <a:rPr lang="de-DE" sz="900" dirty="0">
                <a:solidFill>
                  <a:srgbClr val="C00000"/>
                </a:solidFill>
              </a:rPr>
            </a:br>
            <a:r>
              <a:rPr lang="de-DE" sz="900" dirty="0">
                <a:solidFill>
                  <a:srgbClr val="C00000"/>
                </a:solidFill>
              </a:rPr>
              <a:t>Krebsinformationsdienst des Deutschen Krebsforschungszentrums (DKFZ)</a:t>
            </a:r>
          </a:p>
          <a:p>
            <a:r>
              <a:rPr lang="de-DE" sz="1600" b="1" dirty="0" err="1">
                <a:solidFill>
                  <a:srgbClr val="C00000"/>
                </a:solidFill>
                <a:latin typeface="Arial Black" panose="020B0A04020102020204" pitchFamily="34" charset="0"/>
              </a:rPr>
              <a:t>Nahrungs­-ergänzungs­mittel</a:t>
            </a:r>
            <a:br>
              <a:rPr lang="de-DE" sz="1400" b="1" dirty="0">
                <a:solidFill>
                  <a:srgbClr val="C00000"/>
                </a:solidFill>
                <a:latin typeface="Arial Black" panose="020B0A04020102020204" pitchFamily="34" charset="0"/>
              </a:rPr>
            </a:br>
            <a:r>
              <a:rPr lang="de-DE" sz="1400" b="1" dirty="0">
                <a:solidFill>
                  <a:srgbClr val="C00000"/>
                </a:solidFill>
                <a:latin typeface="Arial Black" panose="020B0A04020102020204" pitchFamily="34" charset="0"/>
              </a:rPr>
              <a:t>Große Versprechen, </a:t>
            </a:r>
            <a:r>
              <a:rPr lang="de-DE" sz="1600" b="1" dirty="0">
                <a:solidFill>
                  <a:srgbClr val="C00000"/>
                </a:solidFill>
                <a:latin typeface="Arial Black" panose="020B0A04020102020204" pitchFamily="34" charset="0"/>
              </a:rPr>
              <a:t>k(l)eine Wirkung?</a:t>
            </a:r>
            <a:br>
              <a:rPr lang="de-DE" sz="1400" b="1" dirty="0">
                <a:solidFill>
                  <a:srgbClr val="C00000"/>
                </a:solidFill>
                <a:latin typeface="Arial Black" panose="020B0A04020102020204" pitchFamily="34" charset="0"/>
              </a:rPr>
            </a:br>
            <a:r>
              <a:rPr lang="de-DE" sz="900" dirty="0">
                <a:solidFill>
                  <a:srgbClr val="C00000"/>
                </a:solidFill>
                <a:hlinkClick r:id="rId6">
                  <a:extLst>
                    <a:ext uri="{A12FA001-AC4F-418D-AE19-62706E023703}">
                      <ahyp:hlinkClr xmlns:ahyp="http://schemas.microsoft.com/office/drawing/2018/hyperlinkcolor" val="tx"/>
                    </a:ext>
                  </a:extLst>
                </a:hlinkClick>
              </a:rPr>
              <a:t>www.krebsinformationsdienst.de/leben/alltag/ernaehrung/nahrungsergaenzungsmittel.php</a:t>
            </a:r>
            <a:endParaRPr lang="de-DE" sz="900" dirty="0">
              <a:solidFill>
                <a:srgbClr val="C00000"/>
              </a:solidFill>
            </a:endParaRPr>
          </a:p>
          <a:p>
            <a:endParaRPr lang="de-DE" sz="900" dirty="0">
              <a:solidFill>
                <a:schemeClr val="accent2"/>
              </a:solidFill>
            </a:endParaRPr>
          </a:p>
          <a:p>
            <a:endParaRPr lang="de-DE" sz="1600" b="1" dirty="0">
              <a:solidFill>
                <a:schemeClr val="accent1">
                  <a:lumMod val="75000"/>
                </a:schemeClr>
              </a:solidFill>
            </a:endParaRPr>
          </a:p>
        </p:txBody>
      </p:sp>
      <p:sp>
        <p:nvSpPr>
          <p:cNvPr id="6" name="Textfeld 5">
            <a:extLst>
              <a:ext uri="{FF2B5EF4-FFF2-40B4-BE49-F238E27FC236}">
                <a16:creationId xmlns:a16="http://schemas.microsoft.com/office/drawing/2014/main" id="{CA948A95-33AB-C86A-827C-B1B4AEF8D0FB}"/>
              </a:ext>
            </a:extLst>
          </p:cNvPr>
          <p:cNvSpPr txBox="1"/>
          <p:nvPr/>
        </p:nvSpPr>
        <p:spPr>
          <a:xfrm>
            <a:off x="2570157" y="269459"/>
            <a:ext cx="4235803" cy="6093976"/>
          </a:xfrm>
          <a:prstGeom prst="rect">
            <a:avLst/>
          </a:prstGeom>
          <a:noFill/>
        </p:spPr>
        <p:txBody>
          <a:bodyPr wrap="square" rtlCol="0">
            <a:spAutoFit/>
          </a:bodyPr>
          <a:lstStyle/>
          <a:p>
            <a:r>
              <a:rPr lang="de-DE" sz="900" dirty="0">
                <a:solidFill>
                  <a:srgbClr val="F29400"/>
                </a:solidFill>
              </a:rPr>
              <a:t>02.12.2022</a:t>
            </a:r>
            <a:br>
              <a:rPr lang="de-DE" sz="900" dirty="0">
                <a:solidFill>
                  <a:srgbClr val="F29400"/>
                </a:solidFill>
              </a:rPr>
            </a:br>
            <a:r>
              <a:rPr lang="de-DE" sz="900" dirty="0">
                <a:solidFill>
                  <a:srgbClr val="F29400"/>
                </a:solidFill>
              </a:rPr>
              <a:t>Krebsinformationsdienst des Deutschen Krebsforschungszentrums (DKFZ)</a:t>
            </a:r>
            <a:br>
              <a:rPr lang="de-DE" sz="900" dirty="0">
                <a:solidFill>
                  <a:srgbClr val="F29400"/>
                </a:solidFill>
              </a:rPr>
            </a:br>
            <a:r>
              <a:rPr lang="de-DE" sz="1600" dirty="0">
                <a:solidFill>
                  <a:srgbClr val="F29400"/>
                </a:solidFill>
                <a:latin typeface="Arial Black" panose="020B0A04020102020204" pitchFamily="34" charset="0"/>
              </a:rPr>
              <a:t>Granatapfel bei Krebs</a:t>
            </a:r>
            <a:br>
              <a:rPr lang="de-DE" sz="1600" b="1" dirty="0">
                <a:solidFill>
                  <a:srgbClr val="F29400"/>
                </a:solidFill>
              </a:rPr>
            </a:br>
            <a:r>
              <a:rPr lang="de-DE" sz="1600" b="1" dirty="0">
                <a:solidFill>
                  <a:srgbClr val="F29400"/>
                </a:solidFill>
              </a:rPr>
              <a:t>Was ist dran? Nicht genug Daten bei Prostatakrebs</a:t>
            </a:r>
            <a:br>
              <a:rPr lang="de-DE" sz="900" b="1"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www.krebsinformationsdienst.de/fachkreise/nachrichten/2022/fk24-granatapfel-krebs-prostatakrebs.php</a:t>
            </a:r>
            <a:br>
              <a:rPr lang="de-DE" sz="900" dirty="0">
                <a:solidFill>
                  <a:srgbClr val="F29400"/>
                </a:solidFill>
                <a:hlinkClick r:id="rId7">
                  <a:extLst>
                    <a:ext uri="{A12FA001-AC4F-418D-AE19-62706E023703}">
                      <ahyp:hlinkClr xmlns:ahyp="http://schemas.microsoft.com/office/drawing/2018/hyperlinkcolor" val="tx"/>
                    </a:ext>
                  </a:extLst>
                </a:hlinkClick>
              </a:rPr>
            </a:br>
            <a:endParaRPr lang="de-DE" sz="900" dirty="0">
              <a:solidFill>
                <a:srgbClr val="F29400"/>
              </a:solidFill>
            </a:endParaRPr>
          </a:p>
          <a:p>
            <a:endParaRPr lang="de-DE" sz="900" dirty="0">
              <a:solidFill>
                <a:srgbClr val="F29400"/>
              </a:solidFill>
            </a:endParaRPr>
          </a:p>
          <a:p>
            <a:r>
              <a:rPr lang="de-DE" sz="900" dirty="0">
                <a:solidFill>
                  <a:srgbClr val="F29400"/>
                </a:solidFill>
              </a:rPr>
              <a:t>05.08.2020</a:t>
            </a:r>
            <a:br>
              <a:rPr lang="de-DE" sz="900" dirty="0">
                <a:solidFill>
                  <a:srgbClr val="F29400"/>
                </a:solidFill>
              </a:rPr>
            </a:br>
            <a:r>
              <a:rPr lang="de-DE" sz="900" dirty="0">
                <a:solidFill>
                  <a:srgbClr val="F29400"/>
                </a:solidFill>
              </a:rPr>
              <a:t>Krebsinformationsdienst des Deutschen Krebsforschungszentrums (DKFZ)</a:t>
            </a:r>
            <a:br>
              <a:rPr lang="de-DE" sz="900" dirty="0">
                <a:solidFill>
                  <a:srgbClr val="F29400"/>
                </a:solidFill>
              </a:rPr>
            </a:br>
            <a:r>
              <a:rPr lang="de-DE" sz="1600" dirty="0">
                <a:solidFill>
                  <a:srgbClr val="F29400"/>
                </a:solidFill>
                <a:latin typeface="Arial Black" panose="020B0A04020102020204" pitchFamily="34" charset="0"/>
              </a:rPr>
              <a:t>Aprikosenkerne gegen Krebs</a:t>
            </a:r>
            <a:br>
              <a:rPr lang="de-DE" sz="1600" b="1" dirty="0">
                <a:solidFill>
                  <a:srgbClr val="F29400"/>
                </a:solidFill>
              </a:rPr>
            </a:br>
            <a:r>
              <a:rPr lang="de-DE" sz="1600" b="1" dirty="0">
                <a:solidFill>
                  <a:srgbClr val="F29400"/>
                </a:solidFill>
              </a:rPr>
              <a:t>Ein gefährlicher Mythos</a:t>
            </a:r>
          </a:p>
          <a:p>
            <a:r>
              <a:rPr lang="de-DE" sz="1600" b="1" dirty="0" err="1">
                <a:solidFill>
                  <a:srgbClr val="F29400"/>
                </a:solidFill>
              </a:rPr>
              <a:t>Blaus­säures­vergiftung</a:t>
            </a:r>
            <a:r>
              <a:rPr lang="de-DE" sz="1600" b="1" dirty="0">
                <a:solidFill>
                  <a:srgbClr val="F29400"/>
                </a:solidFill>
              </a:rPr>
              <a:t> möglich</a:t>
            </a:r>
            <a:br>
              <a:rPr lang="de-DE" sz="900" b="1" dirty="0">
                <a:solidFill>
                  <a:srgbClr val="F29400"/>
                </a:solidFill>
              </a:rPr>
            </a:br>
            <a:r>
              <a:rPr lang="de-DE" sz="900" dirty="0">
                <a:solidFill>
                  <a:srgbClr val="F29400"/>
                </a:solidFill>
                <a:hlinkClick r:id="rId8">
                  <a:extLst>
                    <a:ext uri="{A12FA001-AC4F-418D-AE19-62706E023703}">
                      <ahyp:hlinkClr xmlns:ahyp="http://schemas.microsoft.com/office/drawing/2018/hyperlinkcolor" val="tx"/>
                    </a:ext>
                  </a:extLst>
                </a:hlinkClick>
              </a:rPr>
              <a:t>www.krebsinformationsdienst.de/aktuelles/2020/news042-aprikosenkerne-krebs-blausaeure.php</a:t>
            </a:r>
            <a:br>
              <a:rPr lang="de-DE" sz="900" dirty="0">
                <a:solidFill>
                  <a:schemeClr val="accent2"/>
                </a:solidFill>
              </a:rPr>
            </a:br>
            <a:endParaRPr lang="de-DE" sz="900" dirty="0">
              <a:solidFill>
                <a:schemeClr val="accent2"/>
              </a:solidFill>
            </a:endParaRPr>
          </a:p>
          <a:p>
            <a:endParaRPr lang="de-DE" sz="900" dirty="0">
              <a:solidFill>
                <a:schemeClr val="accent2"/>
              </a:solidFill>
            </a:endParaRPr>
          </a:p>
          <a:p>
            <a:r>
              <a:rPr lang="de-DE" sz="900" dirty="0">
                <a:solidFill>
                  <a:srgbClr val="F29400"/>
                </a:solidFill>
              </a:rPr>
              <a:t>05.05.2019</a:t>
            </a:r>
            <a:br>
              <a:rPr lang="de-DE" sz="900" dirty="0">
                <a:solidFill>
                  <a:srgbClr val="F29400"/>
                </a:solidFill>
              </a:rPr>
            </a:br>
            <a:r>
              <a:rPr lang="de-DE" sz="900" dirty="0">
                <a:solidFill>
                  <a:srgbClr val="F29400"/>
                </a:solidFill>
              </a:rPr>
              <a:t>Krebsinformationsdienst des Deutschen Krebsforschungszentrums (DKFZ)</a:t>
            </a:r>
            <a:br>
              <a:rPr lang="de-DE" sz="900" dirty="0">
                <a:solidFill>
                  <a:srgbClr val="F29400"/>
                </a:solidFill>
              </a:rPr>
            </a:br>
            <a:r>
              <a:rPr lang="de-DE" sz="1600" dirty="0">
                <a:solidFill>
                  <a:srgbClr val="F29400"/>
                </a:solidFill>
                <a:latin typeface="Arial Black" panose="020B0A04020102020204" pitchFamily="34" charset="0"/>
              </a:rPr>
              <a:t>Kurkuma bei Krebs?</a:t>
            </a:r>
            <a:br>
              <a:rPr lang="de-DE" sz="1600" b="1" dirty="0">
                <a:solidFill>
                  <a:srgbClr val="F29400"/>
                </a:solidFill>
              </a:rPr>
            </a:br>
            <a:r>
              <a:rPr lang="de-DE" sz="1600" b="1" dirty="0">
                <a:solidFill>
                  <a:srgbClr val="F29400"/>
                </a:solidFill>
              </a:rPr>
              <a:t>Studiendaten zu Curcumin überzeugen bislang nicht</a:t>
            </a:r>
            <a:br>
              <a:rPr lang="de-DE" sz="900" b="1"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www.krebsinformationsdienst.de/fachkreise/nachrichten/2019/fk14-curcumin-kurkuma-krebs.php</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F29400"/>
                </a:solidFill>
              </a:rPr>
              <a:t>06.02.2022</a:t>
            </a:r>
            <a:br>
              <a:rPr lang="de-DE" sz="900" dirty="0">
                <a:solidFill>
                  <a:srgbClr val="F29400"/>
                </a:solidFill>
              </a:rPr>
            </a:br>
            <a:r>
              <a:rPr lang="de-DE" sz="900" dirty="0">
                <a:solidFill>
                  <a:srgbClr val="F29400"/>
                </a:solidFill>
              </a:rPr>
              <a:t>Krebsinformationsdienst des Deutschen Krebsforschungszentrums (DKFZ)</a:t>
            </a:r>
            <a:br>
              <a:rPr lang="de-DE" sz="900" dirty="0">
                <a:solidFill>
                  <a:srgbClr val="F29400"/>
                </a:solidFill>
              </a:rPr>
            </a:br>
            <a:r>
              <a:rPr lang="de-DE" sz="1600" dirty="0" err="1">
                <a:solidFill>
                  <a:srgbClr val="F29400"/>
                </a:solidFill>
                <a:latin typeface="Arial Black" panose="020B0A04020102020204" pitchFamily="34" charset="0"/>
              </a:rPr>
              <a:t>Noni</a:t>
            </a:r>
            <a:r>
              <a:rPr lang="de-DE" sz="1600" dirty="0">
                <a:solidFill>
                  <a:srgbClr val="F29400"/>
                </a:solidFill>
                <a:latin typeface="Arial Black" panose="020B0A04020102020204" pitchFamily="34" charset="0"/>
              </a:rPr>
              <a:t>-Saft bei Krebs?</a:t>
            </a:r>
            <a:br>
              <a:rPr lang="de-DE" sz="1600" b="1" dirty="0">
                <a:solidFill>
                  <a:srgbClr val="F29400"/>
                </a:solidFill>
              </a:rPr>
            </a:br>
            <a:r>
              <a:rPr lang="de-DE" sz="1600" b="1" dirty="0">
                <a:solidFill>
                  <a:srgbClr val="F29400"/>
                </a:solidFill>
              </a:rPr>
              <a:t>Wechselwirkungen von </a:t>
            </a:r>
            <a:r>
              <a:rPr lang="de-DE" sz="1600" b="1" dirty="0" err="1">
                <a:solidFill>
                  <a:srgbClr val="F29400"/>
                </a:solidFill>
              </a:rPr>
              <a:t>Noni</a:t>
            </a:r>
            <a:r>
              <a:rPr lang="de-DE" sz="1600" b="1" dirty="0">
                <a:solidFill>
                  <a:srgbClr val="F29400"/>
                </a:solidFill>
              </a:rPr>
              <a:t> mit Arzneimitteln können nicht ausgeschlossen werden</a:t>
            </a:r>
            <a:br>
              <a:rPr lang="de-DE" sz="900" b="1" dirty="0">
                <a:solidFill>
                  <a:srgbClr val="F29400"/>
                </a:solidFill>
              </a:rPr>
            </a:br>
            <a:r>
              <a:rPr lang="de-DE" sz="900" dirty="0">
                <a:solidFill>
                  <a:srgbClr val="F29400"/>
                </a:solidFill>
                <a:hlinkClick r:id="rId10">
                  <a:extLst>
                    <a:ext uri="{A12FA001-AC4F-418D-AE19-62706E023703}">
                      <ahyp:hlinkClr xmlns:ahyp="http://schemas.microsoft.com/office/drawing/2018/hyperlinkcolor" val="tx"/>
                    </a:ext>
                  </a:extLst>
                </a:hlinkClick>
              </a:rPr>
              <a:t>www.krebsinformationsdienst.de/aktuelles/2023/news008-noni-saft-bei-krebs.php</a:t>
            </a:r>
            <a:endParaRPr lang="de-DE" sz="900" dirty="0">
              <a:solidFill>
                <a:srgbClr val="F29400"/>
              </a:solidFill>
            </a:endParaRPr>
          </a:p>
          <a:p>
            <a:endParaRPr lang="de-DE" sz="900" dirty="0">
              <a:solidFill>
                <a:schemeClr val="accent2"/>
              </a:solidFill>
            </a:endParaRPr>
          </a:p>
        </p:txBody>
      </p:sp>
      <p:sp>
        <p:nvSpPr>
          <p:cNvPr id="37" name="Textfeld 36">
            <a:extLst>
              <a:ext uri="{FF2B5EF4-FFF2-40B4-BE49-F238E27FC236}">
                <a16:creationId xmlns:a16="http://schemas.microsoft.com/office/drawing/2014/main" id="{0EA86D24-204A-3070-CB77-36E38016EEE4}"/>
              </a:ext>
            </a:extLst>
          </p:cNvPr>
          <p:cNvSpPr txBox="1"/>
          <p:nvPr/>
        </p:nvSpPr>
        <p:spPr>
          <a:xfrm>
            <a:off x="324367" y="6366828"/>
            <a:ext cx="11543267" cy="369332"/>
          </a:xfrm>
          <a:prstGeom prst="rect">
            <a:avLst/>
          </a:prstGeom>
          <a:solidFill>
            <a:srgbClr val="C00000"/>
          </a:solidFill>
        </p:spPr>
        <p:txBody>
          <a:bodyPr wrap="square" rtlCol="0">
            <a:spAutoFit/>
          </a:bodyPr>
          <a:lstStyle/>
          <a:p>
            <a:pPr algn="ctr"/>
            <a:r>
              <a:rPr lang="de-DE" b="1" dirty="0">
                <a:solidFill>
                  <a:schemeClr val="bg1"/>
                </a:solidFill>
              </a:rPr>
              <a:t>Bitte sprechen sie die Einnahme von Nahrungsergänzungsmitteln (NEM) unbedingt vorher mit Ihren Arzt ab!</a:t>
            </a:r>
            <a:endParaRPr lang="de-DE" dirty="0">
              <a:solidFill>
                <a:schemeClr val="bg1"/>
              </a:solidFill>
            </a:endParaRPr>
          </a:p>
        </p:txBody>
      </p:sp>
    </p:spTree>
    <p:extLst>
      <p:ext uri="{BB962C8B-B14F-4D97-AF65-F5344CB8AC3E}">
        <p14:creationId xmlns:p14="http://schemas.microsoft.com/office/powerpoint/2010/main" val="183796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3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29C113F-800F-AF83-E815-FD832E5E6EE6}"/>
              </a:ext>
            </a:extLst>
          </p:cNvPr>
          <p:cNvSpPr txBox="1"/>
          <p:nvPr/>
        </p:nvSpPr>
        <p:spPr>
          <a:xfrm>
            <a:off x="5946220" y="184083"/>
            <a:ext cx="5400000" cy="6463308"/>
          </a:xfrm>
          <a:prstGeom prst="rect">
            <a:avLst/>
          </a:prstGeom>
          <a:noFill/>
        </p:spPr>
        <p:txBody>
          <a:bodyPr wrap="square" rtlCol="0">
            <a:spAutoFit/>
          </a:bodyPr>
          <a:lstStyle/>
          <a:p>
            <a:r>
              <a:rPr lang="de-DE" sz="900" dirty="0">
                <a:solidFill>
                  <a:srgbClr val="F29400"/>
                </a:solidFill>
              </a:rPr>
              <a:t>verbraucherzentrale.de</a:t>
            </a:r>
            <a:endParaRPr lang="de-DE" sz="900" b="1" dirty="0">
              <a:solidFill>
                <a:srgbClr val="F29400"/>
              </a:solidFill>
            </a:endParaRPr>
          </a:p>
          <a:p>
            <a:endParaRPr lang="de-DE" sz="900" dirty="0">
              <a:solidFill>
                <a:srgbClr val="F29400"/>
              </a:solidFill>
            </a:endParaRPr>
          </a:p>
          <a:p>
            <a:r>
              <a:rPr lang="de-DE" sz="900" b="1" dirty="0" err="1">
                <a:solidFill>
                  <a:srgbClr val="F29400"/>
                </a:solidFill>
              </a:rPr>
              <a:t>Acai</a:t>
            </a:r>
            <a:r>
              <a:rPr lang="de-DE" sz="900" b="1" dirty="0">
                <a:solidFill>
                  <a:srgbClr val="F29400"/>
                </a:solidFill>
              </a:rPr>
              <a:t> - die brasilianische Wunderbeere?</a:t>
            </a:r>
            <a:br>
              <a:rPr lang="de-DE" sz="900"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www.verbraucherzentrale.de/wissen/lebensmittel/nahrungsergaenzungsmittel/acai-die-brasilianische-wunderbeere-5621</a:t>
            </a:r>
            <a:br>
              <a:rPr lang="de-DE" sz="900" dirty="0">
                <a:solidFill>
                  <a:srgbClr val="F29400"/>
                </a:solidFill>
              </a:rPr>
            </a:br>
            <a:br>
              <a:rPr lang="de-DE" sz="900" dirty="0">
                <a:solidFill>
                  <a:srgbClr val="F29400"/>
                </a:solidFill>
              </a:rPr>
            </a:br>
            <a:r>
              <a:rPr lang="de-DE" sz="900" b="1" dirty="0">
                <a:solidFill>
                  <a:srgbClr val="F29400"/>
                </a:solidFill>
              </a:rPr>
              <a:t>AFA-Algen – kein blaues Wunder</a:t>
            </a:r>
            <a:br>
              <a:rPr lang="de-DE" sz="900" dirty="0">
                <a:solidFill>
                  <a:srgbClr val="F29400"/>
                </a:solidFill>
              </a:rPr>
            </a:br>
            <a:r>
              <a:rPr lang="de-DE" sz="900" dirty="0">
                <a:solidFill>
                  <a:srgbClr val="F29400"/>
                </a:solidFill>
                <a:hlinkClick r:id="rId3">
                  <a:extLst>
                    <a:ext uri="{A12FA001-AC4F-418D-AE19-62706E023703}">
                      <ahyp:hlinkClr xmlns:ahyp="http://schemas.microsoft.com/office/drawing/2018/hyperlinkcolor" val="tx"/>
                    </a:ext>
                  </a:extLst>
                </a:hlinkClick>
              </a:rPr>
              <a:t>www.verbraucherzentrale.de/wissen/lebensmittel/nahrungsergaenzungsmittel/afaalgen-kein-blaues-wunder-21051</a:t>
            </a:r>
            <a:br>
              <a:rPr lang="de-DE" sz="900" dirty="0">
                <a:solidFill>
                  <a:srgbClr val="F29400"/>
                </a:solidFill>
              </a:rPr>
            </a:br>
            <a:br>
              <a:rPr lang="de-DE" sz="900" dirty="0">
                <a:solidFill>
                  <a:srgbClr val="F29400"/>
                </a:solidFill>
              </a:rPr>
            </a:br>
            <a:r>
              <a:rPr lang="de-DE" sz="900" b="1" dirty="0">
                <a:solidFill>
                  <a:srgbClr val="F29400"/>
                </a:solidFill>
              </a:rPr>
              <a:t>Aloe Vera - die Pflanze für Schönheit und Gesundheit?</a:t>
            </a:r>
            <a:br>
              <a:rPr lang="de-DE" sz="900"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www.verbraucherzentrale.de/wissen/lebensmittel/nahrungsergaenzungsmittel/aloe-vera-die-pflanze-fuer-schoenheit-und-gesundheit-8592</a:t>
            </a:r>
            <a:br>
              <a:rPr lang="de-DE" sz="900" dirty="0">
                <a:solidFill>
                  <a:srgbClr val="F29400"/>
                </a:solidFill>
              </a:rPr>
            </a:br>
            <a:br>
              <a:rPr lang="de-DE" sz="900" dirty="0">
                <a:solidFill>
                  <a:srgbClr val="F29400"/>
                </a:solidFill>
              </a:rPr>
            </a:br>
            <a:r>
              <a:rPr lang="de-DE" sz="900" b="1" dirty="0">
                <a:solidFill>
                  <a:srgbClr val="F29400"/>
                </a:solidFill>
              </a:rPr>
              <a:t>Mit der Wirkung ist es (Apfel) Essig</a:t>
            </a:r>
            <a:br>
              <a:rPr lang="de-DE" sz="900"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www.verbraucherzentrale.de/wissen/lebensmittel/nahrungsergaenzungsmittel/mit-der-wirkung-ist-es-apfel-essig-8550</a:t>
            </a:r>
            <a:br>
              <a:rPr lang="de-DE" sz="900" dirty="0">
                <a:solidFill>
                  <a:srgbClr val="F29400"/>
                </a:solidFill>
              </a:rPr>
            </a:br>
            <a:br>
              <a:rPr lang="de-DE" sz="900" dirty="0">
                <a:solidFill>
                  <a:srgbClr val="F29400"/>
                </a:solidFill>
              </a:rPr>
            </a:br>
            <a:r>
              <a:rPr lang="de-DE" sz="900" b="1" dirty="0">
                <a:solidFill>
                  <a:srgbClr val="F29400"/>
                </a:solidFill>
              </a:rPr>
              <a:t>Antioxidantien: Helfer gegen freie Radikale</a:t>
            </a:r>
            <a:br>
              <a:rPr lang="de-DE" sz="900"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www.verbraucherzentrale.de/wissen/lebensmittel/nahrungsergaenzungsmittel/antioxidantien-helfer-gegen-freie-radikale-10575</a:t>
            </a:r>
            <a:br>
              <a:rPr lang="de-DE" sz="900" dirty="0">
                <a:solidFill>
                  <a:srgbClr val="F29400"/>
                </a:solidFill>
              </a:rPr>
            </a:br>
            <a:br>
              <a:rPr lang="de-DE" sz="900" dirty="0">
                <a:solidFill>
                  <a:srgbClr val="F29400"/>
                </a:solidFill>
              </a:rPr>
            </a:br>
            <a:r>
              <a:rPr lang="de-DE" sz="900" b="1" dirty="0">
                <a:solidFill>
                  <a:srgbClr val="F29400"/>
                </a:solidFill>
              </a:rPr>
              <a:t>Arginin - eine Aminosäure mit Potenz?</a:t>
            </a:r>
            <a:br>
              <a:rPr lang="de-DE" sz="900"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www.verbraucherzentrale.de/wissen/lebensmittel/nahrungsergaenzungsmittel/arginin-eine-aminosaeure-mit-potenz-13405</a:t>
            </a:r>
            <a:br>
              <a:rPr lang="de-DE" sz="900" dirty="0">
                <a:solidFill>
                  <a:srgbClr val="F29400"/>
                </a:solidFill>
              </a:rPr>
            </a:br>
            <a:endParaRPr lang="de-DE" sz="900" dirty="0">
              <a:solidFill>
                <a:srgbClr val="F29400"/>
              </a:solidFill>
            </a:endParaRPr>
          </a:p>
          <a:p>
            <a:r>
              <a:rPr lang="de-DE" sz="900" b="1" dirty="0">
                <a:solidFill>
                  <a:srgbClr val="F29400"/>
                </a:solidFill>
              </a:rPr>
              <a:t>Trendbeere Aronia</a:t>
            </a:r>
            <a:br>
              <a:rPr lang="de-DE" sz="900" dirty="0">
                <a:solidFill>
                  <a:srgbClr val="F29400"/>
                </a:solidFill>
              </a:rPr>
            </a:br>
            <a:r>
              <a:rPr lang="de-DE" sz="900" dirty="0">
                <a:solidFill>
                  <a:srgbClr val="F29400"/>
                </a:solidFill>
                <a:hlinkClick r:id="rId8">
                  <a:extLst>
                    <a:ext uri="{A12FA001-AC4F-418D-AE19-62706E023703}">
                      <ahyp:hlinkClr xmlns:ahyp="http://schemas.microsoft.com/office/drawing/2018/hyperlinkcolor" val="tx"/>
                    </a:ext>
                  </a:extLst>
                </a:hlinkClick>
              </a:rPr>
              <a:t>www.verbraucherzentrale.de/wissen/lebensmittel/nahrungsergaenzungsmittel/trendbeere-aronia-7899</a:t>
            </a:r>
            <a:endParaRPr lang="de-DE" sz="900" dirty="0">
              <a:solidFill>
                <a:srgbClr val="F29400"/>
              </a:solidFill>
            </a:endParaRPr>
          </a:p>
          <a:p>
            <a:br>
              <a:rPr lang="de-DE" sz="900" dirty="0">
                <a:solidFill>
                  <a:srgbClr val="F29400"/>
                </a:solidFill>
              </a:rPr>
            </a:br>
            <a:r>
              <a:rPr lang="de-DE" sz="900" b="1" dirty="0">
                <a:solidFill>
                  <a:srgbClr val="F29400"/>
                </a:solidFill>
              </a:rPr>
              <a:t>Asparaginsäure – vom Spargeltarzan zum Muskelprotz?</a:t>
            </a:r>
            <a:br>
              <a:rPr lang="de-DE" sz="900"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www.verbraucherzentrale.de/wissen/lebensmittel/nahrungsergaenzungsmittel/asparaginsaeure-vom-spargeltarzan-zum-muskelprotz-34620</a:t>
            </a:r>
            <a:br>
              <a:rPr lang="de-DE" sz="900" dirty="0">
                <a:solidFill>
                  <a:srgbClr val="F29400"/>
                </a:solidFill>
              </a:rPr>
            </a:br>
            <a:br>
              <a:rPr lang="de-DE" sz="900" dirty="0">
                <a:solidFill>
                  <a:srgbClr val="F29400"/>
                </a:solidFill>
              </a:rPr>
            </a:br>
            <a:r>
              <a:rPr lang="de-DE" sz="900" b="1" dirty="0" err="1">
                <a:solidFill>
                  <a:srgbClr val="F29400"/>
                </a:solidFill>
              </a:rPr>
              <a:t>Astaxanthin</a:t>
            </a:r>
            <a:r>
              <a:rPr lang="de-DE" sz="900" b="1" dirty="0">
                <a:solidFill>
                  <a:srgbClr val="F29400"/>
                </a:solidFill>
              </a:rPr>
              <a:t> für den guten Durchblick?</a:t>
            </a:r>
            <a:br>
              <a:rPr lang="de-DE" sz="900" dirty="0">
                <a:solidFill>
                  <a:srgbClr val="F29400"/>
                </a:solidFill>
              </a:rPr>
            </a:br>
            <a:r>
              <a:rPr lang="de-DE" sz="900" dirty="0">
                <a:solidFill>
                  <a:srgbClr val="F29400"/>
                </a:solidFill>
                <a:hlinkClick r:id="rId10">
                  <a:extLst>
                    <a:ext uri="{A12FA001-AC4F-418D-AE19-62706E023703}">
                      <ahyp:hlinkClr xmlns:ahyp="http://schemas.microsoft.com/office/drawing/2018/hyperlinkcolor" val="tx"/>
                    </a:ext>
                  </a:extLst>
                </a:hlinkClick>
              </a:rPr>
              <a:t>www.verbraucherzentrale.de/wissen/lebensmittel/nahrungsergaenzungsmittel/astaxanthin-fuer-den-guten-durchblick-17747</a:t>
            </a:r>
            <a:br>
              <a:rPr lang="de-DE" sz="900" dirty="0">
                <a:solidFill>
                  <a:srgbClr val="F29400"/>
                </a:solidFill>
              </a:rPr>
            </a:br>
            <a:br>
              <a:rPr lang="de-DE" sz="900" dirty="0">
                <a:solidFill>
                  <a:srgbClr val="F29400"/>
                </a:solidFill>
              </a:rPr>
            </a:br>
            <a:r>
              <a:rPr lang="de-DE" sz="900" b="1" dirty="0">
                <a:solidFill>
                  <a:srgbClr val="F29400"/>
                </a:solidFill>
              </a:rPr>
              <a:t>Calcium-Produkte für Knochenschutz?</a:t>
            </a:r>
            <a:br>
              <a:rPr lang="de-DE" sz="900"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www.verbraucherzentrale.de/wissen/lebensmittel/nahrungsergaenzungsmittel/calciumprodukte-fuer-knochenschutz-8048</a:t>
            </a:r>
            <a:br>
              <a:rPr lang="de-DE" sz="900" dirty="0">
                <a:solidFill>
                  <a:srgbClr val="F29400"/>
                </a:solidFill>
              </a:rPr>
            </a:br>
            <a:br>
              <a:rPr lang="de-DE" sz="900" dirty="0">
                <a:solidFill>
                  <a:srgbClr val="F29400"/>
                </a:solidFill>
              </a:rPr>
            </a:br>
            <a:r>
              <a:rPr lang="de-DE" sz="900" b="1" dirty="0">
                <a:solidFill>
                  <a:srgbClr val="F29400"/>
                </a:solidFill>
              </a:rPr>
              <a:t>Chitosan - aus Krabbenschalen Geld machen</a:t>
            </a:r>
            <a:br>
              <a:rPr lang="de-DE" sz="9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www.verbraucherzentrale.de/wissen/lebensmittel/nahrungsergaenzungsmittel/chitosan-aus-krabbenschalen-geld-machen-12724</a:t>
            </a:r>
            <a:br>
              <a:rPr lang="de-DE" sz="900" dirty="0">
                <a:solidFill>
                  <a:srgbClr val="F29400"/>
                </a:solidFill>
              </a:rPr>
            </a:br>
            <a:br>
              <a:rPr lang="de-DE" sz="900" dirty="0">
                <a:solidFill>
                  <a:srgbClr val="F29400"/>
                </a:solidFill>
              </a:rPr>
            </a:br>
            <a:endParaRPr lang="de-DE" sz="900" dirty="0">
              <a:solidFill>
                <a:srgbClr val="F29400"/>
              </a:solidFill>
            </a:endParaRPr>
          </a:p>
        </p:txBody>
      </p:sp>
      <p:sp>
        <p:nvSpPr>
          <p:cNvPr id="3" name="Textfeld 2">
            <a:extLst>
              <a:ext uri="{FF2B5EF4-FFF2-40B4-BE49-F238E27FC236}">
                <a16:creationId xmlns:a16="http://schemas.microsoft.com/office/drawing/2014/main" id="{3E1391E2-780D-AD05-F966-ACBA9C0F3C37}"/>
              </a:ext>
            </a:extLst>
          </p:cNvPr>
          <p:cNvSpPr txBox="1"/>
          <p:nvPr/>
        </p:nvSpPr>
        <p:spPr>
          <a:xfrm>
            <a:off x="254074" y="184083"/>
            <a:ext cx="5400000" cy="6417141"/>
          </a:xfrm>
          <a:prstGeom prst="rect">
            <a:avLst/>
          </a:prstGeom>
          <a:noFill/>
        </p:spPr>
        <p:txBody>
          <a:bodyPr wrap="square" rtlCol="0">
            <a:spAutoFit/>
          </a:bodyPr>
          <a:lstStyle/>
          <a:p>
            <a:r>
              <a:rPr lang="de-DE" sz="900" dirty="0">
                <a:solidFill>
                  <a:schemeClr val="accent1">
                    <a:lumMod val="75000"/>
                  </a:schemeClr>
                </a:solidFill>
              </a:rPr>
              <a:t>Ein Angebot der Verbraucherzentrale</a:t>
            </a:r>
            <a:br>
              <a:rPr lang="de-DE" sz="900" dirty="0">
                <a:solidFill>
                  <a:schemeClr val="accent1">
                    <a:lumMod val="75000"/>
                  </a:schemeClr>
                </a:solidFill>
              </a:rPr>
            </a:br>
            <a:r>
              <a:rPr lang="de-DE" sz="1600" b="1" dirty="0">
                <a:solidFill>
                  <a:schemeClr val="accent1">
                    <a:lumMod val="75000"/>
                  </a:schemeClr>
                </a:solidFill>
                <a:latin typeface="Arial Black" panose="020B0A04020102020204" pitchFamily="34" charset="0"/>
              </a:rPr>
              <a:t>Klartext Nahrungs­ergänzung</a:t>
            </a:r>
          </a:p>
          <a:p>
            <a:r>
              <a:rPr lang="de-DE" sz="900" dirty="0">
                <a:solidFill>
                  <a:schemeClr val="accent1">
                    <a:lumMod val="75000"/>
                  </a:schemeClr>
                </a:solidFill>
                <a:hlinkClick r:id="rId13">
                  <a:extLst>
                    <a:ext uri="{A12FA001-AC4F-418D-AE19-62706E023703}">
                      <ahyp:hlinkClr xmlns:ahyp="http://schemas.microsoft.com/office/drawing/2018/hyperlinkcolor" val="tx"/>
                    </a:ext>
                  </a:extLst>
                </a:hlinkClick>
              </a:rPr>
              <a:t>https://www.klartext-nahrungsergaenzung.de/</a:t>
            </a:r>
            <a:br>
              <a:rPr lang="de-DE" sz="900" dirty="0">
                <a:solidFill>
                  <a:schemeClr val="accent1">
                    <a:lumMod val="75000"/>
                  </a:schemeClr>
                </a:solidFill>
              </a:rPr>
            </a:br>
            <a:endParaRPr lang="de-DE" sz="900" dirty="0">
              <a:solidFill>
                <a:schemeClr val="accent1">
                  <a:lumMod val="75000"/>
                </a:schemeClr>
              </a:solidFill>
            </a:endParaRPr>
          </a:p>
          <a:p>
            <a:endParaRPr lang="de-DE" sz="900" dirty="0">
              <a:solidFill>
                <a:schemeClr val="accent1">
                  <a:lumMod val="75000"/>
                </a:schemeClr>
              </a:solidFill>
            </a:endParaRPr>
          </a:p>
          <a:p>
            <a:r>
              <a:rPr lang="de-DE" sz="1600" b="1" dirty="0">
                <a:solidFill>
                  <a:schemeClr val="accent1">
                    <a:lumMod val="75000"/>
                  </a:schemeClr>
                </a:solidFill>
              </a:rPr>
              <a:t>Wechselwirkungen, Nebenwirkungen, Gegenanzeigen</a:t>
            </a:r>
            <a:br>
              <a:rPr lang="de-DE" sz="1600" b="1" dirty="0">
                <a:solidFill>
                  <a:schemeClr val="accent1">
                    <a:lumMod val="75000"/>
                  </a:schemeClr>
                </a:solidFill>
              </a:rPr>
            </a:br>
            <a:r>
              <a:rPr lang="de-DE" sz="1600" b="1" dirty="0">
                <a:solidFill>
                  <a:schemeClr val="accent1">
                    <a:lumMod val="75000"/>
                  </a:schemeClr>
                </a:solidFill>
              </a:rPr>
              <a:t>von Nahrungs­ergänzungen</a:t>
            </a:r>
          </a:p>
          <a:p>
            <a:r>
              <a:rPr lang="de-DE" sz="900" dirty="0">
                <a:solidFill>
                  <a:schemeClr val="accent1">
                    <a:lumMod val="75000"/>
                  </a:schemeClr>
                </a:solidFill>
                <a:hlinkClick r:id="rId14">
                  <a:extLst>
                    <a:ext uri="{A12FA001-AC4F-418D-AE19-62706E023703}">
                      <ahyp:hlinkClr xmlns:ahyp="http://schemas.microsoft.com/office/drawing/2018/hyperlinkcolor" val="tx"/>
                    </a:ext>
                  </a:extLst>
                </a:hlinkClick>
              </a:rPr>
              <a:t>www.klartext-nahrungsergaenzung.de/wissen/lebensmittel/nahrungsergaenzungsmittel/wechselwirkungen-nebenwirkungen-gegenanzeigen-von-nahrungsergaenzungen-50991</a:t>
            </a:r>
            <a:br>
              <a:rPr lang="de-DE" sz="900" dirty="0">
                <a:solidFill>
                  <a:srgbClr val="0563C1"/>
                </a:solidFill>
                <a:hlinkClick r:id="rId14">
                  <a:extLst>
                    <a:ext uri="{A12FA001-AC4F-418D-AE19-62706E023703}">
                      <ahyp:hlinkClr xmlns:ahyp="http://schemas.microsoft.com/office/drawing/2018/hyperlinkcolor" val="tx"/>
                    </a:ext>
                  </a:extLst>
                </a:hlinkClick>
              </a:rPr>
            </a:br>
            <a:endParaRPr lang="de-DE" sz="900" dirty="0">
              <a:solidFill>
                <a:srgbClr val="0563C1"/>
              </a:solidFill>
              <a:hlinkClick r:id="rId14">
                <a:extLst>
                  <a:ext uri="{A12FA001-AC4F-418D-AE19-62706E023703}">
                    <ahyp:hlinkClr xmlns:ahyp="http://schemas.microsoft.com/office/drawing/2018/hyperlinkcolor" val="tx"/>
                  </a:ext>
                </a:extLst>
              </a:hlinkClick>
            </a:endParaRPr>
          </a:p>
          <a:p>
            <a:br>
              <a:rPr lang="de-DE" sz="900" dirty="0">
                <a:solidFill>
                  <a:srgbClr val="F29400"/>
                </a:solidFill>
                <a:hlinkClick r:id="rId14">
                  <a:extLst>
                    <a:ext uri="{A12FA001-AC4F-418D-AE19-62706E023703}">
                      <ahyp:hlinkClr xmlns:ahyp="http://schemas.microsoft.com/office/drawing/2018/hyperlinkcolor" val="tx"/>
                    </a:ext>
                  </a:extLst>
                </a:hlinkClick>
              </a:rPr>
            </a:br>
            <a:endParaRPr lang="de-DE" sz="900" dirty="0">
              <a:solidFill>
                <a:srgbClr val="F29400"/>
              </a:solidFill>
            </a:endParaRPr>
          </a:p>
          <a:p>
            <a:r>
              <a:rPr lang="de-DE" sz="900" dirty="0">
                <a:solidFill>
                  <a:srgbClr val="C00000"/>
                </a:solidFill>
              </a:rPr>
              <a:t>verbraucherzentrale.de </a:t>
            </a:r>
            <a:br>
              <a:rPr lang="de-DE" sz="900" dirty="0">
                <a:solidFill>
                  <a:srgbClr val="C00000"/>
                </a:solidFill>
              </a:rPr>
            </a:br>
            <a:endParaRPr lang="de-DE" sz="900" dirty="0">
              <a:solidFill>
                <a:srgbClr val="C00000"/>
              </a:solidFill>
            </a:endParaRPr>
          </a:p>
          <a:p>
            <a:r>
              <a:rPr lang="de-DE" sz="1600" b="1" dirty="0">
                <a:solidFill>
                  <a:srgbClr val="C00000"/>
                </a:solidFill>
                <a:latin typeface="Arial Black" panose="020B0A04020102020204" pitchFamily="34" charset="0"/>
              </a:rPr>
              <a:t>Nahrungs­ergänzungs­mittel richtig verwenden</a:t>
            </a:r>
            <a:br>
              <a:rPr lang="de-DE" sz="900" b="1" dirty="0">
                <a:solidFill>
                  <a:srgbClr val="C00000"/>
                </a:solidFill>
              </a:rPr>
            </a:br>
            <a:r>
              <a:rPr lang="de-DE" sz="900" dirty="0">
                <a:solidFill>
                  <a:srgbClr val="C00000"/>
                </a:solidFill>
                <a:hlinkClick r:id="rId15">
                  <a:extLst>
                    <a:ext uri="{A12FA001-AC4F-418D-AE19-62706E023703}">
                      <ahyp:hlinkClr xmlns:ahyp="http://schemas.microsoft.com/office/drawing/2018/hyperlinkcolor" val="tx"/>
                    </a:ext>
                  </a:extLst>
                </a:hlinkClick>
              </a:rPr>
              <a:t>www.verbraucherzentrale.de/wissen/lebensmittel/nahrungsergaenzungsmittel/nahrungsergaenzungsmittel-richtig-verwenden-27747</a:t>
            </a:r>
            <a:endParaRPr lang="de-DE" sz="900" dirty="0">
              <a:solidFill>
                <a:srgbClr val="C00000"/>
              </a:solidFill>
            </a:endParaRPr>
          </a:p>
          <a:p>
            <a:endParaRPr lang="de-DE" sz="900" dirty="0">
              <a:solidFill>
                <a:srgbClr val="F29400"/>
              </a:solidFill>
            </a:endParaRPr>
          </a:p>
          <a:p>
            <a:r>
              <a:rPr lang="de-DE" sz="1600" b="1" dirty="0">
                <a:solidFill>
                  <a:srgbClr val="F29400"/>
                </a:solidFill>
              </a:rPr>
              <a:t>Wechsel­wirkungen mit Medikamenten</a:t>
            </a:r>
            <a:br>
              <a:rPr lang="de-DE" sz="900" b="1" dirty="0">
                <a:solidFill>
                  <a:srgbClr val="F29400"/>
                </a:solidFill>
              </a:rPr>
            </a:br>
            <a:r>
              <a:rPr lang="de-DE" sz="900" dirty="0">
                <a:solidFill>
                  <a:srgbClr val="F29400"/>
                </a:solidFill>
                <a:hlinkClick r:id="rId16">
                  <a:extLst>
                    <a:ext uri="{A12FA001-AC4F-418D-AE19-62706E023703}">
                      <ahyp:hlinkClr xmlns:ahyp="http://schemas.microsoft.com/office/drawing/2018/hyperlinkcolor" val="tx"/>
                    </a:ext>
                  </a:extLst>
                </a:hlinkClick>
              </a:rPr>
              <a:t>www.verbraucherzentrale.de/wissen/lebensmittel/nahrungsergaenzungsmittel/wechselwirkungen-mit-medikamenten-10595</a:t>
            </a:r>
            <a:br>
              <a:rPr lang="de-DE" sz="900" dirty="0">
                <a:solidFill>
                  <a:srgbClr val="F29400"/>
                </a:solidFill>
                <a:hlinkClick r:id="rId16">
                  <a:extLst>
                    <a:ext uri="{A12FA001-AC4F-418D-AE19-62706E023703}">
                      <ahyp:hlinkClr xmlns:ahyp="http://schemas.microsoft.com/office/drawing/2018/hyperlinkcolor" val="tx"/>
                    </a:ext>
                  </a:extLst>
                </a:hlinkClick>
              </a:rPr>
            </a:br>
            <a:br>
              <a:rPr lang="de-DE" sz="900" dirty="0">
                <a:solidFill>
                  <a:srgbClr val="F29400"/>
                </a:solidFill>
                <a:hlinkClick r:id="rId16">
                  <a:extLst>
                    <a:ext uri="{A12FA001-AC4F-418D-AE19-62706E023703}">
                      <ahyp:hlinkClr xmlns:ahyp="http://schemas.microsoft.com/office/drawing/2018/hyperlinkcolor" val="tx"/>
                    </a:ext>
                  </a:extLst>
                </a:hlinkClick>
              </a:rPr>
            </a:br>
            <a:r>
              <a:rPr lang="de-DE" sz="1600" b="1" dirty="0">
                <a:solidFill>
                  <a:srgbClr val="F29400"/>
                </a:solidFill>
              </a:rPr>
              <a:t>Rein pflanzlich heißt nicht immer harmlos</a:t>
            </a:r>
            <a:br>
              <a:rPr lang="de-DE" sz="900" b="1" dirty="0">
                <a:solidFill>
                  <a:srgbClr val="F29400"/>
                </a:solidFill>
              </a:rPr>
            </a:br>
            <a:r>
              <a:rPr lang="de-DE" sz="900" dirty="0">
                <a:solidFill>
                  <a:srgbClr val="F29400"/>
                </a:solidFill>
                <a:hlinkClick r:id="rId17">
                  <a:extLst>
                    <a:ext uri="{A12FA001-AC4F-418D-AE19-62706E023703}">
                      <ahyp:hlinkClr xmlns:ahyp="http://schemas.microsoft.com/office/drawing/2018/hyperlinkcolor" val="tx"/>
                    </a:ext>
                  </a:extLst>
                </a:hlinkClick>
              </a:rPr>
              <a:t>www.verbraucherzentrale.de/wissen/lebensmittel/nahrungsergaenzungsmittel/rein-pflanzlich-heisst-nicht-immer-harmlos-13393</a:t>
            </a:r>
            <a:br>
              <a:rPr lang="de-DE" sz="900" dirty="0">
                <a:solidFill>
                  <a:srgbClr val="F29400"/>
                </a:solidFill>
              </a:rPr>
            </a:br>
            <a:br>
              <a:rPr lang="de-DE" sz="900" dirty="0">
                <a:solidFill>
                  <a:srgbClr val="F29400"/>
                </a:solidFill>
                <a:hlinkClick r:id="rId15">
                  <a:extLst>
                    <a:ext uri="{A12FA001-AC4F-418D-AE19-62706E023703}">
                      <ahyp:hlinkClr xmlns:ahyp="http://schemas.microsoft.com/office/drawing/2018/hyperlinkcolor" val="tx"/>
                    </a:ext>
                  </a:extLst>
                </a:hlinkClick>
              </a:rPr>
            </a:br>
            <a:br>
              <a:rPr lang="de-DE" sz="900" dirty="0">
                <a:solidFill>
                  <a:srgbClr val="F29400"/>
                </a:solidFill>
              </a:rPr>
            </a:br>
            <a:r>
              <a:rPr lang="de-DE" sz="1200" b="1" dirty="0">
                <a:solidFill>
                  <a:srgbClr val="F29400"/>
                </a:solidFill>
              </a:rPr>
              <a:t>Allgemeine rechtliche Aspekte zu Nahrungsergänzungsmitteln</a:t>
            </a:r>
            <a:br>
              <a:rPr lang="de-DE" sz="900" dirty="0">
                <a:solidFill>
                  <a:srgbClr val="F29400"/>
                </a:solidFill>
              </a:rPr>
            </a:br>
            <a:r>
              <a:rPr lang="de-DE" sz="900" dirty="0">
                <a:solidFill>
                  <a:srgbClr val="F29400"/>
                </a:solidFill>
                <a:hlinkClick r:id="rId18">
                  <a:extLst>
                    <a:ext uri="{A12FA001-AC4F-418D-AE19-62706E023703}">
                      <ahyp:hlinkClr xmlns:ahyp="http://schemas.microsoft.com/office/drawing/2018/hyperlinkcolor" val="tx"/>
                    </a:ext>
                  </a:extLst>
                </a:hlinkClick>
              </a:rPr>
              <a:t>www.verbraucherzentrale.de/wissen/projekt-klartext-nahrungsergaenzung/informationen/rechtliches/allgemeine-rechtliche-aspekte-zu-nahrungsergaenzungsmitteln-13248</a:t>
            </a:r>
            <a:br>
              <a:rPr lang="de-DE" sz="900" dirty="0">
                <a:solidFill>
                  <a:srgbClr val="F29400"/>
                </a:solidFill>
              </a:rPr>
            </a:br>
            <a:endParaRPr lang="de-DE" sz="900" dirty="0">
              <a:solidFill>
                <a:srgbClr val="F29400"/>
              </a:solidFill>
            </a:endParaRPr>
          </a:p>
          <a:p>
            <a:r>
              <a:rPr lang="de-DE" sz="1200" b="1" dirty="0">
                <a:solidFill>
                  <a:srgbClr val="F29400"/>
                </a:solidFill>
              </a:rPr>
              <a:t>Wie werden Nahrungsergänzungsmittel geregelt?</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www.verbraucherzentrale.de/wissen/projekt-klartext-nem/wie-werden-nahrungsergaenzungsmittel-geregelt-28253</a:t>
            </a:r>
            <a:br>
              <a:rPr lang="de-DE" sz="900" dirty="0">
                <a:solidFill>
                  <a:srgbClr val="F29400"/>
                </a:solidFill>
              </a:rPr>
            </a:br>
            <a:endParaRPr lang="de-DE" sz="900" dirty="0">
              <a:solidFill>
                <a:srgbClr val="F29400"/>
              </a:solidFill>
            </a:endParaRPr>
          </a:p>
          <a:p>
            <a:r>
              <a:rPr lang="de-DE" sz="1200" b="1" dirty="0">
                <a:solidFill>
                  <a:srgbClr val="F29400"/>
                </a:solidFill>
              </a:rPr>
              <a:t>Stoffe in Nahrungsergänzungsmitteln: Was ist erlaubt? Was ist verboten?</a:t>
            </a:r>
            <a:br>
              <a:rPr lang="de-DE" sz="900" dirty="0">
                <a:solidFill>
                  <a:srgbClr val="F29400"/>
                </a:solidFill>
              </a:rPr>
            </a:br>
            <a:r>
              <a:rPr lang="de-DE" sz="900" dirty="0">
                <a:solidFill>
                  <a:srgbClr val="F29400"/>
                </a:solidFill>
                <a:hlinkClick r:id="rId20">
                  <a:extLst>
                    <a:ext uri="{A12FA001-AC4F-418D-AE19-62706E023703}">
                      <ahyp:hlinkClr xmlns:ahyp="http://schemas.microsoft.com/office/drawing/2018/hyperlinkcolor" val="tx"/>
                    </a:ext>
                  </a:extLst>
                </a:hlinkClick>
              </a:rPr>
              <a:t>www.verbraucherzentrale.de/wissen/projekt-klartext-nahrungsergaenzung/informationen/rechtliches/stoffe-in-nahrungsergaenzungsmitteln-was-ist-erlaubt-was-ist-verboten-13247</a:t>
            </a:r>
            <a:endParaRPr lang="de-DE" sz="900" dirty="0">
              <a:solidFill>
                <a:srgbClr val="F29400"/>
              </a:solidFill>
            </a:endParaRPr>
          </a:p>
        </p:txBody>
      </p:sp>
    </p:spTree>
    <p:extLst>
      <p:ext uri="{BB962C8B-B14F-4D97-AF65-F5344CB8AC3E}">
        <p14:creationId xmlns:p14="http://schemas.microsoft.com/office/powerpoint/2010/main" val="23120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29C113F-800F-AF83-E815-FD832E5E6EE6}"/>
              </a:ext>
            </a:extLst>
          </p:cNvPr>
          <p:cNvSpPr txBox="1"/>
          <p:nvPr/>
        </p:nvSpPr>
        <p:spPr>
          <a:xfrm>
            <a:off x="5946220" y="184083"/>
            <a:ext cx="5400000" cy="6601807"/>
          </a:xfrm>
          <a:prstGeom prst="rect">
            <a:avLst/>
          </a:prstGeom>
          <a:noFill/>
        </p:spPr>
        <p:txBody>
          <a:bodyPr wrap="square" rtlCol="0">
            <a:spAutoFit/>
          </a:bodyPr>
          <a:lstStyle/>
          <a:p>
            <a:r>
              <a:rPr lang="de-DE" sz="900" dirty="0">
                <a:solidFill>
                  <a:srgbClr val="F29400"/>
                </a:solidFill>
              </a:rPr>
              <a:t>verbraucherzentrale.de</a:t>
            </a:r>
            <a:endParaRPr lang="de-DE" sz="900" b="1" dirty="0">
              <a:solidFill>
                <a:srgbClr val="F29400"/>
              </a:solidFill>
            </a:endParaRPr>
          </a:p>
          <a:p>
            <a:endParaRPr lang="de-DE" sz="900" dirty="0">
              <a:solidFill>
                <a:srgbClr val="F29400"/>
              </a:solidFill>
            </a:endParaRPr>
          </a:p>
          <a:p>
            <a:r>
              <a:rPr lang="de-DE" sz="900" b="1" dirty="0">
                <a:solidFill>
                  <a:srgbClr val="F29400"/>
                </a:solidFill>
              </a:rPr>
              <a:t>Kürbiskernextrakte – natürliche Prostatawirkstoffe?</a:t>
            </a:r>
            <a:br>
              <a:rPr lang="de-DE" sz="900"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https://www.verbraucherzentrale.de/wissen/lebensmittel/nahrungsergaenzungsmittel/kuerbiskernextrakte-natuerliche-prostatawirkstoffe-8069</a:t>
            </a:r>
            <a:br>
              <a:rPr lang="de-DE" sz="900" dirty="0">
                <a:solidFill>
                  <a:srgbClr val="F29400"/>
                </a:solidFill>
              </a:rPr>
            </a:br>
            <a:br>
              <a:rPr lang="de-DE" sz="900" dirty="0">
                <a:solidFill>
                  <a:srgbClr val="F29400"/>
                </a:solidFill>
              </a:rPr>
            </a:br>
            <a:r>
              <a:rPr lang="de-DE" sz="900" b="1" dirty="0">
                <a:solidFill>
                  <a:srgbClr val="F29400"/>
                </a:solidFill>
              </a:rPr>
              <a:t>Kürbiskernkapseln - Machen sie eine schwache Blase wieder stark?</a:t>
            </a:r>
            <a:br>
              <a:rPr lang="de-DE" sz="900" dirty="0">
                <a:solidFill>
                  <a:srgbClr val="F29400"/>
                </a:solidFill>
              </a:rPr>
            </a:br>
            <a:r>
              <a:rPr lang="de-DE" sz="900" dirty="0">
                <a:solidFill>
                  <a:srgbClr val="F29400"/>
                </a:solidFill>
                <a:hlinkClick r:id="rId3">
                  <a:extLst>
                    <a:ext uri="{A12FA001-AC4F-418D-AE19-62706E023703}">
                      <ahyp:hlinkClr xmlns:ahyp="http://schemas.microsoft.com/office/drawing/2018/hyperlinkcolor" val="tx"/>
                    </a:ext>
                  </a:extLst>
                </a:hlinkClick>
              </a:rPr>
              <a:t>https://www.verbraucherzentrale.de/wissen/lebensmittel/nahrungsergaenzungsmittel/kuerbiskernkapseln-machen-sie-eine-schwache-blase-wieder-stark-13456</a:t>
            </a:r>
            <a:br>
              <a:rPr lang="de-DE" sz="900" dirty="0">
                <a:solidFill>
                  <a:srgbClr val="F29400"/>
                </a:solidFill>
              </a:rPr>
            </a:br>
            <a:br>
              <a:rPr lang="de-DE" sz="900" dirty="0">
                <a:solidFill>
                  <a:srgbClr val="F29400"/>
                </a:solidFill>
              </a:rPr>
            </a:br>
            <a:r>
              <a:rPr lang="de-DE" sz="900" b="1" dirty="0">
                <a:solidFill>
                  <a:srgbClr val="F29400"/>
                </a:solidFill>
              </a:rPr>
              <a:t>Kurkuma - eine Pflanze für alle Fälle?</a:t>
            </a:r>
            <a:br>
              <a:rPr lang="de-DE" sz="900"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https://www.verbraucherzentrale.de/wissen/lebensmittel/nahrungsergaenzungsmittel/kurkuma-eine-pflanze-fuer-alle-faelle-13696</a:t>
            </a:r>
            <a:r>
              <a:rPr lang="de-DE" sz="900" dirty="0">
                <a:solidFill>
                  <a:srgbClr val="F29400"/>
                </a:solidFill>
              </a:rPr>
              <a:t>​</a:t>
            </a:r>
          </a:p>
          <a:p>
            <a:endParaRPr lang="de-DE" sz="900" dirty="0">
              <a:solidFill>
                <a:srgbClr val="F29400"/>
              </a:solidFill>
            </a:endParaRPr>
          </a:p>
          <a:p>
            <a:r>
              <a:rPr lang="de-DE" sz="900" b="1" dirty="0" err="1">
                <a:solidFill>
                  <a:srgbClr val="F29400"/>
                </a:solidFill>
              </a:rPr>
              <a:t>Lykopin</a:t>
            </a:r>
            <a:r>
              <a:rPr lang="de-DE" sz="900" b="1" dirty="0">
                <a:solidFill>
                  <a:srgbClr val="F29400"/>
                </a:solidFill>
              </a:rPr>
              <a:t> - das "Tomaten-Vitamin"?</a:t>
            </a:r>
            <a:br>
              <a:rPr lang="de-DE" sz="900"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https://www.verbraucherzentrale.de/wissen/lebensmittel/nahrungsergaenzungsmittel/lykopin-das-tomatenvitamin-8567</a:t>
            </a:r>
            <a:br>
              <a:rPr lang="de-DE" sz="900" dirty="0">
                <a:solidFill>
                  <a:srgbClr val="F29400"/>
                </a:solidFill>
              </a:rPr>
            </a:br>
            <a:br>
              <a:rPr lang="de-DE" sz="900" dirty="0">
                <a:solidFill>
                  <a:srgbClr val="F29400"/>
                </a:solidFill>
              </a:rPr>
            </a:br>
            <a:r>
              <a:rPr lang="de-DE" sz="900" b="1" dirty="0" err="1">
                <a:solidFill>
                  <a:srgbClr val="F29400"/>
                </a:solidFill>
              </a:rPr>
              <a:t>Lucuma</a:t>
            </a:r>
            <a:r>
              <a:rPr lang="de-DE" sz="900" b="1" dirty="0">
                <a:solidFill>
                  <a:srgbClr val="F29400"/>
                </a:solidFill>
              </a:rPr>
              <a:t> – Gold der Inkas</a:t>
            </a:r>
            <a:br>
              <a:rPr lang="de-DE" sz="900"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https://www.verbraucherzentrale.de/wissen/lebensmittel/nahrungsergaenzungsmittel/lucuma-gold-der-inkas-7796</a:t>
            </a:r>
            <a:br>
              <a:rPr lang="de-DE" sz="900" dirty="0">
                <a:solidFill>
                  <a:srgbClr val="F29400"/>
                </a:solidFill>
              </a:rPr>
            </a:br>
            <a:br>
              <a:rPr lang="de-DE" sz="900" dirty="0">
                <a:solidFill>
                  <a:srgbClr val="F29400"/>
                </a:solidFill>
              </a:rPr>
            </a:br>
            <a:r>
              <a:rPr lang="de-DE" sz="900" b="1" dirty="0">
                <a:solidFill>
                  <a:srgbClr val="F29400"/>
                </a:solidFill>
              </a:rPr>
              <a:t>Magnesium - was ist zu beachten?</a:t>
            </a:r>
            <a:br>
              <a:rPr lang="de-DE" sz="900"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https://www.verbraucherzentrale.de/wissen/lebensmittel/nahrungsergaenzungsmittel/magnesium-was-ist-zu-beachten-8003</a:t>
            </a:r>
            <a:br>
              <a:rPr lang="de-DE" sz="900" dirty="0">
                <a:solidFill>
                  <a:srgbClr val="F29400"/>
                </a:solidFill>
              </a:rPr>
            </a:br>
            <a:br>
              <a:rPr lang="de-DE" sz="900" dirty="0">
                <a:solidFill>
                  <a:srgbClr val="F29400"/>
                </a:solidFill>
              </a:rPr>
            </a:br>
            <a:r>
              <a:rPr lang="de-DE" sz="900" b="1" dirty="0" err="1">
                <a:solidFill>
                  <a:srgbClr val="F29400"/>
                </a:solidFill>
              </a:rPr>
              <a:t>Maqui</a:t>
            </a:r>
            <a:r>
              <a:rPr lang="de-DE" sz="900" b="1" dirty="0">
                <a:solidFill>
                  <a:srgbClr val="F29400"/>
                </a:solidFill>
              </a:rPr>
              <a:t> - Die neue Super-Beere?</a:t>
            </a:r>
            <a:br>
              <a:rPr lang="de-DE" sz="900" dirty="0">
                <a:solidFill>
                  <a:srgbClr val="F29400"/>
                </a:solidFill>
              </a:rPr>
            </a:br>
            <a:r>
              <a:rPr lang="de-DE" sz="900" dirty="0">
                <a:solidFill>
                  <a:srgbClr val="F29400"/>
                </a:solidFill>
                <a:hlinkClick r:id="rId8">
                  <a:extLst>
                    <a:ext uri="{A12FA001-AC4F-418D-AE19-62706E023703}">
                      <ahyp:hlinkClr xmlns:ahyp="http://schemas.microsoft.com/office/drawing/2018/hyperlinkcolor" val="tx"/>
                    </a:ext>
                  </a:extLst>
                </a:hlinkClick>
              </a:rPr>
              <a:t>https://www.verbraucherzentrale.de/wissen/lebensmittel/nahrungsergaenzungsmittel/maqui-die-neue-superbeere-6479</a:t>
            </a:r>
            <a:br>
              <a:rPr lang="de-DE" sz="900" dirty="0">
                <a:solidFill>
                  <a:srgbClr val="F29400"/>
                </a:solidFill>
              </a:rPr>
            </a:br>
            <a:br>
              <a:rPr lang="de-DE" sz="900" dirty="0">
                <a:solidFill>
                  <a:srgbClr val="F29400"/>
                </a:solidFill>
              </a:rPr>
            </a:br>
            <a:r>
              <a:rPr lang="de-DE" sz="900" b="1" dirty="0">
                <a:solidFill>
                  <a:srgbClr val="F29400"/>
                </a:solidFill>
              </a:rPr>
              <a:t>Mineralstoffprodukte: Was Sie wissen sollten</a:t>
            </a:r>
            <a:br>
              <a:rPr lang="de-DE" sz="900"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https://www.verbraucherzentrale.de/wissen/lebensmittel/nahrungsergaenzungsmittel/mineralstoffprodukte-was-sie-wissen-sollten-8574</a:t>
            </a:r>
            <a:br>
              <a:rPr lang="de-DE" sz="900" dirty="0">
                <a:solidFill>
                  <a:srgbClr val="F29400"/>
                </a:solidFill>
              </a:rPr>
            </a:br>
            <a:br>
              <a:rPr lang="de-DE" sz="900" dirty="0">
                <a:solidFill>
                  <a:srgbClr val="F29400"/>
                </a:solidFill>
              </a:rPr>
            </a:br>
            <a:r>
              <a:rPr lang="de-DE" sz="900" b="1" dirty="0">
                <a:solidFill>
                  <a:srgbClr val="F29400"/>
                </a:solidFill>
              </a:rPr>
              <a:t>Miracle Mineral Supplement (MMS): Erhebliche Gesundheitsgefahr</a:t>
            </a:r>
            <a:br>
              <a:rPr lang="de-DE" sz="900" dirty="0">
                <a:solidFill>
                  <a:srgbClr val="F29400"/>
                </a:solidFill>
              </a:rPr>
            </a:br>
            <a:r>
              <a:rPr lang="de-DE" sz="900" dirty="0">
                <a:solidFill>
                  <a:srgbClr val="F29400"/>
                </a:solidFill>
                <a:hlinkClick r:id="rId10">
                  <a:extLst>
                    <a:ext uri="{A12FA001-AC4F-418D-AE19-62706E023703}">
                      <ahyp:hlinkClr xmlns:ahyp="http://schemas.microsoft.com/office/drawing/2018/hyperlinkcolor" val="tx"/>
                    </a:ext>
                  </a:extLst>
                </a:hlinkClick>
              </a:rPr>
              <a:t>https://www.verbraucherzentrale.de/wissen/lebensmittel/nahrungsergaenzungsmittel/miracle-mineral-supplement-mms-erhebliche-gesundheitsgefahr-11044</a:t>
            </a:r>
            <a:br>
              <a:rPr lang="de-DE" sz="900" dirty="0">
                <a:solidFill>
                  <a:srgbClr val="F29400"/>
                </a:solidFill>
              </a:rPr>
            </a:br>
            <a:br>
              <a:rPr lang="de-DE" sz="900" dirty="0">
                <a:solidFill>
                  <a:srgbClr val="F29400"/>
                </a:solidFill>
              </a:rPr>
            </a:br>
            <a:r>
              <a:rPr lang="de-DE" sz="900" b="1" dirty="0">
                <a:solidFill>
                  <a:srgbClr val="F29400"/>
                </a:solidFill>
              </a:rPr>
              <a:t>Nopal – der Feigenkaktus</a:t>
            </a:r>
            <a:br>
              <a:rPr lang="de-DE" sz="900"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https://www.verbraucherzentrale.de/wissen/lebensmittel/nahrungsergaenzungsmittel/nopal-der-feigenkaktus-5720</a:t>
            </a:r>
            <a:br>
              <a:rPr lang="de-DE" sz="900" dirty="0">
                <a:solidFill>
                  <a:srgbClr val="F29400"/>
                </a:solidFill>
              </a:rPr>
            </a:br>
            <a:br>
              <a:rPr lang="de-DE" sz="900" dirty="0">
                <a:solidFill>
                  <a:srgbClr val="F29400"/>
                </a:solidFill>
              </a:rPr>
            </a:br>
            <a:r>
              <a:rPr lang="de-DE" sz="900" b="1" dirty="0">
                <a:solidFill>
                  <a:srgbClr val="F29400"/>
                </a:solidFill>
              </a:rPr>
              <a:t>Omega-3-Fettsäure-Kapseln sinnvolle Nahrungsergänzung?</a:t>
            </a:r>
            <a:br>
              <a:rPr lang="de-DE" sz="9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https://www.verbraucherzentrale.de/wissen/lebensmittel/nahrungsergaenzungsmittel/omega3fettsaeurekapseln-sinnvolle-nahrungsergaenzung-8585</a:t>
            </a:r>
            <a:br>
              <a:rPr lang="de-DE" sz="900" dirty="0">
                <a:solidFill>
                  <a:srgbClr val="F29400"/>
                </a:solidFill>
              </a:rPr>
            </a:br>
            <a:br>
              <a:rPr lang="de-DE" sz="900" dirty="0">
                <a:solidFill>
                  <a:srgbClr val="F29400"/>
                </a:solidFill>
              </a:rPr>
            </a:br>
            <a:endParaRPr lang="de-DE" sz="900" dirty="0">
              <a:solidFill>
                <a:srgbClr val="F29400"/>
              </a:solidFill>
            </a:endParaRPr>
          </a:p>
        </p:txBody>
      </p:sp>
      <p:sp>
        <p:nvSpPr>
          <p:cNvPr id="3" name="Textfeld 2">
            <a:extLst>
              <a:ext uri="{FF2B5EF4-FFF2-40B4-BE49-F238E27FC236}">
                <a16:creationId xmlns:a16="http://schemas.microsoft.com/office/drawing/2014/main" id="{3E1391E2-780D-AD05-F966-ACBA9C0F3C37}"/>
              </a:ext>
            </a:extLst>
          </p:cNvPr>
          <p:cNvSpPr txBox="1"/>
          <p:nvPr/>
        </p:nvSpPr>
        <p:spPr>
          <a:xfrm>
            <a:off x="254074" y="184083"/>
            <a:ext cx="5400000" cy="6601807"/>
          </a:xfrm>
          <a:prstGeom prst="rect">
            <a:avLst/>
          </a:prstGeom>
          <a:noFill/>
        </p:spPr>
        <p:txBody>
          <a:bodyPr wrap="square" rtlCol="0">
            <a:spAutoFit/>
          </a:bodyPr>
          <a:lstStyle/>
          <a:p>
            <a:r>
              <a:rPr lang="de-DE" sz="900" dirty="0">
                <a:solidFill>
                  <a:srgbClr val="F29400"/>
                </a:solidFill>
              </a:rPr>
              <a:t>verbraucherzentrale.de </a:t>
            </a:r>
            <a:br>
              <a:rPr lang="de-DE" sz="900" dirty="0">
                <a:solidFill>
                  <a:srgbClr val="F29400"/>
                </a:solidFill>
              </a:rPr>
            </a:br>
            <a:endParaRPr lang="de-DE" sz="900" dirty="0">
              <a:solidFill>
                <a:srgbClr val="F29400"/>
              </a:solidFill>
            </a:endParaRPr>
          </a:p>
          <a:p>
            <a:r>
              <a:rPr lang="de-DE" sz="900" b="1" dirty="0">
                <a:solidFill>
                  <a:srgbClr val="F29400"/>
                </a:solidFill>
              </a:rPr>
              <a:t>Cranberry: Sind Produkte zur Vorbeugung von Blasenentzündungen geeignet?</a:t>
            </a:r>
            <a:br>
              <a:rPr lang="de-DE" sz="900"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www.verbraucherzentrale.de/wissen/lebensmittel/nahrungsergaenzungsmittel/cranberry-sind-produkte-zur-vorbeugung-von-blasenentzuendungen-geeignet-8143</a:t>
            </a:r>
            <a:br>
              <a:rPr lang="de-DE" sz="900" dirty="0">
                <a:solidFill>
                  <a:srgbClr val="F29400"/>
                </a:solidFill>
              </a:rPr>
            </a:br>
            <a:br>
              <a:rPr lang="de-DE" sz="900" dirty="0">
                <a:solidFill>
                  <a:srgbClr val="F29400"/>
                </a:solidFill>
              </a:rPr>
            </a:br>
            <a:r>
              <a:rPr lang="de-DE" sz="900" b="1" dirty="0">
                <a:solidFill>
                  <a:srgbClr val="F29400"/>
                </a:solidFill>
              </a:rPr>
              <a:t>Energy Shots: Gefährliche Aufputschmittel</a:t>
            </a:r>
            <a:br>
              <a:rPr lang="de-DE" sz="900" dirty="0">
                <a:solidFill>
                  <a:srgbClr val="F29400"/>
                </a:solidFill>
              </a:rPr>
            </a:br>
            <a:r>
              <a:rPr lang="de-DE" sz="900" dirty="0">
                <a:solidFill>
                  <a:srgbClr val="F29400"/>
                </a:solidFill>
                <a:hlinkClick r:id="rId14">
                  <a:extLst>
                    <a:ext uri="{A12FA001-AC4F-418D-AE19-62706E023703}">
                      <ahyp:hlinkClr xmlns:ahyp="http://schemas.microsoft.com/office/drawing/2018/hyperlinkcolor" val="tx"/>
                    </a:ext>
                  </a:extLst>
                </a:hlinkClick>
              </a:rPr>
              <a:t>www.verbraucherzentrale.de/wissen/lebensmittel/nahrungsergaenzungsmittel/energy-shots-gefaehrliche-aufputschmittel-10664</a:t>
            </a:r>
            <a:br>
              <a:rPr lang="de-DE" sz="900" dirty="0">
                <a:solidFill>
                  <a:srgbClr val="F29400"/>
                </a:solidFill>
              </a:rPr>
            </a:br>
            <a:br>
              <a:rPr lang="de-DE" sz="900" dirty="0">
                <a:solidFill>
                  <a:srgbClr val="F29400"/>
                </a:solidFill>
              </a:rPr>
            </a:br>
            <a:r>
              <a:rPr lang="de-DE" sz="900" b="1" dirty="0">
                <a:solidFill>
                  <a:srgbClr val="F29400"/>
                </a:solidFill>
              </a:rPr>
              <a:t>Eisen: Qualität nicht Quantität ist die Frage</a:t>
            </a:r>
            <a:br>
              <a:rPr lang="de-DE" sz="900" dirty="0">
                <a:solidFill>
                  <a:srgbClr val="F29400"/>
                </a:solidFill>
              </a:rPr>
            </a:br>
            <a:r>
              <a:rPr lang="de-DE" sz="900" dirty="0">
                <a:solidFill>
                  <a:srgbClr val="F29400"/>
                </a:solidFill>
                <a:hlinkClick r:id="rId15">
                  <a:extLst>
                    <a:ext uri="{A12FA001-AC4F-418D-AE19-62706E023703}">
                      <ahyp:hlinkClr xmlns:ahyp="http://schemas.microsoft.com/office/drawing/2018/hyperlinkcolor" val="tx"/>
                    </a:ext>
                  </a:extLst>
                </a:hlinkClick>
              </a:rPr>
              <a:t>www.verbraucherzentrale.de/wissen/lebensmittel/nahrungsergaenzungsmittel/eisen-qualitaet-nicht-quantitaet-ist-die-frage-8026</a:t>
            </a:r>
            <a:endParaRPr lang="de-DE" sz="900" dirty="0">
              <a:solidFill>
                <a:srgbClr val="F29400"/>
              </a:solidFill>
            </a:endParaRPr>
          </a:p>
          <a:p>
            <a:endParaRPr lang="de-DE" sz="900" dirty="0">
              <a:solidFill>
                <a:srgbClr val="F29400"/>
              </a:solidFill>
            </a:endParaRPr>
          </a:p>
          <a:p>
            <a:r>
              <a:rPr lang="de-DE" sz="900" b="1" dirty="0">
                <a:solidFill>
                  <a:srgbClr val="F29400"/>
                </a:solidFill>
              </a:rPr>
              <a:t>Folsäure-Produkte – wann sind sie nützlich?</a:t>
            </a:r>
            <a:br>
              <a:rPr lang="de-DE" sz="900" dirty="0">
                <a:solidFill>
                  <a:srgbClr val="F29400"/>
                </a:solidFill>
              </a:rPr>
            </a:br>
            <a:r>
              <a:rPr lang="de-DE" sz="900" dirty="0">
                <a:solidFill>
                  <a:srgbClr val="F29400"/>
                </a:solidFill>
                <a:hlinkClick r:id="rId16">
                  <a:extLst>
                    <a:ext uri="{A12FA001-AC4F-418D-AE19-62706E023703}">
                      <ahyp:hlinkClr xmlns:ahyp="http://schemas.microsoft.com/office/drawing/2018/hyperlinkcolor" val="tx"/>
                    </a:ext>
                  </a:extLst>
                </a:hlinkClick>
              </a:rPr>
              <a:t>www.verbraucherzentrale.de/wissen/lebensmittel/nahrungsergaenzungsmittel/folsaeureprodukte-wann-sind-sie-nuetzlich-5482</a:t>
            </a:r>
            <a:br>
              <a:rPr lang="de-DE" sz="900" dirty="0">
                <a:solidFill>
                  <a:srgbClr val="F29400"/>
                </a:solidFill>
              </a:rPr>
            </a:br>
            <a:br>
              <a:rPr lang="de-DE" sz="900" dirty="0">
                <a:solidFill>
                  <a:srgbClr val="F29400"/>
                </a:solidFill>
              </a:rPr>
            </a:br>
            <a:r>
              <a:rPr lang="de-DE" sz="900" b="1" dirty="0">
                <a:solidFill>
                  <a:srgbClr val="F29400"/>
                </a:solidFill>
              </a:rPr>
              <a:t>Ginkgo ist nicht gleich Ginkgo</a:t>
            </a:r>
            <a:br>
              <a:rPr lang="de-DE" sz="900" dirty="0">
                <a:solidFill>
                  <a:srgbClr val="F29400"/>
                </a:solidFill>
              </a:rPr>
            </a:br>
            <a:r>
              <a:rPr lang="de-DE" sz="900" dirty="0">
                <a:solidFill>
                  <a:srgbClr val="F29400"/>
                </a:solidFill>
                <a:hlinkClick r:id="rId17">
                  <a:extLst>
                    <a:ext uri="{A12FA001-AC4F-418D-AE19-62706E023703}">
                      <ahyp:hlinkClr xmlns:ahyp="http://schemas.microsoft.com/office/drawing/2018/hyperlinkcolor" val="tx"/>
                    </a:ext>
                  </a:extLst>
                </a:hlinkClick>
              </a:rPr>
              <a:t>www.verbraucherzentrale.de/wissen/lebensmittel/nahrungsergaenzungsmittel/ginkgo-ist-nicht-gleich-ginkgo-6618</a:t>
            </a:r>
            <a:br>
              <a:rPr lang="de-DE" sz="900" dirty="0">
                <a:solidFill>
                  <a:srgbClr val="F29400"/>
                </a:solidFill>
              </a:rPr>
            </a:br>
            <a:br>
              <a:rPr lang="de-DE" sz="900" dirty="0">
                <a:solidFill>
                  <a:srgbClr val="F29400"/>
                </a:solidFill>
              </a:rPr>
            </a:br>
            <a:r>
              <a:rPr lang="de-DE" sz="900" b="1" dirty="0">
                <a:solidFill>
                  <a:srgbClr val="F29400"/>
                </a:solidFill>
              </a:rPr>
              <a:t>Goji-Beeren in Kapseln – Wirkung nicht bewiesen</a:t>
            </a:r>
            <a:br>
              <a:rPr lang="de-DE" sz="900" dirty="0">
                <a:solidFill>
                  <a:srgbClr val="F29400"/>
                </a:solidFill>
              </a:rPr>
            </a:br>
            <a:r>
              <a:rPr lang="de-DE" sz="900" dirty="0">
                <a:solidFill>
                  <a:srgbClr val="F29400"/>
                </a:solidFill>
                <a:hlinkClick r:id="rId18">
                  <a:extLst>
                    <a:ext uri="{A12FA001-AC4F-418D-AE19-62706E023703}">
                      <ahyp:hlinkClr xmlns:ahyp="http://schemas.microsoft.com/office/drawing/2018/hyperlinkcolor" val="tx"/>
                    </a:ext>
                  </a:extLst>
                </a:hlinkClick>
              </a:rPr>
              <a:t>www.verbraucherzentrale.de/wissen/lebensmittel/nahrungsergaenzungsmittel/gojibeeren-in-kapseln-wirkung-nicht-bewiesen-5655</a:t>
            </a:r>
            <a:br>
              <a:rPr lang="de-DE" sz="900" dirty="0">
                <a:solidFill>
                  <a:srgbClr val="F29400"/>
                </a:solidFill>
              </a:rPr>
            </a:br>
            <a:br>
              <a:rPr lang="de-DE" sz="900" dirty="0">
                <a:solidFill>
                  <a:srgbClr val="F29400"/>
                </a:solidFill>
              </a:rPr>
            </a:br>
            <a:r>
              <a:rPr lang="de-DE" sz="900" b="1" dirty="0">
                <a:solidFill>
                  <a:srgbClr val="F29400"/>
                </a:solidFill>
              </a:rPr>
              <a:t>Granatapfel – die gesunde Superfrucht?</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www.verbraucherzentrale.de/wissen/lebensmittel/nahrungsergaenzungsmittel/granatapfel-die-gesunde-superfrucht-6080</a:t>
            </a:r>
            <a:br>
              <a:rPr lang="de-DE" sz="900" dirty="0">
                <a:solidFill>
                  <a:srgbClr val="F29400"/>
                </a:solidFill>
              </a:rPr>
            </a:br>
            <a:br>
              <a:rPr lang="de-DE" sz="900" dirty="0">
                <a:solidFill>
                  <a:srgbClr val="F29400"/>
                </a:solidFill>
              </a:rPr>
            </a:br>
            <a:r>
              <a:rPr lang="de-DE" sz="900" b="1" dirty="0">
                <a:solidFill>
                  <a:srgbClr val="F29400"/>
                </a:solidFill>
              </a:rPr>
              <a:t>Kalium-Produkte für Nerven und Muskeln?</a:t>
            </a:r>
            <a:br>
              <a:rPr lang="de-DE" sz="900" dirty="0">
                <a:solidFill>
                  <a:srgbClr val="F29400"/>
                </a:solidFill>
              </a:rPr>
            </a:br>
            <a:r>
              <a:rPr lang="de-DE" sz="900" dirty="0">
                <a:solidFill>
                  <a:srgbClr val="F29400"/>
                </a:solidFill>
                <a:hlinkClick r:id="rId20">
                  <a:extLst>
                    <a:ext uri="{A12FA001-AC4F-418D-AE19-62706E023703}">
                      <ahyp:hlinkClr xmlns:ahyp="http://schemas.microsoft.com/office/drawing/2018/hyperlinkcolor" val="tx"/>
                    </a:ext>
                  </a:extLst>
                </a:hlinkClick>
              </a:rPr>
              <a:t>https://www.verbraucherzentrale.de/wissen/lebensmittel/nahrungsergaenzungsmittel/kaliumprodukte-fuer-nerven-und-muskeln-21065</a:t>
            </a:r>
            <a:br>
              <a:rPr lang="de-DE" sz="900" dirty="0">
                <a:solidFill>
                  <a:srgbClr val="F29400"/>
                </a:solidFill>
              </a:rPr>
            </a:br>
            <a:br>
              <a:rPr lang="de-DE" sz="900" dirty="0">
                <a:solidFill>
                  <a:srgbClr val="F29400"/>
                </a:solidFill>
              </a:rPr>
            </a:br>
            <a:r>
              <a:rPr lang="de-DE" sz="900" b="1" dirty="0">
                <a:solidFill>
                  <a:srgbClr val="F29400"/>
                </a:solidFill>
              </a:rPr>
              <a:t>Knoblauch ist nicht gleich Knoblauch</a:t>
            </a:r>
            <a:br>
              <a:rPr lang="de-DE" sz="900" dirty="0">
                <a:solidFill>
                  <a:srgbClr val="F29400"/>
                </a:solidFill>
              </a:rPr>
            </a:br>
            <a:r>
              <a:rPr lang="de-DE" sz="900" dirty="0">
                <a:solidFill>
                  <a:srgbClr val="F29400"/>
                </a:solidFill>
                <a:hlinkClick r:id="rId21">
                  <a:extLst>
                    <a:ext uri="{A12FA001-AC4F-418D-AE19-62706E023703}">
                      <ahyp:hlinkClr xmlns:ahyp="http://schemas.microsoft.com/office/drawing/2018/hyperlinkcolor" val="tx"/>
                    </a:ext>
                  </a:extLst>
                </a:hlinkClick>
              </a:rPr>
              <a:t>https://www.verbraucherzentrale.de/wissen/lebensmittel/nahrungsergaenzungsmittel/knoblauch-ist-nicht-gleich-knoblauch-8559</a:t>
            </a:r>
            <a:br>
              <a:rPr lang="de-DE" sz="900" dirty="0">
                <a:solidFill>
                  <a:srgbClr val="F29400"/>
                </a:solidFill>
              </a:rPr>
            </a:br>
            <a:br>
              <a:rPr lang="de-DE" sz="900" dirty="0">
                <a:solidFill>
                  <a:srgbClr val="F29400"/>
                </a:solidFill>
              </a:rPr>
            </a:br>
            <a:r>
              <a:rPr lang="de-DE" sz="900" b="1" dirty="0">
                <a:solidFill>
                  <a:srgbClr val="F29400"/>
                </a:solidFill>
              </a:rPr>
              <a:t>Kreatin: Nur in seltenen Fällen hilfreich</a:t>
            </a:r>
            <a:br>
              <a:rPr lang="de-DE" sz="900" dirty="0">
                <a:solidFill>
                  <a:srgbClr val="F29400"/>
                </a:solidFill>
              </a:rPr>
            </a:br>
            <a:r>
              <a:rPr lang="de-DE" sz="900" dirty="0">
                <a:solidFill>
                  <a:srgbClr val="F29400"/>
                </a:solidFill>
                <a:hlinkClick r:id="rId22">
                  <a:extLst>
                    <a:ext uri="{A12FA001-AC4F-418D-AE19-62706E023703}">
                      <ahyp:hlinkClr xmlns:ahyp="http://schemas.microsoft.com/office/drawing/2018/hyperlinkcolor" val="tx"/>
                    </a:ext>
                  </a:extLst>
                </a:hlinkClick>
              </a:rPr>
              <a:t>https://www.verbraucherzentrale.de/wissen/lebensmittel/nahrungsergaenzungsmittel/kreatin-nur-in-seltenen-faellen-hilfreich-8089</a:t>
            </a:r>
            <a:br>
              <a:rPr lang="de-DE" sz="900" dirty="0">
                <a:solidFill>
                  <a:srgbClr val="F29400"/>
                </a:solidFill>
              </a:rPr>
            </a:br>
            <a:br>
              <a:rPr lang="de-DE" sz="900" dirty="0">
                <a:solidFill>
                  <a:srgbClr val="F29400"/>
                </a:solidFill>
              </a:rPr>
            </a:br>
            <a:r>
              <a:rPr lang="de-DE" sz="900" b="1" dirty="0" err="1">
                <a:solidFill>
                  <a:srgbClr val="F29400"/>
                </a:solidFill>
              </a:rPr>
              <a:t>Kudzu</a:t>
            </a:r>
            <a:r>
              <a:rPr lang="de-DE" sz="900" b="1" dirty="0">
                <a:solidFill>
                  <a:srgbClr val="F29400"/>
                </a:solidFill>
              </a:rPr>
              <a:t> – die asiatische Hülsenfrucht</a:t>
            </a:r>
            <a:br>
              <a:rPr lang="de-DE" sz="900" dirty="0">
                <a:solidFill>
                  <a:srgbClr val="F29400"/>
                </a:solidFill>
              </a:rPr>
            </a:br>
            <a:r>
              <a:rPr lang="de-DE" sz="900" dirty="0">
                <a:solidFill>
                  <a:srgbClr val="F29400"/>
                </a:solidFill>
                <a:hlinkClick r:id="rId23">
                  <a:extLst>
                    <a:ext uri="{A12FA001-AC4F-418D-AE19-62706E023703}">
                      <ahyp:hlinkClr xmlns:ahyp="http://schemas.microsoft.com/office/drawing/2018/hyperlinkcolor" val="tx"/>
                    </a:ext>
                  </a:extLst>
                </a:hlinkClick>
              </a:rPr>
              <a:t>https://www.verbraucherzentrale.de/wissen/lebensmittel/nahrungsergaenzungsmittel/kudzu-die-asiatische-huelsenfrucht-7647</a:t>
            </a:r>
            <a:br>
              <a:rPr lang="de-DE" sz="900" dirty="0">
                <a:solidFill>
                  <a:srgbClr val="F29400"/>
                </a:solidFill>
              </a:rPr>
            </a:br>
            <a:br>
              <a:rPr lang="de-DE" sz="900" dirty="0">
                <a:solidFill>
                  <a:srgbClr val="F29400"/>
                </a:solidFill>
              </a:rPr>
            </a:br>
            <a:endParaRPr lang="de-DE" sz="900" dirty="0">
              <a:solidFill>
                <a:srgbClr val="F29400"/>
              </a:solidFill>
            </a:endParaRPr>
          </a:p>
        </p:txBody>
      </p:sp>
    </p:spTree>
    <p:extLst>
      <p:ext uri="{BB962C8B-B14F-4D97-AF65-F5344CB8AC3E}">
        <p14:creationId xmlns:p14="http://schemas.microsoft.com/office/powerpoint/2010/main" val="386199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29C113F-800F-AF83-E815-FD832E5E6EE6}"/>
              </a:ext>
            </a:extLst>
          </p:cNvPr>
          <p:cNvSpPr txBox="1"/>
          <p:nvPr/>
        </p:nvSpPr>
        <p:spPr>
          <a:xfrm>
            <a:off x="5946220" y="184083"/>
            <a:ext cx="5400000" cy="6370975"/>
          </a:xfrm>
          <a:prstGeom prst="rect">
            <a:avLst/>
          </a:prstGeom>
          <a:noFill/>
        </p:spPr>
        <p:txBody>
          <a:bodyPr wrap="square" rtlCol="0">
            <a:spAutoFit/>
          </a:bodyPr>
          <a:lstStyle/>
          <a:p>
            <a:r>
              <a:rPr lang="de-DE" sz="900" dirty="0">
                <a:solidFill>
                  <a:srgbClr val="F29400"/>
                </a:solidFill>
              </a:rPr>
              <a:t>verbraucherzentrale.de</a:t>
            </a:r>
            <a:endParaRPr lang="de-DE" sz="900" b="1" dirty="0">
              <a:solidFill>
                <a:srgbClr val="F29400"/>
              </a:solidFill>
            </a:endParaRPr>
          </a:p>
          <a:p>
            <a:endParaRPr lang="de-DE" sz="900" dirty="0">
              <a:solidFill>
                <a:srgbClr val="F29400"/>
              </a:solidFill>
            </a:endParaRPr>
          </a:p>
          <a:p>
            <a:r>
              <a:rPr lang="de-DE" sz="900" b="1" dirty="0">
                <a:solidFill>
                  <a:srgbClr val="F29400"/>
                </a:solidFill>
              </a:rPr>
              <a:t>Vitamin B6 – Wirklich Power fürs Gehirn?</a:t>
            </a:r>
            <a:br>
              <a:rPr lang="de-DE" sz="900" dirty="0">
                <a:solidFill>
                  <a:srgbClr val="F29400"/>
                </a:solidFill>
              </a:rPr>
            </a:br>
            <a:r>
              <a:rPr lang="de-DE" sz="900" dirty="0">
                <a:solidFill>
                  <a:srgbClr val="F29400"/>
                </a:solidFill>
                <a:hlinkClick r:id="rId2">
                  <a:extLst>
                    <a:ext uri="{A12FA001-AC4F-418D-AE19-62706E023703}">
                      <ahyp:hlinkClr xmlns:ahyp="http://schemas.microsoft.com/office/drawing/2018/hyperlinkcolor" val="tx"/>
                    </a:ext>
                  </a:extLst>
                </a:hlinkClick>
              </a:rPr>
              <a:t>https://www.verbraucherzentrale.de/wissen/lebensmittel/nahrungsergaenzungsmittel/vitamin-b6-wirklich-power-fuers-gehirn-8230</a:t>
            </a:r>
            <a:br>
              <a:rPr lang="de-DE" sz="900" dirty="0">
                <a:solidFill>
                  <a:srgbClr val="F29400"/>
                </a:solidFill>
              </a:rPr>
            </a:br>
            <a:br>
              <a:rPr lang="de-DE" sz="900" dirty="0">
                <a:solidFill>
                  <a:srgbClr val="F29400"/>
                </a:solidFill>
              </a:rPr>
            </a:br>
            <a:r>
              <a:rPr lang="de-DE" sz="900" b="1" dirty="0">
                <a:solidFill>
                  <a:srgbClr val="F29400"/>
                </a:solidFill>
              </a:rPr>
              <a:t>Vitamin B12-Ergänzung für Blutbildung, Nervenfunktion und Immunsystem?</a:t>
            </a:r>
            <a:br>
              <a:rPr lang="de-DE" sz="900" b="1" dirty="0">
                <a:solidFill>
                  <a:srgbClr val="F29400"/>
                </a:solidFill>
              </a:rPr>
            </a:br>
            <a:r>
              <a:rPr lang="de-DE" sz="900" b="1" dirty="0">
                <a:solidFill>
                  <a:srgbClr val="F29400"/>
                </a:solidFill>
                <a:hlinkClick r:id="rId3">
                  <a:extLst>
                    <a:ext uri="{A12FA001-AC4F-418D-AE19-62706E023703}">
                      <ahyp:hlinkClr xmlns:ahyp="http://schemas.microsoft.com/office/drawing/2018/hyperlinkcolor" val="tx"/>
                    </a:ext>
                  </a:extLst>
                </a:hlinkClick>
              </a:rPr>
              <a:t>https://www.verbraucherzentrale.de/wissen/lebensmittel/nahrungsergaenzungsmittel/vitamin-b12ergaenzung-fuer-blutbildung-nervenfunktion-und-immunsystem-8243</a:t>
            </a:r>
            <a:br>
              <a:rPr lang="de-DE" sz="900" b="1" dirty="0">
                <a:solidFill>
                  <a:srgbClr val="F29400"/>
                </a:solidFill>
              </a:rPr>
            </a:br>
            <a:br>
              <a:rPr lang="de-DE" sz="900" b="1" dirty="0">
                <a:solidFill>
                  <a:srgbClr val="F29400"/>
                </a:solidFill>
              </a:rPr>
            </a:br>
            <a:r>
              <a:rPr lang="de-DE" sz="900" b="1" dirty="0">
                <a:solidFill>
                  <a:srgbClr val="F29400"/>
                </a:solidFill>
              </a:rPr>
              <a:t>Vitamin C - erstaunlich gesund?</a:t>
            </a:r>
            <a:br>
              <a:rPr lang="de-DE" sz="900" b="1" dirty="0">
                <a:solidFill>
                  <a:srgbClr val="F29400"/>
                </a:solidFill>
              </a:rPr>
            </a:br>
            <a:r>
              <a:rPr lang="de-DE" sz="900" b="1" dirty="0">
                <a:solidFill>
                  <a:srgbClr val="F29400"/>
                </a:solidFill>
                <a:hlinkClick r:id="rId4">
                  <a:extLst>
                    <a:ext uri="{A12FA001-AC4F-418D-AE19-62706E023703}">
                      <ahyp:hlinkClr xmlns:ahyp="http://schemas.microsoft.com/office/drawing/2018/hyperlinkcolor" val="tx"/>
                    </a:ext>
                  </a:extLst>
                </a:hlinkClick>
              </a:rPr>
              <a:t>https://www.verbraucherzentrale.de/wissen/lebensmittel/nahrungsergaenzungsmittel/vitamin-c-erstaunlich-gesund-1915</a:t>
            </a:r>
            <a:br>
              <a:rPr lang="de-DE" sz="900" b="1" dirty="0">
                <a:solidFill>
                  <a:srgbClr val="F29400"/>
                </a:solidFill>
              </a:rPr>
            </a:br>
            <a:br>
              <a:rPr lang="de-DE" sz="900" b="1" dirty="0">
                <a:solidFill>
                  <a:srgbClr val="F29400"/>
                </a:solidFill>
              </a:rPr>
            </a:br>
            <a:r>
              <a:rPr lang="de-DE" sz="900" b="1" dirty="0">
                <a:solidFill>
                  <a:srgbClr val="F29400"/>
                </a:solidFill>
              </a:rPr>
              <a:t>Vitamin D-Produkte – Wann sind sie sinnvoll?</a:t>
            </a:r>
            <a:br>
              <a:rPr lang="de-DE" sz="900" b="1" dirty="0">
                <a:solidFill>
                  <a:srgbClr val="F29400"/>
                </a:solidFill>
              </a:rPr>
            </a:br>
            <a:r>
              <a:rPr lang="de-DE" sz="900" b="1" dirty="0">
                <a:solidFill>
                  <a:srgbClr val="F29400"/>
                </a:solidFill>
                <a:hlinkClick r:id="rId5">
                  <a:extLst>
                    <a:ext uri="{A12FA001-AC4F-418D-AE19-62706E023703}">
                      <ahyp:hlinkClr xmlns:ahyp="http://schemas.microsoft.com/office/drawing/2018/hyperlinkcolor" val="tx"/>
                    </a:ext>
                  </a:extLst>
                </a:hlinkClick>
              </a:rPr>
              <a:t>https://www.verbraucherzentrale.de/wissen/lebensmittel/nahrungsergaenzungsmittel/vitamin-dprodukte-wann-sind-sie-sinnvoll-5446</a:t>
            </a:r>
            <a:br>
              <a:rPr lang="de-DE" sz="900" b="1" dirty="0">
                <a:solidFill>
                  <a:srgbClr val="F29400"/>
                </a:solidFill>
              </a:rPr>
            </a:br>
            <a:br>
              <a:rPr lang="de-DE" sz="900" b="1" dirty="0">
                <a:solidFill>
                  <a:srgbClr val="F29400"/>
                </a:solidFill>
              </a:rPr>
            </a:br>
            <a:r>
              <a:rPr lang="de-DE" sz="900" b="1" dirty="0">
                <a:solidFill>
                  <a:srgbClr val="F29400"/>
                </a:solidFill>
              </a:rPr>
              <a:t>Vitamin E zum Schutz vor Herzinfarkt und Krebs?</a:t>
            </a:r>
            <a:br>
              <a:rPr lang="de-DE" sz="900" b="1" dirty="0">
                <a:solidFill>
                  <a:srgbClr val="F29400"/>
                </a:solidFill>
              </a:rPr>
            </a:br>
            <a:r>
              <a:rPr lang="de-DE" sz="900" b="1" dirty="0">
                <a:solidFill>
                  <a:srgbClr val="F29400"/>
                </a:solidFill>
                <a:hlinkClick r:id="rId6">
                  <a:extLst>
                    <a:ext uri="{A12FA001-AC4F-418D-AE19-62706E023703}">
                      <ahyp:hlinkClr xmlns:ahyp="http://schemas.microsoft.com/office/drawing/2018/hyperlinkcolor" val="tx"/>
                    </a:ext>
                  </a:extLst>
                </a:hlinkClick>
              </a:rPr>
              <a:t>https://www.verbraucherzentrale.de/wissen/lebensmittel/nahrungsergaenzungsmittel/vitamin-e-zum-schutz-vor-herzinfarkt-und-krebs-13834</a:t>
            </a:r>
            <a:br>
              <a:rPr lang="de-DE" sz="900" b="1" dirty="0">
                <a:solidFill>
                  <a:srgbClr val="F29400"/>
                </a:solidFill>
              </a:rPr>
            </a:br>
            <a:br>
              <a:rPr lang="de-DE" sz="900" b="1" dirty="0">
                <a:solidFill>
                  <a:srgbClr val="F29400"/>
                </a:solidFill>
              </a:rPr>
            </a:br>
            <a:r>
              <a:rPr lang="de-DE" sz="900" b="1" dirty="0">
                <a:solidFill>
                  <a:srgbClr val="F29400"/>
                </a:solidFill>
              </a:rPr>
              <a:t>Vitaminprodukte: Viel hilft viel – stimmt das?</a:t>
            </a:r>
            <a:br>
              <a:rPr lang="de-DE" sz="900" b="1" dirty="0">
                <a:solidFill>
                  <a:srgbClr val="F29400"/>
                </a:solidFill>
              </a:rPr>
            </a:br>
            <a:r>
              <a:rPr lang="de-DE" sz="900" b="1" dirty="0">
                <a:solidFill>
                  <a:srgbClr val="F29400"/>
                </a:solidFill>
                <a:hlinkClick r:id="rId7">
                  <a:extLst>
                    <a:ext uri="{A12FA001-AC4F-418D-AE19-62706E023703}">
                      <ahyp:hlinkClr xmlns:ahyp="http://schemas.microsoft.com/office/drawing/2018/hyperlinkcolor" val="tx"/>
                    </a:ext>
                  </a:extLst>
                </a:hlinkClick>
              </a:rPr>
              <a:t>https://www.verbraucherzentrale.de/wissen/lebensmittel/nahrungsergaenzungsmittel/vitaminprodukte-viel-hilft-viel-stimmt-das-8589</a:t>
            </a:r>
            <a:br>
              <a:rPr lang="de-DE" sz="900" b="1" dirty="0">
                <a:solidFill>
                  <a:srgbClr val="F29400"/>
                </a:solidFill>
              </a:rPr>
            </a:br>
            <a:br>
              <a:rPr lang="de-DE" sz="900" b="1" dirty="0">
                <a:solidFill>
                  <a:srgbClr val="F29400"/>
                </a:solidFill>
              </a:rPr>
            </a:br>
            <a:r>
              <a:rPr lang="de-DE" sz="900" b="1" dirty="0">
                <a:solidFill>
                  <a:srgbClr val="F29400"/>
                </a:solidFill>
              </a:rPr>
              <a:t>Zeolith – am besten geeignet als Katzenstreu</a:t>
            </a:r>
            <a:br>
              <a:rPr lang="de-DE" sz="900" b="1" dirty="0">
                <a:solidFill>
                  <a:srgbClr val="F29400"/>
                </a:solidFill>
              </a:rPr>
            </a:br>
            <a:r>
              <a:rPr lang="de-DE" sz="900" b="1" dirty="0">
                <a:solidFill>
                  <a:srgbClr val="F29400"/>
                </a:solidFill>
                <a:hlinkClick r:id="rId8">
                  <a:extLst>
                    <a:ext uri="{A12FA001-AC4F-418D-AE19-62706E023703}">
                      <ahyp:hlinkClr xmlns:ahyp="http://schemas.microsoft.com/office/drawing/2018/hyperlinkcolor" val="tx"/>
                    </a:ext>
                  </a:extLst>
                </a:hlinkClick>
              </a:rPr>
              <a:t>https://www.verbraucherzentrale.de/wissen/lebensmittel/nahrungsergaenzungsmittel/zeolith-am-besten-geeignet-als-katzenstreu-34637</a:t>
            </a:r>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r>
              <a:rPr lang="de-DE" sz="1600" b="1" dirty="0">
                <a:solidFill>
                  <a:srgbClr val="F29400"/>
                </a:solidFill>
              </a:rPr>
              <a:t>Empfehlungen für die Vitamin-Versorgung</a:t>
            </a:r>
          </a:p>
          <a:p>
            <a:r>
              <a:rPr lang="de-DE" sz="1600" b="1" dirty="0">
                <a:solidFill>
                  <a:srgbClr val="F29400"/>
                </a:solidFill>
              </a:rPr>
              <a:t>für gesunde Erwachsene</a:t>
            </a:r>
            <a:br>
              <a:rPr lang="de-DE" sz="900"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https://www.verbraucherzentrale.de/sites/default/files/2019-01/Empfehlungen_fuer_die_Vitamin-Versorgung_2019.pdf</a:t>
            </a:r>
            <a:br>
              <a:rPr lang="de-DE" sz="900" dirty="0">
                <a:solidFill>
                  <a:srgbClr val="F29400"/>
                </a:solidFill>
              </a:rPr>
            </a:br>
            <a:br>
              <a:rPr lang="de-DE" sz="900" dirty="0">
                <a:solidFill>
                  <a:srgbClr val="F29400"/>
                </a:solidFill>
              </a:rPr>
            </a:br>
            <a:br>
              <a:rPr lang="de-DE" sz="900" dirty="0">
                <a:solidFill>
                  <a:srgbClr val="F29400"/>
                </a:solidFill>
              </a:rPr>
            </a:br>
            <a:r>
              <a:rPr lang="de-DE" sz="1600" b="1" dirty="0">
                <a:solidFill>
                  <a:srgbClr val="F29400"/>
                </a:solidFill>
              </a:rPr>
              <a:t>Glossar Nahrungsergänzungsmittel</a:t>
            </a:r>
            <a:br>
              <a:rPr lang="de-DE" sz="900" b="1" dirty="0">
                <a:solidFill>
                  <a:srgbClr val="F29400"/>
                </a:solidFill>
              </a:rPr>
            </a:br>
            <a:r>
              <a:rPr lang="de-DE" sz="900" b="1" dirty="0">
                <a:solidFill>
                  <a:srgbClr val="F29400"/>
                </a:solidFill>
                <a:hlinkClick r:id="rId10">
                  <a:extLst>
                    <a:ext uri="{A12FA001-AC4F-418D-AE19-62706E023703}">
                      <ahyp:hlinkClr xmlns:ahyp="http://schemas.microsoft.com/office/drawing/2018/hyperlinkcolor" val="tx"/>
                    </a:ext>
                  </a:extLst>
                </a:hlinkClick>
              </a:rPr>
              <a:t>https://www.verbraucherzentrale.de/wissen/lebensmittel/nahrungsergaenzungsmittel/glossar-nahrungsergaenzungsmittel-17783</a:t>
            </a:r>
            <a:br>
              <a:rPr lang="de-DE" sz="900" dirty="0">
                <a:solidFill>
                  <a:srgbClr val="F29400"/>
                </a:solidFill>
              </a:rPr>
            </a:br>
            <a:endParaRPr lang="de-DE" sz="900" dirty="0">
              <a:solidFill>
                <a:srgbClr val="F29400"/>
              </a:solidFill>
            </a:endParaRPr>
          </a:p>
        </p:txBody>
      </p:sp>
      <p:sp>
        <p:nvSpPr>
          <p:cNvPr id="3" name="Textfeld 2">
            <a:extLst>
              <a:ext uri="{FF2B5EF4-FFF2-40B4-BE49-F238E27FC236}">
                <a16:creationId xmlns:a16="http://schemas.microsoft.com/office/drawing/2014/main" id="{3E1391E2-780D-AD05-F966-ACBA9C0F3C37}"/>
              </a:ext>
            </a:extLst>
          </p:cNvPr>
          <p:cNvSpPr txBox="1"/>
          <p:nvPr/>
        </p:nvSpPr>
        <p:spPr>
          <a:xfrm>
            <a:off x="254074" y="184083"/>
            <a:ext cx="5400000" cy="6601807"/>
          </a:xfrm>
          <a:prstGeom prst="rect">
            <a:avLst/>
          </a:prstGeom>
          <a:noFill/>
        </p:spPr>
        <p:txBody>
          <a:bodyPr wrap="square" rtlCol="0">
            <a:spAutoFit/>
          </a:bodyPr>
          <a:lstStyle/>
          <a:p>
            <a:r>
              <a:rPr lang="de-DE" sz="900" dirty="0">
                <a:solidFill>
                  <a:srgbClr val="F29400"/>
                </a:solidFill>
              </a:rPr>
              <a:t>verbraucherzentrale.de </a:t>
            </a:r>
            <a:br>
              <a:rPr lang="de-DE" sz="900" dirty="0">
                <a:solidFill>
                  <a:srgbClr val="F29400"/>
                </a:solidFill>
              </a:rPr>
            </a:br>
            <a:endParaRPr lang="de-DE" sz="900" dirty="0">
              <a:solidFill>
                <a:srgbClr val="F29400"/>
              </a:solidFill>
            </a:endParaRPr>
          </a:p>
          <a:p>
            <a:r>
              <a:rPr lang="de-DE" sz="900" b="1" dirty="0">
                <a:solidFill>
                  <a:srgbClr val="F29400"/>
                </a:solidFill>
              </a:rPr>
              <a:t>Propolis für ein stärkeres Immunsystem?</a:t>
            </a:r>
            <a:br>
              <a:rPr lang="de-DE" sz="900"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https://www.verbraucherzentrale.de/wissen/lebensmittel/nahrungsergaenzungsmittel/propolis-fuer-ein-staerkeres-immunsystem-21056</a:t>
            </a:r>
            <a:br>
              <a:rPr lang="de-DE" sz="900" dirty="0">
                <a:solidFill>
                  <a:srgbClr val="F29400"/>
                </a:solidFill>
              </a:rPr>
            </a:br>
            <a:br>
              <a:rPr lang="de-DE" sz="900" dirty="0">
                <a:solidFill>
                  <a:srgbClr val="F29400"/>
                </a:solidFill>
              </a:rPr>
            </a:br>
            <a:r>
              <a:rPr lang="de-DE" sz="900" b="1" dirty="0">
                <a:solidFill>
                  <a:srgbClr val="F29400"/>
                </a:solidFill>
              </a:rPr>
              <a:t>Für immer jung mit Resveratrol oder OPC?</a:t>
            </a:r>
            <a:br>
              <a:rPr lang="de-DE" sz="9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https://www.verbraucherzentrale.de/wissen/lebensmittel/nahrungsergaenzungsmittel/fuer-immer-jung-mit-resveratrol-oder-opc-13389</a:t>
            </a:r>
            <a:br>
              <a:rPr lang="de-DE" sz="900" dirty="0">
                <a:solidFill>
                  <a:srgbClr val="F29400"/>
                </a:solidFill>
              </a:rPr>
            </a:br>
            <a:br>
              <a:rPr lang="de-DE" sz="900" dirty="0">
                <a:solidFill>
                  <a:srgbClr val="F29400"/>
                </a:solidFill>
              </a:rPr>
            </a:br>
            <a:r>
              <a:rPr lang="de-DE" sz="900" b="1" dirty="0">
                <a:solidFill>
                  <a:srgbClr val="F29400"/>
                </a:solidFill>
              </a:rPr>
              <a:t>Gestresst, müde, erschöpft - entspannter mit </a:t>
            </a:r>
            <a:r>
              <a:rPr lang="de-DE" sz="900" b="1" dirty="0" err="1">
                <a:solidFill>
                  <a:srgbClr val="F29400"/>
                </a:solidFill>
              </a:rPr>
              <a:t>Rhodiola</a:t>
            </a:r>
            <a:r>
              <a:rPr lang="de-DE" sz="900" b="1" dirty="0">
                <a:solidFill>
                  <a:srgbClr val="F29400"/>
                </a:solidFill>
              </a:rPr>
              <a:t> oder Rosenwurz?</a:t>
            </a:r>
            <a:br>
              <a:rPr lang="de-DE" sz="900"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https://www.verbraucherzentrale.de/wissen/lebensmittel/nahrungsergaenzungsmittel/gestresst-muede-erschoepft-entspannter-mit-rhodiola-oder-rosenwurz-17771</a:t>
            </a:r>
            <a:endParaRPr lang="de-DE" sz="900" dirty="0">
              <a:solidFill>
                <a:srgbClr val="F29400"/>
              </a:solidFill>
            </a:endParaRPr>
          </a:p>
          <a:p>
            <a:endParaRPr lang="de-DE" sz="900" dirty="0">
              <a:solidFill>
                <a:srgbClr val="F29400"/>
              </a:solidFill>
            </a:endParaRPr>
          </a:p>
          <a:p>
            <a:r>
              <a:rPr lang="de-DE" sz="900" b="1" dirty="0">
                <a:solidFill>
                  <a:srgbClr val="F29400"/>
                </a:solidFill>
              </a:rPr>
              <a:t>Sekundäre Pflanzenstoffe – warum sie wichtig sind</a:t>
            </a:r>
            <a:br>
              <a:rPr lang="de-DE" sz="900" dirty="0">
                <a:solidFill>
                  <a:srgbClr val="F29400"/>
                </a:solidFill>
              </a:rPr>
            </a:br>
            <a:r>
              <a:rPr lang="de-DE" sz="900" dirty="0">
                <a:solidFill>
                  <a:srgbClr val="F29400"/>
                </a:solidFill>
                <a:hlinkClick r:id="rId14">
                  <a:extLst>
                    <a:ext uri="{A12FA001-AC4F-418D-AE19-62706E023703}">
                      <ahyp:hlinkClr xmlns:ahyp="http://schemas.microsoft.com/office/drawing/2018/hyperlinkcolor" val="tx"/>
                    </a:ext>
                  </a:extLst>
                </a:hlinkClick>
              </a:rPr>
              <a:t>https://www.verbraucherzentrale.de/wissen/lebensmittel/nahrungsergaenzungsmittel/sekundaere-pflanzenstoffe-warum-sie-wichtig-sind-4946</a:t>
            </a:r>
            <a:br>
              <a:rPr lang="de-DE" sz="900" dirty="0">
                <a:solidFill>
                  <a:srgbClr val="F29400"/>
                </a:solidFill>
              </a:rPr>
            </a:br>
            <a:br>
              <a:rPr lang="de-DE" sz="900" dirty="0">
                <a:solidFill>
                  <a:srgbClr val="F29400"/>
                </a:solidFill>
              </a:rPr>
            </a:br>
            <a:r>
              <a:rPr lang="de-DE" sz="900" b="1" dirty="0">
                <a:solidFill>
                  <a:srgbClr val="F29400"/>
                </a:solidFill>
              </a:rPr>
              <a:t>Selen - ein guter Schutz für unseren Körper</a:t>
            </a:r>
            <a:br>
              <a:rPr lang="de-DE" sz="900" dirty="0">
                <a:solidFill>
                  <a:srgbClr val="F29400"/>
                </a:solidFill>
              </a:rPr>
            </a:br>
            <a:r>
              <a:rPr lang="de-DE" sz="900" dirty="0">
                <a:solidFill>
                  <a:srgbClr val="F29400"/>
                </a:solidFill>
                <a:hlinkClick r:id="rId15">
                  <a:extLst>
                    <a:ext uri="{A12FA001-AC4F-418D-AE19-62706E023703}">
                      <ahyp:hlinkClr xmlns:ahyp="http://schemas.microsoft.com/office/drawing/2018/hyperlinkcolor" val="tx"/>
                    </a:ext>
                  </a:extLst>
                </a:hlinkClick>
              </a:rPr>
              <a:t>https://www.verbraucherzentrale.de/wissen/lebensmittel/nahrungsergaenzungsmittel/selen-ein-guter-schutz-fuer-unseren-koerper-17732</a:t>
            </a:r>
            <a:br>
              <a:rPr lang="de-DE" sz="900" dirty="0">
                <a:solidFill>
                  <a:srgbClr val="F29400"/>
                </a:solidFill>
              </a:rPr>
            </a:br>
            <a:br>
              <a:rPr lang="de-DE" sz="900" dirty="0">
                <a:solidFill>
                  <a:srgbClr val="F29400"/>
                </a:solidFill>
              </a:rPr>
            </a:br>
            <a:r>
              <a:rPr lang="de-DE" sz="900" b="1" dirty="0" err="1">
                <a:solidFill>
                  <a:srgbClr val="F29400"/>
                </a:solidFill>
              </a:rPr>
              <a:t>Spirulina</a:t>
            </a:r>
            <a:r>
              <a:rPr lang="de-DE" sz="900" b="1" dirty="0">
                <a:solidFill>
                  <a:srgbClr val="F29400"/>
                </a:solidFill>
              </a:rPr>
              <a:t> – Viel Grün und wenig dahinter</a:t>
            </a:r>
            <a:br>
              <a:rPr lang="de-DE" sz="900" dirty="0">
                <a:solidFill>
                  <a:srgbClr val="F29400"/>
                </a:solidFill>
              </a:rPr>
            </a:br>
            <a:r>
              <a:rPr lang="de-DE" sz="900" dirty="0">
                <a:solidFill>
                  <a:srgbClr val="F29400"/>
                </a:solidFill>
                <a:hlinkClick r:id="rId16">
                  <a:extLst>
                    <a:ext uri="{A12FA001-AC4F-418D-AE19-62706E023703}">
                      <ahyp:hlinkClr xmlns:ahyp="http://schemas.microsoft.com/office/drawing/2018/hyperlinkcolor" val="tx"/>
                    </a:ext>
                  </a:extLst>
                </a:hlinkClick>
              </a:rPr>
              <a:t>https://www.verbraucherzentrale.de/wissen/lebensmittel/nahrungsergaenzungsmittel/spirulina-viel-gruen-und-wenig-dahinter-21053</a:t>
            </a:r>
            <a:br>
              <a:rPr lang="de-DE" sz="900" dirty="0">
                <a:solidFill>
                  <a:srgbClr val="F29400"/>
                </a:solidFill>
              </a:rPr>
            </a:br>
            <a:br>
              <a:rPr lang="de-DE" sz="900" dirty="0">
                <a:solidFill>
                  <a:srgbClr val="F29400"/>
                </a:solidFill>
              </a:rPr>
            </a:br>
            <a:r>
              <a:rPr lang="de-DE" sz="900" b="1" dirty="0">
                <a:solidFill>
                  <a:srgbClr val="F29400"/>
                </a:solidFill>
              </a:rPr>
              <a:t>Superfood: Hype um Früchte und Samen</a:t>
            </a:r>
            <a:br>
              <a:rPr lang="de-DE" sz="900" dirty="0">
                <a:solidFill>
                  <a:srgbClr val="F29400"/>
                </a:solidFill>
              </a:rPr>
            </a:br>
            <a:r>
              <a:rPr lang="de-DE" sz="900" dirty="0">
                <a:solidFill>
                  <a:srgbClr val="F29400"/>
                </a:solidFill>
                <a:hlinkClick r:id="rId17">
                  <a:extLst>
                    <a:ext uri="{A12FA001-AC4F-418D-AE19-62706E023703}">
                      <ahyp:hlinkClr xmlns:ahyp="http://schemas.microsoft.com/office/drawing/2018/hyperlinkcolor" val="tx"/>
                    </a:ext>
                  </a:extLst>
                </a:hlinkClick>
              </a:rPr>
              <a:t>https://www.verbraucherzentrale.de/wissen/lebensmittel/nahrungsergaenzungsmittel/superfood-hype-um-fruechte-und-samen-12292</a:t>
            </a:r>
            <a:br>
              <a:rPr lang="de-DE" sz="900" dirty="0">
                <a:solidFill>
                  <a:srgbClr val="F29400"/>
                </a:solidFill>
              </a:rPr>
            </a:br>
            <a:br>
              <a:rPr lang="de-DE" sz="900" dirty="0">
                <a:solidFill>
                  <a:srgbClr val="F29400"/>
                </a:solidFill>
              </a:rPr>
            </a:br>
            <a:r>
              <a:rPr lang="de-DE" sz="900" b="1" dirty="0">
                <a:solidFill>
                  <a:srgbClr val="F29400"/>
                </a:solidFill>
              </a:rPr>
              <a:t>Vitalpilze für die Krebstherapie?</a:t>
            </a:r>
            <a:br>
              <a:rPr lang="de-DE" sz="900" dirty="0">
                <a:solidFill>
                  <a:srgbClr val="F29400"/>
                </a:solidFill>
              </a:rPr>
            </a:br>
            <a:r>
              <a:rPr lang="de-DE" sz="900" dirty="0">
                <a:solidFill>
                  <a:srgbClr val="F29400"/>
                </a:solidFill>
                <a:hlinkClick r:id="rId18">
                  <a:extLst>
                    <a:ext uri="{A12FA001-AC4F-418D-AE19-62706E023703}">
                      <ahyp:hlinkClr xmlns:ahyp="http://schemas.microsoft.com/office/drawing/2018/hyperlinkcolor" val="tx"/>
                    </a:ext>
                  </a:extLst>
                </a:hlinkClick>
              </a:rPr>
              <a:t>https://www.verbraucherzentrale.de/wissen/lebensmittel/nahrungsergaenzungsmittel/vitalpilze-fuer-die-krebstherapie-21060</a:t>
            </a:r>
            <a:br>
              <a:rPr lang="de-DE" sz="900" dirty="0">
                <a:solidFill>
                  <a:srgbClr val="F29400"/>
                </a:solidFill>
              </a:rPr>
            </a:br>
            <a:br>
              <a:rPr lang="de-DE" sz="900" dirty="0">
                <a:solidFill>
                  <a:srgbClr val="F29400"/>
                </a:solidFill>
              </a:rPr>
            </a:br>
            <a:r>
              <a:rPr lang="de-DE" sz="900" b="1" dirty="0">
                <a:solidFill>
                  <a:srgbClr val="F29400"/>
                </a:solidFill>
              </a:rPr>
              <a:t>Vitamin A-Produkte – was ist sinnvoll?</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https://www.verbraucherzentrale.de/wissen/lebensmittel/nahrungsergaenzungsmittel/vitamin-aprodukte-was-ist-sinnvoll-26578</a:t>
            </a:r>
            <a:br>
              <a:rPr lang="de-DE" sz="900" dirty="0">
                <a:solidFill>
                  <a:srgbClr val="F29400"/>
                </a:solidFill>
              </a:rPr>
            </a:br>
            <a:br>
              <a:rPr lang="de-DE" sz="900" dirty="0">
                <a:solidFill>
                  <a:srgbClr val="F29400"/>
                </a:solidFill>
              </a:rPr>
            </a:br>
            <a:r>
              <a:rPr lang="de-DE" sz="900" b="1" dirty="0">
                <a:solidFill>
                  <a:srgbClr val="F29400"/>
                </a:solidFill>
              </a:rPr>
              <a:t>Vitamin B2 zur Nahrungsergänzung – ist es das Geld wert?</a:t>
            </a:r>
            <a:br>
              <a:rPr lang="de-DE" sz="900" dirty="0">
                <a:solidFill>
                  <a:srgbClr val="F29400"/>
                </a:solidFill>
              </a:rPr>
            </a:br>
            <a:r>
              <a:rPr lang="de-DE" sz="900" dirty="0">
                <a:solidFill>
                  <a:srgbClr val="F29400"/>
                </a:solidFill>
                <a:hlinkClick r:id="rId20">
                  <a:extLst>
                    <a:ext uri="{A12FA001-AC4F-418D-AE19-62706E023703}">
                      <ahyp:hlinkClr xmlns:ahyp="http://schemas.microsoft.com/office/drawing/2018/hyperlinkcolor" val="tx"/>
                    </a:ext>
                  </a:extLst>
                </a:hlinkClick>
              </a:rPr>
              <a:t>https://www.verbraucherzentrale.de/wissen/lebensmittel/nahrungsergaenzungsmittel/vitamin-b2-zur-nahrungsergaenzung-ist-es-das-geld-wert-21064</a:t>
            </a:r>
            <a:br>
              <a:rPr lang="de-DE" sz="900" dirty="0">
                <a:solidFill>
                  <a:srgbClr val="F29400"/>
                </a:solidFill>
              </a:rPr>
            </a:br>
            <a:br>
              <a:rPr lang="de-DE" sz="900" dirty="0">
                <a:solidFill>
                  <a:srgbClr val="F29400"/>
                </a:solidFill>
              </a:rPr>
            </a:br>
            <a:r>
              <a:rPr lang="de-DE" sz="900" b="1" dirty="0">
                <a:solidFill>
                  <a:srgbClr val="F29400"/>
                </a:solidFill>
              </a:rPr>
              <a:t>Niacin - warum ergänzen? (Vitamin B3)</a:t>
            </a:r>
            <a:br>
              <a:rPr lang="de-DE" sz="900" dirty="0">
                <a:solidFill>
                  <a:srgbClr val="F29400"/>
                </a:solidFill>
              </a:rPr>
            </a:br>
            <a:r>
              <a:rPr lang="de-DE" sz="900" dirty="0">
                <a:solidFill>
                  <a:srgbClr val="F29400"/>
                </a:solidFill>
                <a:hlinkClick r:id="rId21">
                  <a:extLst>
                    <a:ext uri="{A12FA001-AC4F-418D-AE19-62706E023703}">
                      <ahyp:hlinkClr xmlns:ahyp="http://schemas.microsoft.com/office/drawing/2018/hyperlinkcolor" val="tx"/>
                    </a:ext>
                  </a:extLst>
                </a:hlinkClick>
              </a:rPr>
              <a:t>https://www.verbraucherzentrale.de/wissen/lebensmittel/nahrungsergaenzungsmittel/niacin-warum-ergaenzen-13833</a:t>
            </a:r>
            <a:br>
              <a:rPr lang="de-DE" sz="900" dirty="0">
                <a:solidFill>
                  <a:srgbClr val="F29400"/>
                </a:solidFill>
              </a:rPr>
            </a:br>
            <a:br>
              <a:rPr lang="de-DE" sz="900" dirty="0">
                <a:solidFill>
                  <a:srgbClr val="F29400"/>
                </a:solidFill>
              </a:rPr>
            </a:br>
            <a:endParaRPr lang="de-DE" sz="900" dirty="0">
              <a:solidFill>
                <a:srgbClr val="F29400"/>
              </a:solidFill>
            </a:endParaRPr>
          </a:p>
        </p:txBody>
      </p:sp>
    </p:spTree>
    <p:extLst>
      <p:ext uri="{BB962C8B-B14F-4D97-AF65-F5344CB8AC3E}">
        <p14:creationId xmlns:p14="http://schemas.microsoft.com/office/powerpoint/2010/main" val="217921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15845D0-2FAA-B32D-C267-60AABE7E4B3D}"/>
              </a:ext>
            </a:extLst>
          </p:cNvPr>
          <p:cNvSpPr txBox="1"/>
          <p:nvPr/>
        </p:nvSpPr>
        <p:spPr>
          <a:xfrm>
            <a:off x="324366" y="113126"/>
            <a:ext cx="3247053" cy="461665"/>
          </a:xfrm>
          <a:prstGeom prst="rect">
            <a:avLst/>
          </a:prstGeom>
          <a:noFill/>
        </p:spPr>
        <p:txBody>
          <a:bodyPr wrap="square">
            <a:spAutoFit/>
          </a:bodyPr>
          <a:lstStyle/>
          <a:p>
            <a:r>
              <a:rPr lang="de-DE" sz="2400" dirty="0">
                <a:solidFill>
                  <a:srgbClr val="F29400"/>
                </a:solidFill>
                <a:latin typeface="Arial Black" panose="020B0A04020102020204" pitchFamily="34" charset="0"/>
              </a:rPr>
              <a:t>Psychoonkologie</a:t>
            </a:r>
            <a:r>
              <a:rPr lang="de-DE" sz="2400" dirty="0">
                <a:solidFill>
                  <a:srgbClr val="C00000"/>
                </a:solidFill>
              </a:rPr>
              <a:t> </a:t>
            </a:r>
            <a:endParaRPr lang="de-DE" sz="2200" b="1" dirty="0">
              <a:solidFill>
                <a:srgbClr val="C00000"/>
              </a:solidFill>
              <a:latin typeface="Arial Black" panose="020B0A04020102020204" pitchFamily="34" charset="0"/>
            </a:endParaRPr>
          </a:p>
        </p:txBody>
      </p:sp>
      <p:sp>
        <p:nvSpPr>
          <p:cNvPr id="5" name="Ellipse 4">
            <a:hlinkClick r:id="rId2"/>
            <a:extLst>
              <a:ext uri="{FF2B5EF4-FFF2-40B4-BE49-F238E27FC236}">
                <a16:creationId xmlns:a16="http://schemas.microsoft.com/office/drawing/2014/main" id="{1696BCB3-D084-3872-F3ED-070AC01FF194}"/>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dirty="0">
                <a:latin typeface="Arial Black" panose="020B0A04020102020204" pitchFamily="34" charset="0"/>
              </a:rPr>
              <a:t>AWMF Patientenleitlinie</a:t>
            </a:r>
          </a:p>
          <a:p>
            <a:pPr algn="ctr"/>
            <a:endParaRPr lang="de-DE" sz="1100" dirty="0">
              <a:latin typeface="Arial Black" panose="020B0A04020102020204" pitchFamily="34" charset="0"/>
            </a:endParaRPr>
          </a:p>
          <a:p>
            <a:pPr algn="ctr"/>
            <a:r>
              <a:rPr lang="de-DE" sz="2000" dirty="0">
                <a:latin typeface="Arial Black" panose="020B0A04020102020204" pitchFamily="34" charset="0"/>
              </a:rPr>
              <a:t>Psycho-</a:t>
            </a:r>
          </a:p>
          <a:p>
            <a:pPr algn="ctr"/>
            <a:r>
              <a:rPr lang="de-DE" sz="2000" dirty="0" err="1">
                <a:latin typeface="Arial Black" panose="020B0A04020102020204" pitchFamily="34" charset="0"/>
              </a:rPr>
              <a:t>onkologie</a:t>
            </a:r>
            <a:endParaRPr lang="de-DE" sz="2000" b="1" dirty="0">
              <a:latin typeface="Arial Black" panose="020B0A04020102020204" pitchFamily="34" charset="0"/>
            </a:endParaRPr>
          </a:p>
        </p:txBody>
      </p:sp>
      <p:sp>
        <p:nvSpPr>
          <p:cNvPr id="6" name="Textfeld 5">
            <a:extLst>
              <a:ext uri="{FF2B5EF4-FFF2-40B4-BE49-F238E27FC236}">
                <a16:creationId xmlns:a16="http://schemas.microsoft.com/office/drawing/2014/main" id="{7595A81D-FCEE-D48F-F4E3-1E7DE4E36D19}"/>
              </a:ext>
            </a:extLst>
          </p:cNvPr>
          <p:cNvSpPr txBox="1"/>
          <p:nvPr/>
        </p:nvSpPr>
        <p:spPr>
          <a:xfrm>
            <a:off x="6828959" y="680048"/>
            <a:ext cx="5061674" cy="4078039"/>
          </a:xfrm>
          <a:prstGeom prst="rect">
            <a:avLst/>
          </a:prstGeom>
          <a:noFill/>
        </p:spPr>
        <p:txBody>
          <a:bodyPr wrap="square" rtlCol="0">
            <a:spAutoFit/>
          </a:bodyPr>
          <a:lstStyle/>
          <a:p>
            <a:r>
              <a:rPr lang="de-DE" sz="900" dirty="0">
                <a:solidFill>
                  <a:srgbClr val="C00000"/>
                </a:solidFill>
              </a:rPr>
              <a:t>AWMF | Arbeitsgemeinschaft der Wissenschaftlichen Medizinischen Fachgesellschaften e.V.</a:t>
            </a:r>
          </a:p>
          <a:p>
            <a:r>
              <a:rPr lang="de-DE" sz="2400" b="1" dirty="0">
                <a:solidFill>
                  <a:srgbClr val="C00000"/>
                </a:solidFill>
                <a:latin typeface="Arial Black" panose="020B0A04020102020204" pitchFamily="34" charset="0"/>
              </a:rPr>
              <a:t>Leitlinie</a:t>
            </a:r>
          </a:p>
          <a:p>
            <a:r>
              <a:rPr lang="de-DE" sz="2400" b="1" dirty="0">
                <a:solidFill>
                  <a:srgbClr val="C00000"/>
                </a:solidFill>
                <a:latin typeface="Arial Black" panose="020B0A04020102020204" pitchFamily="34" charset="0"/>
              </a:rPr>
              <a:t>Psychoonkologie</a:t>
            </a:r>
            <a:br>
              <a:rPr lang="de-DE" sz="900" dirty="0">
                <a:solidFill>
                  <a:srgbClr val="C00000"/>
                </a:solidFill>
              </a:rPr>
            </a:br>
            <a:r>
              <a:rPr lang="de-DE" sz="900" dirty="0">
                <a:solidFill>
                  <a:srgbClr val="C00000"/>
                </a:solidFill>
                <a:hlinkClick r:id="rId3">
                  <a:extLst>
                    <a:ext uri="{A12FA001-AC4F-418D-AE19-62706E023703}">
                      <ahyp:hlinkClr xmlns:ahyp="http://schemas.microsoft.com/office/drawing/2018/hyperlinkcolor" val="tx"/>
                    </a:ext>
                  </a:extLst>
                </a:hlinkClick>
              </a:rPr>
              <a:t>www.leitlinienprogramm-onkologie.de/leitlinien/psychoonkologie/</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Krebsinformationsdienst | Deutsches Krebsforschungszentrum (DKFZ)</a:t>
            </a:r>
          </a:p>
          <a:p>
            <a:r>
              <a:rPr lang="de-DE" sz="1200" b="1" dirty="0">
                <a:solidFill>
                  <a:schemeClr val="accent1">
                    <a:lumMod val="75000"/>
                  </a:schemeClr>
                </a:solidFill>
              </a:rPr>
              <a:t>Psychoonkologie als Fachgebiet</a:t>
            </a:r>
          </a:p>
          <a:p>
            <a:r>
              <a:rPr lang="de-DE" sz="1600" b="1" dirty="0">
                <a:solidFill>
                  <a:schemeClr val="accent1">
                    <a:lumMod val="75000"/>
                  </a:schemeClr>
                </a:solidFill>
              </a:rPr>
              <a:t>Wissenschaftlich </a:t>
            </a:r>
          </a:p>
          <a:p>
            <a:r>
              <a:rPr lang="de-DE" sz="2400" b="1" dirty="0">
                <a:solidFill>
                  <a:schemeClr val="accent1">
                    <a:lumMod val="75000"/>
                  </a:schemeClr>
                </a:solidFill>
              </a:rPr>
              <a:t>fundierte Unterstützung, Begleitung und Psychotherapie bei Krebs</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https://www.krebsinformationsdienst.de/leben/krankheitsverarbeitung/psychoonkologie.php</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F29400"/>
              </a:solidFill>
            </a:endParaRPr>
          </a:p>
        </p:txBody>
      </p:sp>
      <p:sp>
        <p:nvSpPr>
          <p:cNvPr id="7" name="Textfeld 6">
            <a:extLst>
              <a:ext uri="{FF2B5EF4-FFF2-40B4-BE49-F238E27FC236}">
                <a16:creationId xmlns:a16="http://schemas.microsoft.com/office/drawing/2014/main" id="{55A3CA48-33AE-CBDF-3A2E-2D853CC54405}"/>
              </a:ext>
            </a:extLst>
          </p:cNvPr>
          <p:cNvSpPr txBox="1"/>
          <p:nvPr/>
        </p:nvSpPr>
        <p:spPr>
          <a:xfrm>
            <a:off x="510406" y="4987595"/>
            <a:ext cx="11171188" cy="1477328"/>
          </a:xfrm>
          <a:prstGeom prst="rect">
            <a:avLst/>
          </a:prstGeom>
          <a:noFill/>
        </p:spPr>
        <p:txBody>
          <a:bodyPr wrap="square" rtlCol="0">
            <a:spAutoFit/>
          </a:bodyPr>
          <a:lstStyle/>
          <a:p>
            <a:r>
              <a:rPr lang="de-DE" sz="900" dirty="0">
                <a:solidFill>
                  <a:srgbClr val="C00000"/>
                </a:solidFill>
              </a:rPr>
              <a:t>22.04.2019</a:t>
            </a:r>
          </a:p>
          <a:p>
            <a:r>
              <a:rPr lang="de-DE" sz="900" dirty="0">
                <a:solidFill>
                  <a:srgbClr val="C00000"/>
                </a:solidFill>
              </a:rPr>
              <a:t>Prostata Hilfe Deutschland</a:t>
            </a:r>
          </a:p>
          <a:p>
            <a:r>
              <a:rPr lang="de-DE" sz="1200" b="1" dirty="0">
                <a:solidFill>
                  <a:srgbClr val="C00000"/>
                </a:solidFill>
                <a:latin typeface="Arial Black" panose="020B0A04020102020204" pitchFamily="34" charset="0"/>
              </a:rPr>
              <a:t>Psychoonkologie:</a:t>
            </a:r>
          </a:p>
          <a:p>
            <a:r>
              <a:rPr lang="de-DE" sz="2600" b="1" dirty="0">
                <a:solidFill>
                  <a:srgbClr val="C00000"/>
                </a:solidFill>
                <a:latin typeface="Arial Black" panose="020B0A04020102020204" pitchFamily="34" charset="0"/>
              </a:rPr>
              <a:t>„Psychologische Hilfe ist für jeden Krebspatienten ratsam“</a:t>
            </a:r>
          </a:p>
          <a:p>
            <a:r>
              <a:rPr lang="de-DE" sz="900" dirty="0">
                <a:solidFill>
                  <a:srgbClr val="C00000"/>
                </a:solidFill>
                <a:hlinkClick r:id="rId5">
                  <a:extLst>
                    <a:ext uri="{A12FA001-AC4F-418D-AE19-62706E023703}">
                      <ahyp:hlinkClr xmlns:ahyp="http://schemas.microsoft.com/office/drawing/2018/hyperlinkcolor" val="tx"/>
                    </a:ext>
                  </a:extLst>
                </a:hlinkClick>
              </a:rPr>
              <a:t>https://www.prostata-hilfe-deutschland.de/prostata-news/psychoonkologie-krebs-interview</a:t>
            </a:r>
            <a:endParaRPr lang="de-DE" sz="900" dirty="0">
              <a:solidFill>
                <a:srgbClr val="C00000"/>
              </a:solidFill>
            </a:endParaRPr>
          </a:p>
          <a:p>
            <a:endParaRPr lang="de-DE" sz="900" b="1" dirty="0">
              <a:solidFill>
                <a:srgbClr val="C00000"/>
              </a:solidFill>
            </a:endParaRPr>
          </a:p>
          <a:p>
            <a:endParaRPr lang="de-DE" sz="1600" b="1" dirty="0">
              <a:solidFill>
                <a:schemeClr val="accent1">
                  <a:lumMod val="75000"/>
                </a:schemeClr>
              </a:solidFill>
            </a:endParaRPr>
          </a:p>
        </p:txBody>
      </p:sp>
      <p:sp>
        <p:nvSpPr>
          <p:cNvPr id="8" name="Textfeld 7">
            <a:extLst>
              <a:ext uri="{FF2B5EF4-FFF2-40B4-BE49-F238E27FC236}">
                <a16:creationId xmlns:a16="http://schemas.microsoft.com/office/drawing/2014/main" id="{2EFD84DB-D922-1A6C-01F5-37F6AC91B4A5}"/>
              </a:ext>
            </a:extLst>
          </p:cNvPr>
          <p:cNvSpPr txBox="1"/>
          <p:nvPr/>
        </p:nvSpPr>
        <p:spPr>
          <a:xfrm>
            <a:off x="2570157" y="680048"/>
            <a:ext cx="3993011" cy="2539157"/>
          </a:xfrm>
          <a:prstGeom prst="rect">
            <a:avLst/>
          </a:prstGeom>
          <a:noFill/>
        </p:spPr>
        <p:txBody>
          <a:bodyPr wrap="square" rtlCol="0">
            <a:spAutoFit/>
          </a:bodyPr>
          <a:lstStyle/>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b="1" dirty="0">
                <a:solidFill>
                  <a:srgbClr val="F29400"/>
                </a:solidFill>
              </a:rPr>
              <a:t>Bayerische Krebsgesellschaft</a:t>
            </a:r>
          </a:p>
          <a:p>
            <a:r>
              <a:rPr lang="de-DE" sz="2900" b="1" dirty="0">
                <a:solidFill>
                  <a:srgbClr val="F29400"/>
                </a:solidFill>
                <a:latin typeface="Arial Black" panose="020B0A04020102020204" pitchFamily="34" charset="0"/>
              </a:rPr>
              <a:t>Psychoonkologie</a:t>
            </a:r>
          </a:p>
          <a:p>
            <a:r>
              <a:rPr lang="de-DE" sz="2600" b="1" dirty="0">
                <a:solidFill>
                  <a:srgbClr val="F29400"/>
                </a:solidFill>
                <a:latin typeface="Arial Black" panose="020B0A04020102020204" pitchFamily="34" charset="0"/>
              </a:rPr>
              <a:t>Was ist das genau?</a:t>
            </a:r>
          </a:p>
          <a:p>
            <a:r>
              <a:rPr lang="de-DE" sz="1500" b="1" dirty="0">
                <a:solidFill>
                  <a:srgbClr val="F29400"/>
                </a:solidFill>
                <a:latin typeface="Arial Black" panose="020B0A04020102020204" pitchFamily="34" charset="0"/>
              </a:rPr>
              <a:t>Welche Leistungen zählen dazu?</a:t>
            </a:r>
          </a:p>
          <a:p>
            <a:r>
              <a:rPr lang="de-DE" b="1" dirty="0">
                <a:solidFill>
                  <a:srgbClr val="F29400"/>
                </a:solidFill>
                <a:latin typeface="Arial Black" panose="020B0A04020102020204" pitchFamily="34" charset="0"/>
              </a:rPr>
              <a:t>Wer kann mich unterstützen</a:t>
            </a:r>
          </a:p>
          <a:p>
            <a:r>
              <a:rPr lang="de-DE" sz="900" b="1" dirty="0">
                <a:solidFill>
                  <a:srgbClr val="F29400"/>
                </a:solidFill>
              </a:rPr>
              <a:t> </a:t>
            </a:r>
            <a:r>
              <a:rPr lang="de-DE" sz="900" b="1" dirty="0">
                <a:solidFill>
                  <a:srgbClr val="F29400"/>
                </a:solidFill>
                <a:hlinkClick r:id="rId6">
                  <a:extLst>
                    <a:ext uri="{A12FA001-AC4F-418D-AE19-62706E023703}">
                      <ahyp:hlinkClr xmlns:ahyp="http://schemas.microsoft.com/office/drawing/2018/hyperlinkcolor" val="tx"/>
                    </a:ext>
                  </a:extLst>
                </a:hlinkClick>
              </a:rPr>
              <a:t>https://www.bayerische-krebsgesellschaft.de/uploads/tx_ttproducts/datasheet/Psychoonkologie-Broschuere_01-2022_web.pdf</a:t>
            </a:r>
            <a:endParaRPr lang="de-DE" sz="900" b="1" dirty="0">
              <a:solidFill>
                <a:srgbClr val="F29400"/>
              </a:solidFill>
            </a:endParaRPr>
          </a:p>
          <a:p>
            <a:endParaRPr lang="de-DE" sz="900" dirty="0">
              <a:solidFill>
                <a:srgbClr val="F29400"/>
              </a:solidFill>
            </a:endParaRPr>
          </a:p>
        </p:txBody>
      </p:sp>
    </p:spTree>
    <p:extLst>
      <p:ext uri="{BB962C8B-B14F-4D97-AF65-F5344CB8AC3E}">
        <p14:creationId xmlns:p14="http://schemas.microsoft.com/office/powerpoint/2010/main" val="354701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15845D0-2FAA-B32D-C267-60AABE7E4B3D}"/>
              </a:ext>
            </a:extLst>
          </p:cNvPr>
          <p:cNvSpPr txBox="1"/>
          <p:nvPr/>
        </p:nvSpPr>
        <p:spPr>
          <a:xfrm>
            <a:off x="324366" y="113126"/>
            <a:ext cx="3247053" cy="430887"/>
          </a:xfrm>
          <a:prstGeom prst="rect">
            <a:avLst/>
          </a:prstGeom>
          <a:noFill/>
        </p:spPr>
        <p:txBody>
          <a:bodyPr wrap="square">
            <a:spAutoFit/>
          </a:bodyPr>
          <a:lstStyle/>
          <a:p>
            <a:r>
              <a:rPr lang="de-DE" sz="2200" b="1" dirty="0">
                <a:solidFill>
                  <a:srgbClr val="C00000"/>
                </a:solidFill>
                <a:latin typeface="Arial Black" panose="020B0A04020102020204" pitchFamily="34" charset="0"/>
              </a:rPr>
              <a:t>Resilienz bei Krebs</a:t>
            </a:r>
          </a:p>
        </p:txBody>
      </p:sp>
      <p:sp>
        <p:nvSpPr>
          <p:cNvPr id="5" name="Ellipse 4">
            <a:extLst>
              <a:ext uri="{FF2B5EF4-FFF2-40B4-BE49-F238E27FC236}">
                <a16:creationId xmlns:a16="http://schemas.microsoft.com/office/drawing/2014/main" id="{1696BCB3-D084-3872-F3ED-070AC01FF194}"/>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br>
              <a:rPr lang="de-DE" sz="900" dirty="0"/>
            </a:br>
            <a:endParaRPr lang="de-DE" sz="1400" b="1" dirty="0"/>
          </a:p>
        </p:txBody>
      </p:sp>
      <p:sp>
        <p:nvSpPr>
          <p:cNvPr id="6" name="Textfeld 5">
            <a:extLst>
              <a:ext uri="{FF2B5EF4-FFF2-40B4-BE49-F238E27FC236}">
                <a16:creationId xmlns:a16="http://schemas.microsoft.com/office/drawing/2014/main" id="{7595A81D-FCEE-D48F-F4E3-1E7DE4E36D19}"/>
              </a:ext>
            </a:extLst>
          </p:cNvPr>
          <p:cNvSpPr txBox="1"/>
          <p:nvPr/>
        </p:nvSpPr>
        <p:spPr>
          <a:xfrm>
            <a:off x="6828959" y="675988"/>
            <a:ext cx="5061674" cy="5401479"/>
          </a:xfrm>
          <a:prstGeom prst="rect">
            <a:avLst/>
          </a:prstGeom>
          <a:noFill/>
        </p:spPr>
        <p:txBody>
          <a:bodyPr wrap="square" rtlCol="0">
            <a:spAutoFit/>
          </a:bodyPr>
          <a:lstStyle/>
          <a:p>
            <a:r>
              <a:rPr lang="de-DE" sz="900" dirty="0">
                <a:solidFill>
                  <a:srgbClr val="F29400"/>
                </a:solidFill>
              </a:rPr>
              <a:t>2023</a:t>
            </a:r>
          </a:p>
          <a:p>
            <a:r>
              <a:rPr lang="de-DE" sz="900" dirty="0">
                <a:solidFill>
                  <a:srgbClr val="F29400"/>
                </a:solidFill>
              </a:rPr>
              <a:t>Spektrum Themenwoche »Krebs erkennen, Krebs überleben«</a:t>
            </a:r>
          </a:p>
          <a:p>
            <a:endParaRPr lang="de-DE" sz="900" dirty="0">
              <a:solidFill>
                <a:srgbClr val="F29400"/>
              </a:solidFill>
            </a:endParaRPr>
          </a:p>
          <a:p>
            <a:r>
              <a:rPr lang="de-DE" sz="1400" b="1" dirty="0">
                <a:solidFill>
                  <a:srgbClr val="C00000"/>
                </a:solidFill>
                <a:latin typeface="Arial Black" panose="020B0A04020102020204" pitchFamily="34" charset="0"/>
              </a:rPr>
              <a:t>Krebsdiagnose: </a:t>
            </a:r>
          </a:p>
          <a:p>
            <a:r>
              <a:rPr lang="de-DE" sz="2600" b="1" dirty="0">
                <a:solidFill>
                  <a:srgbClr val="C00000"/>
                </a:solidFill>
                <a:latin typeface="Arial Black" panose="020B0A04020102020204" pitchFamily="34" charset="0"/>
              </a:rPr>
              <a:t>»Gefühle zu verdrängen, </a:t>
            </a:r>
          </a:p>
          <a:p>
            <a:r>
              <a:rPr lang="de-DE" b="1" dirty="0">
                <a:solidFill>
                  <a:srgbClr val="C00000"/>
                </a:solidFill>
                <a:latin typeface="Arial Black" panose="020B0A04020102020204" pitchFamily="34" charset="0"/>
              </a:rPr>
              <a:t>kann eine sinnvolle Strategie sein«</a:t>
            </a:r>
          </a:p>
          <a:p>
            <a:r>
              <a:rPr lang="de-DE" sz="900" dirty="0">
                <a:solidFill>
                  <a:srgbClr val="C00000"/>
                </a:solidFill>
                <a:hlinkClick r:id="rId2">
                  <a:extLst>
                    <a:ext uri="{A12FA001-AC4F-418D-AE19-62706E023703}">
                      <ahyp:hlinkClr xmlns:ahyp="http://schemas.microsoft.com/office/drawing/2018/hyperlinkcolor" val="tx"/>
                    </a:ext>
                  </a:extLst>
                </a:hlinkClick>
              </a:rPr>
              <a:t>https://www.spektrum.de/news/wie-koennen-betroffene-mit-einer-krebsdiagnose-umgehen/2098674</a:t>
            </a:r>
            <a:endParaRPr lang="de-DE" sz="900" dirty="0">
              <a:solidFill>
                <a:srgbClr val="C00000"/>
              </a:solidFill>
            </a:endParaRPr>
          </a:p>
          <a:p>
            <a:endParaRPr lang="de-DE" sz="900" dirty="0">
              <a:solidFill>
                <a:srgbClr val="F29400"/>
              </a:solidFill>
            </a:endParaRPr>
          </a:p>
          <a:p>
            <a:endParaRPr lang="de-DE" sz="900" dirty="0">
              <a:solidFill>
                <a:srgbClr val="F29400"/>
              </a:solidFill>
            </a:endParaRPr>
          </a:p>
          <a:p>
            <a:r>
              <a:rPr lang="de-DE" sz="1400" b="1" dirty="0">
                <a:solidFill>
                  <a:srgbClr val="F29400"/>
                </a:solidFill>
                <a:latin typeface="Arial Black" panose="020B0A04020102020204" pitchFamily="34" charset="0"/>
              </a:rPr>
              <a:t>Nach dem Krebs</a:t>
            </a:r>
          </a:p>
          <a:p>
            <a:r>
              <a:rPr lang="de-DE" sz="2400" b="1" dirty="0">
                <a:solidFill>
                  <a:srgbClr val="F29400"/>
                </a:solidFill>
                <a:latin typeface="Arial Black" panose="020B0A04020102020204" pitchFamily="34" charset="0"/>
              </a:rPr>
              <a:t>Geheilt heißt nicht vorbei</a:t>
            </a:r>
          </a:p>
          <a:p>
            <a:r>
              <a:rPr lang="de-DE" sz="900" dirty="0">
                <a:solidFill>
                  <a:srgbClr val="F29400"/>
                </a:solidFill>
                <a:hlinkClick r:id="rId3">
                  <a:extLst>
                    <a:ext uri="{A12FA001-AC4F-418D-AE19-62706E023703}">
                      <ahyp:hlinkClr xmlns:ahyp="http://schemas.microsoft.com/office/drawing/2018/hyperlinkcolor" val="tx"/>
                    </a:ext>
                  </a:extLst>
                </a:hlinkClick>
              </a:rPr>
              <a:t>https://www.spektrum.de/news/krebs-geheilt-heisst-nicht-vorbei/2087583</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400" b="1" dirty="0">
                <a:solidFill>
                  <a:srgbClr val="F29400"/>
                </a:solidFill>
              </a:rPr>
              <a:t>Moderne Krebstherapien: Gezielter Angriff!</a:t>
            </a:r>
          </a:p>
          <a:p>
            <a:r>
              <a:rPr lang="de-DE" sz="900" dirty="0">
                <a:solidFill>
                  <a:srgbClr val="F29400"/>
                </a:solidFill>
                <a:hlinkClick r:id="rId4">
                  <a:extLst>
                    <a:ext uri="{A12FA001-AC4F-418D-AE19-62706E023703}">
                      <ahyp:hlinkClr xmlns:ahyp="http://schemas.microsoft.com/office/drawing/2018/hyperlinkcolor" val="tx"/>
                    </a:ext>
                  </a:extLst>
                </a:hlinkClick>
              </a:rPr>
              <a:t>https://www.spektrum.de/news/moderne-krebstherapien-gezielter-angriff-mit-targeted-therapies/2054019</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400" b="1" dirty="0">
                <a:solidFill>
                  <a:srgbClr val="F29400"/>
                </a:solidFill>
              </a:rPr>
              <a:t>Krebsrisiko: Fluch und Segen von Gentests</a:t>
            </a:r>
          </a:p>
          <a:p>
            <a:r>
              <a:rPr lang="de-DE" sz="900" dirty="0">
                <a:solidFill>
                  <a:srgbClr val="F29400"/>
                </a:solidFill>
                <a:hlinkClick r:id="rId5">
                  <a:extLst>
                    <a:ext uri="{A12FA001-AC4F-418D-AE19-62706E023703}">
                      <ahyp:hlinkClr xmlns:ahyp="http://schemas.microsoft.com/office/drawing/2018/hyperlinkcolor" val="tx"/>
                    </a:ext>
                  </a:extLst>
                </a:hlinkClick>
              </a:rPr>
              <a:t>https://www.spektrum.de/news/krebsrisiko-krebspraevention-bei-eierstockkrebs/2092854</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400" b="1" dirty="0">
                <a:solidFill>
                  <a:srgbClr val="F29400"/>
                </a:solidFill>
              </a:rPr>
              <a:t>Palliativmedizin: Kraft schöpfen bei schwerer Krankheit</a:t>
            </a:r>
          </a:p>
          <a:p>
            <a:r>
              <a:rPr lang="de-DE" sz="900" dirty="0">
                <a:solidFill>
                  <a:srgbClr val="F29400"/>
                </a:solidFill>
                <a:hlinkClick r:id="rId6">
                  <a:extLst>
                    <a:ext uri="{A12FA001-AC4F-418D-AE19-62706E023703}">
                      <ahyp:hlinkClr xmlns:ahyp="http://schemas.microsoft.com/office/drawing/2018/hyperlinkcolor" val="tx"/>
                    </a:ext>
                  </a:extLst>
                </a:hlinkClick>
              </a:rPr>
              <a:t>https://www.spektrum.de/news/palliativmedizin-kraft-schoepfen-bei-schwerer-krankheit/2101479</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400" b="1" dirty="0">
                <a:solidFill>
                  <a:srgbClr val="F29400"/>
                </a:solidFill>
              </a:rPr>
              <a:t>Krebs bei Kindern: Kleine Kämpfer</a:t>
            </a:r>
          </a:p>
          <a:p>
            <a:r>
              <a:rPr lang="de-DE" sz="900" dirty="0">
                <a:solidFill>
                  <a:srgbClr val="F29400"/>
                </a:solidFill>
                <a:hlinkClick r:id="rId7">
                  <a:extLst>
                    <a:ext uri="{A12FA001-AC4F-418D-AE19-62706E023703}">
                      <ahyp:hlinkClr xmlns:ahyp="http://schemas.microsoft.com/office/drawing/2018/hyperlinkcolor" val="tx"/>
                    </a:ext>
                  </a:extLst>
                </a:hlinkClick>
              </a:rPr>
              <a:t>https://www.spektrum.de/news/krebs-bei-kindern-ursachen-therapie-heilungschancen/2070609</a:t>
            </a:r>
            <a:endParaRPr lang="de-DE" sz="900" dirty="0">
              <a:solidFill>
                <a:srgbClr val="F29400"/>
              </a:solidFill>
            </a:endParaRPr>
          </a:p>
        </p:txBody>
      </p:sp>
      <p:sp>
        <p:nvSpPr>
          <p:cNvPr id="7" name="Textfeld 6">
            <a:extLst>
              <a:ext uri="{FF2B5EF4-FFF2-40B4-BE49-F238E27FC236}">
                <a16:creationId xmlns:a16="http://schemas.microsoft.com/office/drawing/2014/main" id="{55A3CA48-33AE-CBDF-3A2E-2D853CC54405}"/>
              </a:ext>
            </a:extLst>
          </p:cNvPr>
          <p:cNvSpPr txBox="1"/>
          <p:nvPr/>
        </p:nvSpPr>
        <p:spPr>
          <a:xfrm>
            <a:off x="315963" y="3770465"/>
            <a:ext cx="2144432" cy="2569934"/>
          </a:xfrm>
          <a:prstGeom prst="rect">
            <a:avLst/>
          </a:prstGeom>
          <a:noFill/>
        </p:spPr>
        <p:txBody>
          <a:bodyPr wrap="square" rtlCol="0">
            <a:spAutoFit/>
          </a:bodyPr>
          <a:lstStyle/>
          <a:p>
            <a:r>
              <a:rPr lang="de-DE" sz="900" dirty="0">
                <a:solidFill>
                  <a:srgbClr val="C00000"/>
                </a:solidFill>
              </a:rPr>
              <a:t>20.04.2020 </a:t>
            </a:r>
          </a:p>
          <a:p>
            <a:r>
              <a:rPr lang="de-DE" sz="900" dirty="0">
                <a:solidFill>
                  <a:srgbClr val="C00000"/>
                </a:solidFill>
              </a:rPr>
              <a:t>Tumorzentrum München - TZM</a:t>
            </a:r>
          </a:p>
          <a:p>
            <a:r>
              <a:rPr lang="de-DE" sz="2800" b="1" dirty="0">
                <a:solidFill>
                  <a:srgbClr val="C00000"/>
                </a:solidFill>
                <a:latin typeface="Arial Black" panose="020B0A04020102020204" pitchFamily="34" charset="0"/>
              </a:rPr>
              <a:t>Die Krise meistern </a:t>
            </a:r>
          </a:p>
          <a:p>
            <a:r>
              <a:rPr lang="de-DE" sz="1600" b="1" dirty="0">
                <a:solidFill>
                  <a:srgbClr val="C00000"/>
                </a:solidFill>
                <a:latin typeface="Arial Black" panose="020B0A04020102020204" pitchFamily="34" charset="0"/>
              </a:rPr>
              <a:t>       durch</a:t>
            </a:r>
          </a:p>
          <a:p>
            <a:r>
              <a:rPr lang="de-DE" sz="2800" b="1" dirty="0">
                <a:solidFill>
                  <a:srgbClr val="C00000"/>
                </a:solidFill>
                <a:latin typeface="Arial Black" panose="020B0A04020102020204" pitchFamily="34" charset="0"/>
              </a:rPr>
              <a:t>Resilienz</a:t>
            </a:r>
            <a:br>
              <a:rPr lang="de-DE" sz="1600" b="1" dirty="0">
                <a:solidFill>
                  <a:srgbClr val="C00000"/>
                </a:solidFill>
              </a:rPr>
            </a:br>
            <a:r>
              <a:rPr lang="de-DE" sz="900" dirty="0">
                <a:solidFill>
                  <a:srgbClr val="C00000"/>
                </a:solidFill>
                <a:hlinkClick r:id="rId8">
                  <a:extLst>
                    <a:ext uri="{A12FA001-AC4F-418D-AE19-62706E023703}">
                      <ahyp:hlinkClr xmlns:ahyp="http://schemas.microsoft.com/office/drawing/2018/hyperlinkcolor" val="tx"/>
                    </a:ext>
                  </a:extLst>
                </a:hlinkClick>
              </a:rPr>
              <a:t>https://news.tumorzentrum-muenchen.de/2020/04/die-krise-meistern-durch-resilienz/</a:t>
            </a:r>
            <a:endParaRPr lang="de-DE" sz="900" dirty="0">
              <a:solidFill>
                <a:srgbClr val="C00000"/>
              </a:solidFill>
            </a:endParaRPr>
          </a:p>
          <a:p>
            <a:endParaRPr lang="de-DE" sz="1600" b="1" dirty="0">
              <a:solidFill>
                <a:schemeClr val="accent1">
                  <a:lumMod val="75000"/>
                </a:schemeClr>
              </a:solidFill>
            </a:endParaRPr>
          </a:p>
        </p:txBody>
      </p:sp>
      <p:sp>
        <p:nvSpPr>
          <p:cNvPr id="8" name="Textfeld 7">
            <a:extLst>
              <a:ext uri="{FF2B5EF4-FFF2-40B4-BE49-F238E27FC236}">
                <a16:creationId xmlns:a16="http://schemas.microsoft.com/office/drawing/2014/main" id="{2EFD84DB-D922-1A6C-01F5-37F6AC91B4A5}"/>
              </a:ext>
            </a:extLst>
          </p:cNvPr>
          <p:cNvSpPr txBox="1"/>
          <p:nvPr/>
        </p:nvSpPr>
        <p:spPr>
          <a:xfrm>
            <a:off x="2648171" y="675988"/>
            <a:ext cx="3993011" cy="5232202"/>
          </a:xfrm>
          <a:prstGeom prst="rect">
            <a:avLst/>
          </a:prstGeom>
          <a:noFill/>
        </p:spPr>
        <p:txBody>
          <a:bodyPr wrap="square" rtlCol="0">
            <a:spAutoFit/>
          </a:bodyPr>
          <a:lstStyle/>
          <a:p>
            <a:r>
              <a:rPr lang="de-DE" sz="900" dirty="0">
                <a:solidFill>
                  <a:srgbClr val="F29400"/>
                </a:solidFill>
              </a:rPr>
              <a:t>14.10.2022</a:t>
            </a:r>
          </a:p>
          <a:p>
            <a:r>
              <a:rPr lang="de-DE" sz="900" dirty="0">
                <a:solidFill>
                  <a:srgbClr val="F29400"/>
                </a:solidFill>
              </a:rPr>
              <a:t>Frauenselbsthilfe Krebs Bundesverband</a:t>
            </a:r>
          </a:p>
          <a:p>
            <a:r>
              <a:rPr lang="de-DE" sz="2400" b="1" dirty="0">
                <a:solidFill>
                  <a:srgbClr val="F29400"/>
                </a:solidFill>
                <a:latin typeface="Arial Black" panose="020B0A04020102020204" pitchFamily="34" charset="0"/>
              </a:rPr>
              <a:t>Leben mit Krebs</a:t>
            </a:r>
          </a:p>
          <a:p>
            <a:r>
              <a:rPr lang="de-DE" sz="1600" b="1" dirty="0">
                <a:solidFill>
                  <a:srgbClr val="F29400"/>
                </a:solidFill>
              </a:rPr>
              <a:t>Ein Wegbegleiter zu mehr</a:t>
            </a:r>
          </a:p>
          <a:p>
            <a:r>
              <a:rPr lang="de-DE" sz="1600" b="1" dirty="0">
                <a:solidFill>
                  <a:srgbClr val="F29400"/>
                </a:solidFill>
              </a:rPr>
              <a:t>Resilienz und Wohlbefinden</a:t>
            </a:r>
          </a:p>
          <a:p>
            <a:r>
              <a:rPr lang="de-DE" sz="900" dirty="0">
                <a:solidFill>
                  <a:srgbClr val="F29400"/>
                </a:solidFill>
                <a:hlinkClick r:id="rId9">
                  <a:extLst>
                    <a:ext uri="{A12FA001-AC4F-418D-AE19-62706E023703}">
                      <ahyp:hlinkClr xmlns:ahyp="http://schemas.microsoft.com/office/drawing/2018/hyperlinkcolor" val="tx"/>
                    </a:ext>
                  </a:extLst>
                </a:hlinkClick>
              </a:rPr>
              <a:t>https://www.frauenselbsthilfe.de/_Resources/Persistent/09e3e623a5e323ea2222f8c55d195291c5742c65/2022-09-Resilienzbrosch%C3%BCre-final.pdf</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chemeClr val="accent1">
                    <a:lumMod val="75000"/>
                  </a:schemeClr>
                </a:solidFill>
              </a:rPr>
              <a:t>23.12.2019</a:t>
            </a:r>
          </a:p>
          <a:p>
            <a:r>
              <a:rPr lang="de-DE" sz="900" dirty="0">
                <a:solidFill>
                  <a:schemeClr val="accent1">
                    <a:lumMod val="75000"/>
                  </a:schemeClr>
                </a:solidFill>
              </a:rPr>
              <a:t>Deutsches Ärzteblatt | Jg. 116 | Heft 51–52</a:t>
            </a:r>
          </a:p>
          <a:p>
            <a:r>
              <a:rPr lang="de-DE" sz="900" dirty="0">
                <a:solidFill>
                  <a:schemeClr val="accent1">
                    <a:lumMod val="75000"/>
                  </a:schemeClr>
                </a:solidFill>
              </a:rPr>
              <a:t>Dtsch Arztebl Int 2019; 116: 865-72; DOI: 10.3238/arztebl.2019.0865</a:t>
            </a:r>
          </a:p>
          <a:p>
            <a:r>
              <a:rPr lang="de-DE" sz="900" dirty="0">
                <a:solidFill>
                  <a:schemeClr val="accent1">
                    <a:lumMod val="75000"/>
                  </a:schemeClr>
                </a:solidFill>
              </a:rPr>
              <a:t>Ludolph, Paul; </a:t>
            </a:r>
            <a:r>
              <a:rPr lang="de-DE" sz="900" dirty="0" err="1">
                <a:solidFill>
                  <a:schemeClr val="accent1">
                    <a:lumMod val="75000"/>
                  </a:schemeClr>
                </a:solidFill>
              </a:rPr>
              <a:t>Kunzler</a:t>
            </a:r>
            <a:r>
              <a:rPr lang="de-DE" sz="900" dirty="0">
                <a:solidFill>
                  <a:schemeClr val="accent1">
                    <a:lumMod val="75000"/>
                  </a:schemeClr>
                </a:solidFill>
              </a:rPr>
              <a:t>, Angela M.; Stoffers-Winterling, Jutta; Helmreich, Isabella; Lieb, Klaus</a:t>
            </a:r>
          </a:p>
          <a:p>
            <a:r>
              <a:rPr lang="de-DE" sz="1200" b="1" dirty="0">
                <a:solidFill>
                  <a:schemeClr val="accent1">
                    <a:lumMod val="75000"/>
                  </a:schemeClr>
                </a:solidFill>
              </a:rPr>
              <a:t>MEDIZIN: Übersichtsarbeit</a:t>
            </a:r>
          </a:p>
          <a:p>
            <a:r>
              <a:rPr lang="de-DE" sz="1600" dirty="0" err="1">
                <a:solidFill>
                  <a:schemeClr val="accent1">
                    <a:lumMod val="75000"/>
                  </a:schemeClr>
                </a:solidFill>
                <a:latin typeface="Arial Black" panose="020B0A04020102020204" pitchFamily="34" charset="0"/>
              </a:rPr>
              <a:t>Resilienzfördernde</a:t>
            </a:r>
            <a:r>
              <a:rPr lang="de-DE" sz="1600" dirty="0">
                <a:solidFill>
                  <a:schemeClr val="accent1">
                    <a:lumMod val="75000"/>
                  </a:schemeClr>
                </a:solidFill>
                <a:latin typeface="Arial Black" panose="020B0A04020102020204" pitchFamily="34" charset="0"/>
              </a:rPr>
              <a:t> Interventionen</a:t>
            </a:r>
          </a:p>
          <a:p>
            <a:r>
              <a:rPr lang="de-DE" sz="1600" dirty="0">
                <a:solidFill>
                  <a:schemeClr val="accent1">
                    <a:lumMod val="75000"/>
                  </a:schemeClr>
                </a:solidFill>
                <a:latin typeface="Arial Black" panose="020B0A04020102020204" pitchFamily="34" charset="0"/>
              </a:rPr>
              <a:t>bei Patienten mit Krebs</a:t>
            </a:r>
          </a:p>
          <a:p>
            <a:r>
              <a:rPr lang="de-DE" sz="900" dirty="0">
                <a:solidFill>
                  <a:schemeClr val="accent1">
                    <a:lumMod val="75000"/>
                  </a:schemeClr>
                </a:solidFill>
                <a:hlinkClick r:id="rId10">
                  <a:extLst>
                    <a:ext uri="{A12FA001-AC4F-418D-AE19-62706E023703}">
                      <ahyp:hlinkClr xmlns:ahyp="http://schemas.microsoft.com/office/drawing/2018/hyperlinkcolor" val="tx"/>
                    </a:ext>
                  </a:extLst>
                </a:hlinkClick>
              </a:rPr>
              <a:t>https://www.aerzteblatt.de/archiv/211417/Resilienzfoerdernde-Interventionen-bei-Patienten-mit-Krebs</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50000"/>
                  </a:schemeClr>
                </a:solidFill>
              </a:rPr>
              <a:t>GEO Wissen</a:t>
            </a:r>
          </a:p>
          <a:p>
            <a:r>
              <a:rPr lang="de-DE" sz="2000" b="1" dirty="0">
                <a:solidFill>
                  <a:schemeClr val="accent1">
                    <a:lumMod val="50000"/>
                  </a:schemeClr>
                </a:solidFill>
                <a:latin typeface="Arial Black" panose="020B0A04020102020204" pitchFamily="34" charset="0"/>
              </a:rPr>
              <a:t>Widerstandskraft Resilienz</a:t>
            </a:r>
          </a:p>
          <a:p>
            <a:r>
              <a:rPr lang="de-DE" sz="1600" b="1" dirty="0">
                <a:solidFill>
                  <a:schemeClr val="accent1">
                    <a:lumMod val="50000"/>
                  </a:schemeClr>
                </a:solidFill>
                <a:latin typeface="Arial Black" panose="020B0A04020102020204" pitchFamily="34" charset="0"/>
              </a:rPr>
              <a:t>Das Geheimnis der inneren Stärke </a:t>
            </a:r>
          </a:p>
          <a:p>
            <a:r>
              <a:rPr lang="de-DE" sz="900" dirty="0">
                <a:solidFill>
                  <a:schemeClr val="accent1">
                    <a:lumMod val="50000"/>
                  </a:schemeClr>
                </a:solidFill>
                <a:hlinkClick r:id="rId11">
                  <a:extLst>
                    <a:ext uri="{A12FA001-AC4F-418D-AE19-62706E023703}">
                      <ahyp:hlinkClr xmlns:ahyp="http://schemas.microsoft.com/office/drawing/2018/hyperlinkcolor" val="tx"/>
                    </a:ext>
                  </a:extLst>
                </a:hlinkClick>
              </a:rPr>
              <a:t>https://www.geo.de/magazine/geo-wissen/19986-rtkl-widerstandskraft-resilienz-das-geheimnis-der-inneren-staerke</a:t>
            </a:r>
            <a:endParaRPr lang="de-DE" sz="900" dirty="0">
              <a:solidFill>
                <a:schemeClr val="accent1">
                  <a:lumMod val="50000"/>
                </a:schemeClr>
              </a:solidFill>
            </a:endParaRPr>
          </a:p>
        </p:txBody>
      </p:sp>
    </p:spTree>
    <p:extLst>
      <p:ext uri="{BB962C8B-B14F-4D97-AF65-F5344CB8AC3E}">
        <p14:creationId xmlns:p14="http://schemas.microsoft.com/office/powerpoint/2010/main" val="4288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B9BBC14-DB6F-CD83-E899-384964E5D81A}"/>
              </a:ext>
            </a:extLst>
          </p:cNvPr>
          <p:cNvSpPr txBox="1"/>
          <p:nvPr/>
        </p:nvSpPr>
        <p:spPr>
          <a:xfrm>
            <a:off x="324366" y="113126"/>
            <a:ext cx="3247053" cy="430887"/>
          </a:xfrm>
          <a:prstGeom prst="rect">
            <a:avLst/>
          </a:prstGeom>
          <a:noFill/>
        </p:spPr>
        <p:txBody>
          <a:bodyPr wrap="square">
            <a:spAutoFit/>
          </a:bodyPr>
          <a:lstStyle/>
          <a:p>
            <a:r>
              <a:rPr lang="de-DE" sz="2200" b="1" dirty="0">
                <a:solidFill>
                  <a:srgbClr val="F29400"/>
                </a:solidFill>
                <a:latin typeface="Arial Black" panose="020B0A04020102020204" pitchFamily="34" charset="0"/>
              </a:rPr>
              <a:t>Zweitmeinung</a:t>
            </a:r>
          </a:p>
        </p:txBody>
      </p:sp>
      <p:sp>
        <p:nvSpPr>
          <p:cNvPr id="3" name="Ellipse 2">
            <a:hlinkClick r:id="rId2"/>
            <a:extLst>
              <a:ext uri="{FF2B5EF4-FFF2-40B4-BE49-F238E27FC236}">
                <a16:creationId xmlns:a16="http://schemas.microsoft.com/office/drawing/2014/main" id="{6C81639F-C0A0-00F8-C62B-BFE0F6356B14}"/>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300" dirty="0">
                <a:latin typeface="Arial Black" panose="020B0A04020102020204" pitchFamily="34" charset="0"/>
              </a:rPr>
              <a:t>Netzwerk ​</a:t>
            </a:r>
          </a:p>
          <a:p>
            <a:pPr algn="ctr"/>
            <a:r>
              <a:rPr lang="de-DE" sz="1300" dirty="0">
                <a:latin typeface="Arial Black" panose="020B0A04020102020204" pitchFamily="34" charset="0"/>
              </a:rPr>
              <a:t>Onkologische Spitzenzentren</a:t>
            </a:r>
            <a:endParaRPr lang="de-DE" sz="1400" b="1" dirty="0"/>
          </a:p>
        </p:txBody>
      </p:sp>
      <p:sp>
        <p:nvSpPr>
          <p:cNvPr id="4" name="Textfeld 3">
            <a:extLst>
              <a:ext uri="{FF2B5EF4-FFF2-40B4-BE49-F238E27FC236}">
                <a16:creationId xmlns:a16="http://schemas.microsoft.com/office/drawing/2014/main" id="{2118AA68-456A-7E3C-99F4-3D2D429EF9F3}"/>
              </a:ext>
            </a:extLst>
          </p:cNvPr>
          <p:cNvSpPr txBox="1"/>
          <p:nvPr/>
        </p:nvSpPr>
        <p:spPr>
          <a:xfrm>
            <a:off x="6957238" y="867970"/>
            <a:ext cx="5061674" cy="2308324"/>
          </a:xfrm>
          <a:prstGeom prst="rect">
            <a:avLst/>
          </a:prstGeom>
          <a:noFill/>
        </p:spPr>
        <p:txBody>
          <a:bodyPr wrap="square" rtlCol="0">
            <a:spAutoFit/>
          </a:bodyPr>
          <a:lstStyle/>
          <a:p>
            <a:endParaRPr lang="de-DE" sz="900" dirty="0">
              <a:solidFill>
                <a:srgbClr val="C00000"/>
              </a:solidFill>
            </a:endParaRPr>
          </a:p>
          <a:p>
            <a:r>
              <a:rPr lang="de-DE" sz="900" dirty="0">
                <a:solidFill>
                  <a:srgbClr val="C00000"/>
                </a:solidFill>
              </a:rPr>
              <a:t>14.06.2022</a:t>
            </a:r>
          </a:p>
          <a:p>
            <a:r>
              <a:rPr lang="de-DE" sz="900" dirty="0">
                <a:solidFill>
                  <a:srgbClr val="C00000"/>
                </a:solidFill>
              </a:rPr>
              <a:t>Prostata Hilfe Deutschland</a:t>
            </a:r>
          </a:p>
          <a:p>
            <a:r>
              <a:rPr lang="de-DE" sz="2400" dirty="0">
                <a:solidFill>
                  <a:srgbClr val="C00000"/>
                </a:solidFill>
                <a:latin typeface="Arial Black" panose="020B0A04020102020204" pitchFamily="34" charset="0"/>
              </a:rPr>
              <a:t>Zweitmeinung </a:t>
            </a:r>
          </a:p>
          <a:p>
            <a:r>
              <a:rPr lang="de-DE" sz="2400" dirty="0">
                <a:solidFill>
                  <a:srgbClr val="C00000"/>
                </a:solidFill>
                <a:latin typeface="Arial Black" panose="020B0A04020102020204" pitchFamily="34" charset="0"/>
              </a:rPr>
              <a:t>bei Prostatakrebs</a:t>
            </a:r>
          </a:p>
          <a:p>
            <a:r>
              <a:rPr lang="de-DE" sz="2400" dirty="0">
                <a:solidFill>
                  <a:srgbClr val="C00000"/>
                </a:solidFill>
                <a:latin typeface="Arial Black" panose="020B0A04020102020204" pitchFamily="34" charset="0"/>
              </a:rPr>
              <a:t>Tipps und Hilfe</a:t>
            </a:r>
          </a:p>
          <a:p>
            <a:r>
              <a:rPr lang="de-DE" sz="900" dirty="0">
                <a:solidFill>
                  <a:srgbClr val="C00000"/>
                </a:solidFill>
                <a:hlinkClick r:id="rId3">
                  <a:extLst>
                    <a:ext uri="{A12FA001-AC4F-418D-AE19-62706E023703}">
                      <ahyp:hlinkClr xmlns:ahyp="http://schemas.microsoft.com/office/drawing/2018/hyperlinkcolor" val="tx"/>
                    </a:ext>
                  </a:extLst>
                </a:hlinkClick>
              </a:rPr>
              <a:t>https://www.prostata-hilfe-deutschland.de/prostata-news/zweitmeinung-prostatakrebs</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50000"/>
                </a:schemeClr>
              </a:solidFill>
            </a:endParaRPr>
          </a:p>
          <a:p>
            <a:endParaRPr lang="de-DE" sz="900" dirty="0">
              <a:solidFill>
                <a:srgbClr val="F29400"/>
              </a:solidFill>
            </a:endParaRPr>
          </a:p>
        </p:txBody>
      </p:sp>
      <p:sp>
        <p:nvSpPr>
          <p:cNvPr id="5" name="Textfeld 4">
            <a:extLst>
              <a:ext uri="{FF2B5EF4-FFF2-40B4-BE49-F238E27FC236}">
                <a16:creationId xmlns:a16="http://schemas.microsoft.com/office/drawing/2014/main" id="{C66C31C5-6D00-D715-55AA-DD7B67B85B33}"/>
              </a:ext>
            </a:extLst>
          </p:cNvPr>
          <p:cNvSpPr txBox="1"/>
          <p:nvPr/>
        </p:nvSpPr>
        <p:spPr>
          <a:xfrm>
            <a:off x="315963" y="3770465"/>
            <a:ext cx="2144432" cy="892552"/>
          </a:xfrm>
          <a:prstGeom prst="rect">
            <a:avLst/>
          </a:prstGeom>
          <a:noFill/>
        </p:spPr>
        <p:txBody>
          <a:bodyPr wrap="square" rtlCol="0">
            <a:spAutoFit/>
          </a:bodyPr>
          <a:lstStyle/>
          <a:p>
            <a:r>
              <a:rPr lang="de-DE" sz="900" dirty="0">
                <a:solidFill>
                  <a:srgbClr val="C00000"/>
                </a:solidFill>
              </a:rPr>
              <a:t> </a:t>
            </a:r>
          </a:p>
          <a:p>
            <a:r>
              <a:rPr lang="de-DE" sz="900" dirty="0">
                <a:solidFill>
                  <a:srgbClr val="C00000"/>
                </a:solidFill>
              </a:rPr>
              <a:t> </a:t>
            </a:r>
          </a:p>
          <a:p>
            <a:endParaRPr lang="de-DE" sz="900" dirty="0">
              <a:solidFill>
                <a:srgbClr val="C00000"/>
              </a:solidFill>
            </a:endParaRPr>
          </a:p>
          <a:p>
            <a:r>
              <a:rPr lang="de-DE" sz="900" dirty="0">
                <a:solidFill>
                  <a:srgbClr val="C00000"/>
                </a:solidFill>
              </a:rPr>
              <a:t> </a:t>
            </a:r>
          </a:p>
          <a:p>
            <a:endParaRPr lang="de-DE" sz="1600" b="1" dirty="0">
              <a:solidFill>
                <a:schemeClr val="accent1">
                  <a:lumMod val="75000"/>
                </a:schemeClr>
              </a:solidFill>
            </a:endParaRPr>
          </a:p>
        </p:txBody>
      </p:sp>
      <p:sp>
        <p:nvSpPr>
          <p:cNvPr id="6" name="Textfeld 5">
            <a:extLst>
              <a:ext uri="{FF2B5EF4-FFF2-40B4-BE49-F238E27FC236}">
                <a16:creationId xmlns:a16="http://schemas.microsoft.com/office/drawing/2014/main" id="{4198ED9E-490A-995E-9ABA-5C8F0896CF6C}"/>
              </a:ext>
            </a:extLst>
          </p:cNvPr>
          <p:cNvSpPr txBox="1"/>
          <p:nvPr/>
        </p:nvSpPr>
        <p:spPr>
          <a:xfrm>
            <a:off x="2721435" y="864577"/>
            <a:ext cx="4060365" cy="3970318"/>
          </a:xfrm>
          <a:prstGeom prst="rect">
            <a:avLst/>
          </a:prstGeom>
          <a:noFill/>
        </p:spPr>
        <p:txBody>
          <a:bodyPr wrap="square" rtlCol="0">
            <a:spAutoFit/>
          </a:bodyPr>
          <a:lstStyle/>
          <a:p>
            <a:endParaRPr lang="de-DE" sz="900" dirty="0">
              <a:solidFill>
                <a:srgbClr val="F29400"/>
              </a:solidFill>
            </a:endParaRPr>
          </a:p>
          <a:p>
            <a:r>
              <a:rPr lang="de-DE" sz="900" dirty="0">
                <a:solidFill>
                  <a:srgbClr val="F29400"/>
                </a:solidFill>
              </a:rPr>
              <a:t>23.07.2019</a:t>
            </a:r>
          </a:p>
          <a:p>
            <a:r>
              <a:rPr lang="de-DE" sz="900" dirty="0">
                <a:solidFill>
                  <a:srgbClr val="F29400"/>
                </a:solidFill>
              </a:rPr>
              <a:t>Krebsinformationsdienst | Deutsches Krebsforschungszentrum - dkfz</a:t>
            </a:r>
          </a:p>
          <a:p>
            <a:r>
              <a:rPr lang="de-DE" sz="2400" dirty="0">
                <a:solidFill>
                  <a:srgbClr val="F29400"/>
                </a:solidFill>
                <a:latin typeface="Arial Black" panose="020B0A04020102020204" pitchFamily="34" charset="0"/>
              </a:rPr>
              <a:t>Eine Zweitmeinung</a:t>
            </a:r>
          </a:p>
          <a:p>
            <a:r>
              <a:rPr lang="de-DE" sz="2400" dirty="0">
                <a:solidFill>
                  <a:srgbClr val="F29400"/>
                </a:solidFill>
                <a:latin typeface="Arial Black" panose="020B0A04020102020204" pitchFamily="34" charset="0"/>
              </a:rPr>
              <a:t>ist Krebspatienten wichtig</a:t>
            </a:r>
          </a:p>
          <a:p>
            <a:r>
              <a:rPr lang="de-DE" sz="900" dirty="0">
                <a:solidFill>
                  <a:srgbClr val="F29400"/>
                </a:solidFill>
                <a:hlinkClick r:id="rId4">
                  <a:extLst>
                    <a:ext uri="{A12FA001-AC4F-418D-AE19-62706E023703}">
                      <ahyp:hlinkClr xmlns:ahyp="http://schemas.microsoft.com/office/drawing/2018/hyperlinkcolor" val="tx"/>
                    </a:ext>
                  </a:extLst>
                </a:hlinkClick>
              </a:rPr>
              <a:t>https://www.krebsinformationsdienst.de/aktuelles/2019/news049-zweitmeinung-fuer-krebspatienten.php</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err="1">
                <a:solidFill>
                  <a:schemeClr val="accent1">
                    <a:lumMod val="75000"/>
                  </a:schemeClr>
                </a:solidFill>
              </a:rPr>
              <a:t>verbraucherzentrale</a:t>
            </a:r>
            <a:endParaRPr lang="de-DE" sz="900" dirty="0">
              <a:solidFill>
                <a:schemeClr val="accent1">
                  <a:lumMod val="75000"/>
                </a:schemeClr>
              </a:solidFill>
            </a:endParaRPr>
          </a:p>
          <a:p>
            <a:r>
              <a:rPr lang="de-DE" sz="2400" dirty="0">
                <a:solidFill>
                  <a:schemeClr val="accent1">
                    <a:lumMod val="75000"/>
                  </a:schemeClr>
                </a:solidFill>
                <a:latin typeface="Arial Black" panose="020B0A04020102020204" pitchFamily="34" charset="0"/>
              </a:rPr>
              <a:t>Ärztlich Zweitmeinung</a:t>
            </a:r>
          </a:p>
          <a:p>
            <a:r>
              <a:rPr lang="de-DE" sz="2400" dirty="0">
                <a:solidFill>
                  <a:schemeClr val="accent1">
                    <a:lumMod val="75000"/>
                  </a:schemeClr>
                </a:solidFill>
                <a:latin typeface="Arial Black" panose="020B0A04020102020204" pitchFamily="34" charset="0"/>
              </a:rPr>
              <a:t>Was die Krankenkasse zahlt</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https://www.verbraucherzentrale.de/wissen/gesundheit-pflege/aerzte-und-kliniken/aerztliche-zweitmeinung-was-die-krankenkasse-zahlt-13493</a:t>
            </a:r>
            <a:endParaRPr lang="de-DE" sz="900" dirty="0">
              <a:solidFill>
                <a:schemeClr val="accent1">
                  <a:lumMod val="75000"/>
                </a:schemeClr>
              </a:solidFill>
            </a:endParaRPr>
          </a:p>
        </p:txBody>
      </p:sp>
      <p:sp>
        <p:nvSpPr>
          <p:cNvPr id="7" name="Textfeld 6">
            <a:hlinkClick r:id="rId6"/>
            <a:extLst>
              <a:ext uri="{FF2B5EF4-FFF2-40B4-BE49-F238E27FC236}">
                <a16:creationId xmlns:a16="http://schemas.microsoft.com/office/drawing/2014/main" id="{C90139DD-3C0A-1091-913D-569655EF6948}"/>
              </a:ext>
            </a:extLst>
          </p:cNvPr>
          <p:cNvSpPr txBox="1"/>
          <p:nvPr/>
        </p:nvSpPr>
        <p:spPr>
          <a:xfrm>
            <a:off x="315963" y="5332316"/>
            <a:ext cx="1988403" cy="1415772"/>
          </a:xfrm>
          <a:prstGeom prst="rect">
            <a:avLst/>
          </a:prstGeom>
          <a:solidFill>
            <a:schemeClr val="accent1">
              <a:lumMod val="50000"/>
            </a:schemeClr>
          </a:solidFill>
        </p:spPr>
        <p:txBody>
          <a:bodyPr wrap="square" rtlCol="0" anchor="ctr">
            <a:spAutoFit/>
          </a:bodyPr>
          <a:lstStyle/>
          <a:p>
            <a:pPr algn="ctr"/>
            <a:endParaRPr lang="de-DE" sz="1200" dirty="0">
              <a:solidFill>
                <a:schemeClr val="bg1"/>
              </a:solidFill>
              <a:latin typeface="Arial Black" panose="020B0A04020102020204" pitchFamily="34" charset="0"/>
            </a:endParaRPr>
          </a:p>
          <a:p>
            <a:pPr algn="ctr"/>
            <a:r>
              <a:rPr lang="de-DE" sz="1100" dirty="0">
                <a:solidFill>
                  <a:schemeClr val="bg1"/>
                </a:solidFill>
                <a:latin typeface="Arial Black" panose="020B0A04020102020204" pitchFamily="34" charset="0"/>
              </a:rPr>
              <a:t>krebszweitmeinung.de</a:t>
            </a:r>
          </a:p>
          <a:p>
            <a:pPr algn="ctr"/>
            <a:endParaRPr lang="de-DE" sz="900" dirty="0">
              <a:solidFill>
                <a:schemeClr val="bg1"/>
              </a:solidFill>
              <a:latin typeface="Arial Black" panose="020B0A04020102020204" pitchFamily="34" charset="0"/>
            </a:endParaRPr>
          </a:p>
          <a:p>
            <a:pPr algn="ctr"/>
            <a:r>
              <a:rPr lang="de-DE" sz="1200" dirty="0">
                <a:solidFill>
                  <a:schemeClr val="bg1"/>
                </a:solidFill>
                <a:latin typeface="Arial Black" panose="020B0A04020102020204" pitchFamily="34" charset="0"/>
              </a:rPr>
              <a:t>Zweitmeinung ​Krebs</a:t>
            </a:r>
            <a:br>
              <a:rPr lang="de-DE" sz="1600" b="1" dirty="0">
                <a:solidFill>
                  <a:schemeClr val="bg1"/>
                </a:solidFill>
                <a:latin typeface="Arial Black" panose="020B0A04020102020204" pitchFamily="34" charset="0"/>
              </a:rPr>
            </a:br>
            <a:endParaRPr lang="de-DE" sz="900" b="1" dirty="0">
              <a:solidFill>
                <a:schemeClr val="bg1"/>
              </a:solidFill>
              <a:latin typeface="Arial Black" panose="020B0A04020102020204" pitchFamily="34" charset="0"/>
            </a:endParaRPr>
          </a:p>
          <a:p>
            <a:pPr algn="ctr"/>
            <a:r>
              <a:rPr lang="de-DE" sz="900" b="1" dirty="0">
                <a:solidFill>
                  <a:schemeClr val="bg1"/>
                </a:solidFill>
                <a:latin typeface="Arial Black" panose="020B0A04020102020204" pitchFamily="34" charset="0"/>
              </a:rPr>
              <a:t>Telefon </a:t>
            </a:r>
          </a:p>
          <a:p>
            <a:pPr algn="ctr"/>
            <a:r>
              <a:rPr lang="de-DE" sz="1200" b="1" dirty="0">
                <a:solidFill>
                  <a:schemeClr val="bg1"/>
                </a:solidFill>
                <a:latin typeface="Arial Black" panose="020B0A04020102020204" pitchFamily="34" charset="0"/>
              </a:rPr>
              <a:t>089 / 231 414 747</a:t>
            </a:r>
          </a:p>
          <a:p>
            <a:pPr algn="ctr"/>
            <a:endParaRPr lang="de-DE" sz="1200" dirty="0">
              <a:solidFill>
                <a:srgbClr val="F29400"/>
              </a:solidFill>
            </a:endParaRPr>
          </a:p>
        </p:txBody>
      </p:sp>
    </p:spTree>
    <p:extLst>
      <p:ext uri="{BB962C8B-B14F-4D97-AF65-F5344CB8AC3E}">
        <p14:creationId xmlns:p14="http://schemas.microsoft.com/office/powerpoint/2010/main" val="60153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34E828F-E99C-FFB2-A776-377BF64D5D01}"/>
              </a:ext>
            </a:extLst>
          </p:cNvPr>
          <p:cNvSpPr txBox="1"/>
          <p:nvPr/>
        </p:nvSpPr>
        <p:spPr>
          <a:xfrm>
            <a:off x="324366" y="113126"/>
            <a:ext cx="3247053" cy="769441"/>
          </a:xfrm>
          <a:prstGeom prst="rect">
            <a:avLst/>
          </a:prstGeom>
          <a:noFill/>
        </p:spPr>
        <p:txBody>
          <a:bodyPr wrap="square">
            <a:spAutoFit/>
          </a:bodyPr>
          <a:lstStyle/>
          <a:p>
            <a:r>
              <a:rPr lang="de-DE" sz="2200" b="1" dirty="0">
                <a:solidFill>
                  <a:srgbClr val="F29400"/>
                </a:solidFill>
                <a:latin typeface="Arial Black" panose="020B0A04020102020204" pitchFamily="34" charset="0"/>
              </a:rPr>
              <a:t>Behandlung</a:t>
            </a:r>
          </a:p>
          <a:p>
            <a:r>
              <a:rPr lang="de-DE" sz="2200" b="1" dirty="0">
                <a:solidFill>
                  <a:srgbClr val="F29400"/>
                </a:solidFill>
                <a:latin typeface="Arial Black" panose="020B0A04020102020204" pitchFamily="34" charset="0"/>
              </a:rPr>
              <a:t>beim Arzt</a:t>
            </a:r>
            <a:endParaRPr lang="de-DE" sz="1200" b="1" dirty="0">
              <a:solidFill>
                <a:srgbClr val="F29400"/>
              </a:solidFill>
              <a:latin typeface="Arial Black" panose="020B0A04020102020204" pitchFamily="34" charset="0"/>
            </a:endParaRPr>
          </a:p>
        </p:txBody>
      </p:sp>
      <p:sp>
        <p:nvSpPr>
          <p:cNvPr id="3" name="Ellipse 2">
            <a:hlinkClick r:id="rId2"/>
            <a:extLst>
              <a:ext uri="{FF2B5EF4-FFF2-40B4-BE49-F238E27FC236}">
                <a16:creationId xmlns:a16="http://schemas.microsoft.com/office/drawing/2014/main" id="{3AB5F172-1B35-233E-5BD6-43353592CFAF}"/>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UPD</a:t>
            </a:r>
          </a:p>
          <a:p>
            <a:pPr algn="ctr"/>
            <a:r>
              <a:rPr lang="de-DE" sz="1200" b="1" dirty="0"/>
              <a:t>Unabhängige Patientenberatung Deutschland</a:t>
            </a:r>
          </a:p>
          <a:p>
            <a:pPr algn="ctr"/>
            <a:endParaRPr lang="de-DE" sz="900" b="1" dirty="0"/>
          </a:p>
          <a:p>
            <a:pPr algn="ctr"/>
            <a:r>
              <a:rPr lang="de-DE" sz="1400" b="1" dirty="0"/>
              <a:t>0800 / 0 11 77 22</a:t>
            </a:r>
          </a:p>
        </p:txBody>
      </p:sp>
      <p:sp>
        <p:nvSpPr>
          <p:cNvPr id="4" name="Textfeld 3">
            <a:extLst>
              <a:ext uri="{FF2B5EF4-FFF2-40B4-BE49-F238E27FC236}">
                <a16:creationId xmlns:a16="http://schemas.microsoft.com/office/drawing/2014/main" id="{5E02005E-66C9-274A-CC70-E754B5677897}"/>
              </a:ext>
            </a:extLst>
          </p:cNvPr>
          <p:cNvSpPr txBox="1"/>
          <p:nvPr/>
        </p:nvSpPr>
        <p:spPr>
          <a:xfrm>
            <a:off x="6734086" y="209028"/>
            <a:ext cx="5061674"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5C3EEB02-DDD1-A8AB-4D03-8DC1CEB9A545}"/>
              </a:ext>
            </a:extLst>
          </p:cNvPr>
          <p:cNvSpPr txBox="1"/>
          <p:nvPr/>
        </p:nvSpPr>
        <p:spPr>
          <a:xfrm>
            <a:off x="2475284" y="209028"/>
            <a:ext cx="3993011" cy="8248412"/>
          </a:xfrm>
          <a:prstGeom prst="rect">
            <a:avLst/>
          </a:prstGeom>
          <a:noFill/>
        </p:spPr>
        <p:txBody>
          <a:bodyPr wrap="square" rtlCol="0">
            <a:spAutoFit/>
          </a:bodyPr>
          <a:lstStyle/>
          <a:p>
            <a:r>
              <a:rPr lang="de-DE" sz="900" dirty="0" err="1">
                <a:solidFill>
                  <a:srgbClr val="F29400"/>
                </a:solidFill>
              </a:rPr>
              <a:t>praktischArzt</a:t>
            </a:r>
            <a:br>
              <a:rPr lang="de-DE" sz="900" dirty="0">
                <a:solidFill>
                  <a:srgbClr val="F29400"/>
                </a:solidFill>
              </a:rPr>
            </a:br>
            <a:br>
              <a:rPr lang="de-DE" sz="900" dirty="0">
                <a:solidFill>
                  <a:srgbClr val="F29400"/>
                </a:solidFill>
              </a:rPr>
            </a:br>
            <a:r>
              <a:rPr lang="de-DE" sz="1600" b="1" dirty="0">
                <a:solidFill>
                  <a:srgbClr val="F29400"/>
                </a:solidFill>
                <a:latin typeface="Arial Black" panose="020B0A04020102020204" pitchFamily="34" charset="0"/>
              </a:rPr>
              <a:t>Wann muss ein Arzt krankschreiben? </a:t>
            </a:r>
            <a:r>
              <a:rPr lang="de-DE" sz="1600" b="1" dirty="0">
                <a:solidFill>
                  <a:srgbClr val="F29400"/>
                </a:solidFill>
              </a:rPr>
              <a:t>   </a:t>
            </a:r>
          </a:p>
          <a:p>
            <a:r>
              <a:rPr lang="de-DE" sz="900" dirty="0">
                <a:solidFill>
                  <a:srgbClr val="F29400"/>
                </a:solidFill>
                <a:hlinkClick r:id="rId3">
                  <a:extLst>
                    <a:ext uri="{A12FA001-AC4F-418D-AE19-62706E023703}">
                      <ahyp:hlinkClr xmlns:ahyp="http://schemas.microsoft.com/office/drawing/2018/hyperlinkcolor" val="tx"/>
                    </a:ext>
                  </a:extLst>
                </a:hlinkClick>
              </a:rPr>
              <a:t>https://www.praktischarzt.de/ratgeber/krankschreibung-wie-lange/#wann-muss-ein-arzt-krankschreiben</a:t>
            </a:r>
            <a:endParaRPr lang="de-DE" sz="900" dirty="0">
              <a:solidFill>
                <a:srgbClr val="F29400"/>
              </a:solidFill>
            </a:endParaRPr>
          </a:p>
          <a:p>
            <a:endParaRPr lang="de-DE" sz="900" dirty="0">
              <a:solidFill>
                <a:srgbClr val="F29400"/>
              </a:solidFill>
            </a:endParaRPr>
          </a:p>
          <a:p>
            <a:r>
              <a:rPr lang="de-DE" sz="1200" b="1" dirty="0">
                <a:solidFill>
                  <a:srgbClr val="F29400"/>
                </a:solidFill>
              </a:rPr>
              <a:t>Krankschreibung - ab wann?    </a:t>
            </a:r>
          </a:p>
          <a:p>
            <a:r>
              <a:rPr lang="de-DE" sz="900" dirty="0">
                <a:solidFill>
                  <a:srgbClr val="F29400"/>
                </a:solidFill>
                <a:hlinkClick r:id="rId4">
                  <a:extLst>
                    <a:ext uri="{A12FA001-AC4F-418D-AE19-62706E023703}">
                      <ahyp:hlinkClr xmlns:ahyp="http://schemas.microsoft.com/office/drawing/2018/hyperlinkcolor" val="tx"/>
                    </a:ext>
                  </a:extLst>
                </a:hlinkClick>
              </a:rPr>
              <a:t>https://www.praktischarzt.de/ratgeber/krankschreibung-wie-lange/#krankschreibung-ab-wann</a:t>
            </a:r>
            <a:endParaRPr lang="de-DE" sz="900" dirty="0">
              <a:solidFill>
                <a:srgbClr val="F29400"/>
              </a:solidFill>
            </a:endParaRPr>
          </a:p>
          <a:p>
            <a:endParaRPr lang="de-DE" sz="900" dirty="0">
              <a:solidFill>
                <a:srgbClr val="F29400"/>
              </a:solidFill>
            </a:endParaRPr>
          </a:p>
          <a:p>
            <a:r>
              <a:rPr lang="de-DE" sz="1200" b="1" dirty="0">
                <a:solidFill>
                  <a:srgbClr val="F29400"/>
                </a:solidFill>
              </a:rPr>
              <a:t>Krankschreibung - wie lange am Stück?</a:t>
            </a:r>
          </a:p>
          <a:p>
            <a:r>
              <a:rPr lang="de-DE" sz="900" dirty="0">
                <a:solidFill>
                  <a:srgbClr val="F29400"/>
                </a:solidFill>
                <a:hlinkClick r:id="rId5">
                  <a:extLst>
                    <a:ext uri="{A12FA001-AC4F-418D-AE19-62706E023703}">
                      <ahyp:hlinkClr xmlns:ahyp="http://schemas.microsoft.com/office/drawing/2018/hyperlinkcolor" val="tx"/>
                    </a:ext>
                  </a:extLst>
                </a:hlinkClick>
              </a:rPr>
              <a:t>https://www.praktischarzt.de/ratgeber/krankschreibung-wie-lange/#krankschreibung-wie-lange-am-stueck</a:t>
            </a:r>
            <a:endParaRPr lang="de-DE" sz="900" dirty="0">
              <a:solidFill>
                <a:srgbClr val="F29400"/>
              </a:solidFill>
            </a:endParaRPr>
          </a:p>
          <a:p>
            <a:endParaRPr lang="de-DE" sz="900" dirty="0">
              <a:solidFill>
                <a:srgbClr val="F29400"/>
              </a:solidFill>
            </a:endParaRPr>
          </a:p>
          <a:p>
            <a:r>
              <a:rPr lang="de-DE" sz="1200" b="1" dirty="0">
                <a:solidFill>
                  <a:srgbClr val="F29400"/>
                </a:solidFill>
              </a:rPr>
              <a:t>Krankschreibung verlängern    </a:t>
            </a:r>
          </a:p>
          <a:p>
            <a:r>
              <a:rPr lang="de-DE" sz="900" dirty="0">
                <a:solidFill>
                  <a:srgbClr val="F29400"/>
                </a:solidFill>
                <a:hlinkClick r:id="rId6">
                  <a:extLst>
                    <a:ext uri="{A12FA001-AC4F-418D-AE19-62706E023703}">
                      <ahyp:hlinkClr xmlns:ahyp="http://schemas.microsoft.com/office/drawing/2018/hyperlinkcolor" val="tx"/>
                    </a:ext>
                  </a:extLst>
                </a:hlinkClick>
              </a:rPr>
              <a:t>https://www.praktischarzt.de/ratgeber/krankschreibung-wie-lange/#krankschreibung-verlaengern</a:t>
            </a:r>
            <a:endParaRPr lang="de-DE" sz="900" dirty="0">
              <a:solidFill>
                <a:srgbClr val="F29400"/>
              </a:solidFill>
            </a:endParaRPr>
          </a:p>
          <a:p>
            <a:endParaRPr lang="de-DE" sz="900" dirty="0">
              <a:solidFill>
                <a:srgbClr val="F29400"/>
              </a:solidFill>
            </a:endParaRPr>
          </a:p>
          <a:p>
            <a:r>
              <a:rPr lang="de-DE" sz="1200" b="1" dirty="0">
                <a:solidFill>
                  <a:srgbClr val="F29400"/>
                </a:solidFill>
              </a:rPr>
              <a:t>Rückwirkend Krankschreiben lassen </a:t>
            </a:r>
            <a:r>
              <a:rPr lang="de-DE" sz="900" dirty="0">
                <a:solidFill>
                  <a:srgbClr val="F29400"/>
                </a:solidFill>
              </a:rPr>
              <a:t>   </a:t>
            </a:r>
          </a:p>
          <a:p>
            <a:r>
              <a:rPr lang="de-DE" sz="900" dirty="0">
                <a:solidFill>
                  <a:srgbClr val="F29400"/>
                </a:solidFill>
                <a:hlinkClick r:id="rId7">
                  <a:extLst>
                    <a:ext uri="{A12FA001-AC4F-418D-AE19-62706E023703}">
                      <ahyp:hlinkClr xmlns:ahyp="http://schemas.microsoft.com/office/drawing/2018/hyperlinkcolor" val="tx"/>
                    </a:ext>
                  </a:extLst>
                </a:hlinkClick>
              </a:rPr>
              <a:t>https://www.praktischarzt.de/ratgeber/krankschreibung-wie-lange/#rueckwirkend-krankschreiben-lassen</a:t>
            </a:r>
            <a:endParaRPr lang="de-DE" sz="900" dirty="0">
              <a:solidFill>
                <a:srgbClr val="F29400"/>
              </a:solidFill>
            </a:endParaRPr>
          </a:p>
          <a:p>
            <a:endParaRPr lang="de-DE" sz="900" dirty="0">
              <a:solidFill>
                <a:srgbClr val="F29400"/>
              </a:solidFill>
            </a:endParaRPr>
          </a:p>
          <a:p>
            <a:r>
              <a:rPr lang="de-DE" sz="1200" b="1" dirty="0">
                <a:solidFill>
                  <a:srgbClr val="F29400"/>
                </a:solidFill>
              </a:rPr>
              <a:t>Urlaub trotz Krankschreibung?    </a:t>
            </a:r>
          </a:p>
          <a:p>
            <a:r>
              <a:rPr lang="de-DE" sz="900" dirty="0">
                <a:solidFill>
                  <a:srgbClr val="F29400"/>
                </a:solidFill>
                <a:hlinkClick r:id="rId8">
                  <a:extLst>
                    <a:ext uri="{A12FA001-AC4F-418D-AE19-62706E023703}">
                      <ahyp:hlinkClr xmlns:ahyp="http://schemas.microsoft.com/office/drawing/2018/hyperlinkcolor" val="tx"/>
                    </a:ext>
                  </a:extLst>
                </a:hlinkClick>
              </a:rPr>
              <a:t>https://www.praktischarzt.de/ratgeber/krankschreibung-wie-lange/#urlaub-trotz-krankschreibung</a:t>
            </a:r>
            <a:endParaRPr lang="de-DE" sz="900" dirty="0">
              <a:solidFill>
                <a:srgbClr val="F29400"/>
              </a:solidFill>
            </a:endParaRPr>
          </a:p>
          <a:p>
            <a:endParaRPr lang="de-DE" sz="900" dirty="0">
              <a:solidFill>
                <a:srgbClr val="F29400"/>
              </a:solidFill>
            </a:endParaRPr>
          </a:p>
          <a:p>
            <a:r>
              <a:rPr lang="de-DE" sz="1200" b="1" dirty="0">
                <a:solidFill>
                  <a:srgbClr val="F29400"/>
                </a:solidFill>
              </a:rPr>
              <a:t>Kündigung trotz Krankschreibung?    </a:t>
            </a:r>
          </a:p>
          <a:p>
            <a:r>
              <a:rPr lang="de-DE" sz="900" dirty="0">
                <a:solidFill>
                  <a:srgbClr val="F29400"/>
                </a:solidFill>
                <a:hlinkClick r:id="rId9">
                  <a:extLst>
                    <a:ext uri="{A12FA001-AC4F-418D-AE19-62706E023703}">
                      <ahyp:hlinkClr xmlns:ahyp="http://schemas.microsoft.com/office/drawing/2018/hyperlinkcolor" val="tx"/>
                    </a:ext>
                  </a:extLst>
                </a:hlinkClick>
              </a:rPr>
              <a:t>https://www.praktischarzt.de/ratgeber/krankschreibung-wie-lange/#kuendigung-trotz-krankschreibung</a:t>
            </a:r>
            <a:endParaRPr lang="de-DE" sz="900" dirty="0">
              <a:solidFill>
                <a:srgbClr val="F29400"/>
              </a:solidFill>
            </a:endParaRPr>
          </a:p>
          <a:p>
            <a:endParaRPr lang="de-DE" sz="900" dirty="0">
              <a:solidFill>
                <a:srgbClr val="F29400"/>
              </a:solidFill>
            </a:endParaRPr>
          </a:p>
          <a:p>
            <a:r>
              <a:rPr lang="de-DE" sz="1200" b="1" dirty="0">
                <a:solidFill>
                  <a:srgbClr val="F29400"/>
                </a:solidFill>
              </a:rPr>
              <a:t>Krankmeldung beim Arbeitgeber   </a:t>
            </a:r>
          </a:p>
          <a:p>
            <a:r>
              <a:rPr lang="de-DE" sz="900" dirty="0">
                <a:solidFill>
                  <a:srgbClr val="F29400"/>
                </a:solidFill>
                <a:hlinkClick r:id="rId10">
                  <a:extLst>
                    <a:ext uri="{A12FA001-AC4F-418D-AE19-62706E023703}">
                      <ahyp:hlinkClr xmlns:ahyp="http://schemas.microsoft.com/office/drawing/2018/hyperlinkcolor" val="tx"/>
                    </a:ext>
                  </a:extLst>
                </a:hlinkClick>
              </a:rPr>
              <a:t>https://www.praktischarzt.de/ratgeber/krankmeldung/</a:t>
            </a:r>
            <a:endParaRPr lang="de-DE" sz="900" dirty="0">
              <a:solidFill>
                <a:srgbClr val="F29400"/>
              </a:solidFill>
            </a:endParaRPr>
          </a:p>
          <a:p>
            <a:endParaRPr lang="de-DE" sz="900" dirty="0">
              <a:solidFill>
                <a:srgbClr val="F29400"/>
              </a:solidFill>
            </a:endParaRPr>
          </a:p>
          <a:p>
            <a:r>
              <a:rPr lang="de-DE" sz="1200" b="1" dirty="0">
                <a:solidFill>
                  <a:srgbClr val="F29400"/>
                </a:solidFill>
              </a:rPr>
              <a:t>Arbeiten trotz Krankschreibung – erlaubt oder nicht?</a:t>
            </a:r>
          </a:p>
          <a:p>
            <a:r>
              <a:rPr lang="de-DE" sz="900" dirty="0">
                <a:solidFill>
                  <a:srgbClr val="F29400"/>
                </a:solidFill>
                <a:hlinkClick r:id="rId11">
                  <a:extLst>
                    <a:ext uri="{A12FA001-AC4F-418D-AE19-62706E023703}">
                      <ahyp:hlinkClr xmlns:ahyp="http://schemas.microsoft.com/office/drawing/2018/hyperlinkcolor" val="tx"/>
                    </a:ext>
                  </a:extLst>
                </a:hlinkClick>
              </a:rPr>
              <a:t>https://www.praktischarzt.de/ratgeber/arbeiten-trotz-krankschreibung/</a:t>
            </a:r>
            <a:endParaRPr lang="de-DE" sz="900" dirty="0">
              <a:solidFill>
                <a:srgbClr val="F29400"/>
              </a:solidFill>
            </a:endParaRPr>
          </a:p>
          <a:p>
            <a:endParaRPr lang="de-DE" sz="900" dirty="0">
              <a:solidFill>
                <a:srgbClr val="F29400"/>
              </a:solidFill>
            </a:endParaRPr>
          </a:p>
          <a:p>
            <a:r>
              <a:rPr lang="de-DE" sz="1200" b="1" dirty="0">
                <a:solidFill>
                  <a:srgbClr val="F29400"/>
                </a:solidFill>
              </a:rPr>
              <a:t>Behandlungspflicht: Welche Patienten/-innen Ärzte/-innen abweisen dürfen – und welche nicht</a:t>
            </a:r>
            <a:br>
              <a:rPr lang="de-DE" sz="9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https://www.praktischarzt.de/magazin/behandlungspflicht-welche-patienten-aerzte-abweisen-duerfen-und-welche-nicht/</a:t>
            </a:r>
            <a:endParaRPr lang="de-DE" sz="900" dirty="0">
              <a:solidFill>
                <a:srgbClr val="F29400"/>
              </a:solidFill>
            </a:endParaRPr>
          </a:p>
          <a:p>
            <a:br>
              <a:rPr lang="de-DE" sz="900" dirty="0">
                <a:solidFill>
                  <a:srgbClr val="F29400"/>
                </a:solidFill>
              </a:rPr>
            </a:b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br>
              <a:rPr lang="de-DE" sz="900" dirty="0">
                <a:solidFill>
                  <a:srgbClr val="F29400"/>
                </a:solidFill>
              </a:rPr>
            </a:br>
            <a:r>
              <a:rPr lang="de-DE" sz="900" dirty="0">
                <a:solidFill>
                  <a:srgbClr val="F29400"/>
                </a:solidFill>
              </a:rPr>
              <a:t>  </a:t>
            </a: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p:txBody>
      </p:sp>
      <p:sp>
        <p:nvSpPr>
          <p:cNvPr id="26" name="Textfeld 25">
            <a:extLst>
              <a:ext uri="{FF2B5EF4-FFF2-40B4-BE49-F238E27FC236}">
                <a16:creationId xmlns:a16="http://schemas.microsoft.com/office/drawing/2014/main" id="{48627CBE-35EA-E518-6AD5-445093715702}"/>
              </a:ext>
            </a:extLst>
          </p:cNvPr>
          <p:cNvSpPr txBox="1"/>
          <p:nvPr/>
        </p:nvSpPr>
        <p:spPr>
          <a:xfrm>
            <a:off x="6734086" y="209028"/>
            <a:ext cx="5061674" cy="6078587"/>
          </a:xfrm>
          <a:prstGeom prst="rect">
            <a:avLst/>
          </a:prstGeom>
          <a:noFill/>
        </p:spPr>
        <p:txBody>
          <a:bodyPr wrap="square" rtlCol="0">
            <a:spAutoFit/>
          </a:bodyPr>
          <a:lstStyle/>
          <a:p>
            <a:r>
              <a:rPr lang="de-DE" sz="900" dirty="0" err="1">
                <a:solidFill>
                  <a:srgbClr val="F29400"/>
                </a:solidFill>
              </a:rPr>
              <a:t>praktischArzt</a:t>
            </a:r>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Arbeitsmedizinische Untersuchung  </a:t>
            </a:r>
          </a:p>
          <a:p>
            <a:r>
              <a:rPr lang="de-DE" sz="900" dirty="0">
                <a:solidFill>
                  <a:srgbClr val="F29400"/>
                </a:solidFill>
                <a:hlinkClick r:id="rId13">
                  <a:extLst>
                    <a:ext uri="{A12FA001-AC4F-418D-AE19-62706E023703}">
                      <ahyp:hlinkClr xmlns:ahyp="http://schemas.microsoft.com/office/drawing/2018/hyperlinkcolor" val="tx"/>
                    </a:ext>
                  </a:extLst>
                </a:hlinkClick>
              </a:rPr>
              <a:t>https://www.praktischarzt.de/untersuchungen/arbeitsmedizinische-untersuchung/</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Blutuntersuchung   </a:t>
            </a:r>
            <a:br>
              <a:rPr lang="de-DE" sz="900" dirty="0">
                <a:solidFill>
                  <a:srgbClr val="F29400"/>
                </a:solidFill>
              </a:rPr>
            </a:br>
            <a:r>
              <a:rPr lang="de-DE" sz="900" dirty="0">
                <a:solidFill>
                  <a:srgbClr val="F29400"/>
                </a:solidFill>
                <a:hlinkClick r:id="rId14">
                  <a:extLst>
                    <a:ext uri="{A12FA001-AC4F-418D-AE19-62706E023703}">
                      <ahyp:hlinkClr xmlns:ahyp="http://schemas.microsoft.com/office/drawing/2018/hyperlinkcolor" val="tx"/>
                    </a:ext>
                  </a:extLst>
                </a:hlinkClick>
              </a:rPr>
              <a:t>https://www.praktischarzt.de/untersuchungen/blutuntersuchung/</a:t>
            </a:r>
            <a:endParaRPr lang="de-DE" sz="900" dirty="0">
              <a:solidFill>
                <a:srgbClr val="F29400"/>
              </a:solidFill>
            </a:endParaRPr>
          </a:p>
          <a:p>
            <a:endParaRPr lang="de-DE" sz="900" dirty="0">
              <a:solidFill>
                <a:srgbClr val="F29400"/>
              </a:solidFill>
            </a:endParaRPr>
          </a:p>
          <a:p>
            <a:r>
              <a:rPr lang="de-DE" sz="1200" b="1" dirty="0">
                <a:solidFill>
                  <a:srgbClr val="F29400"/>
                </a:solidFill>
              </a:rPr>
              <a:t>Blutabnahme    </a:t>
            </a:r>
          </a:p>
          <a:p>
            <a:r>
              <a:rPr lang="de-DE" sz="900" dirty="0">
                <a:solidFill>
                  <a:srgbClr val="F29400"/>
                </a:solidFill>
                <a:hlinkClick r:id="rId15">
                  <a:extLst>
                    <a:ext uri="{A12FA001-AC4F-418D-AE19-62706E023703}">
                      <ahyp:hlinkClr xmlns:ahyp="http://schemas.microsoft.com/office/drawing/2018/hyperlinkcolor" val="tx"/>
                    </a:ext>
                  </a:extLst>
                </a:hlinkClick>
              </a:rPr>
              <a:t>https://www.praktischarzt.de/untersuchungen/blutabnahme/</a:t>
            </a:r>
            <a:endParaRPr lang="de-DE" sz="900" dirty="0">
              <a:solidFill>
                <a:srgbClr val="F29400"/>
              </a:solidFill>
            </a:endParaRPr>
          </a:p>
          <a:p>
            <a:endParaRPr lang="de-DE" sz="900" dirty="0">
              <a:solidFill>
                <a:srgbClr val="F29400"/>
              </a:solidFill>
            </a:endParaRPr>
          </a:p>
          <a:p>
            <a:r>
              <a:rPr lang="de-DE" sz="1200" b="1" dirty="0">
                <a:solidFill>
                  <a:srgbClr val="F29400"/>
                </a:solidFill>
              </a:rPr>
              <a:t>Kleines Blutbild  </a:t>
            </a:r>
            <a:r>
              <a:rPr lang="de-DE" sz="900" dirty="0">
                <a:solidFill>
                  <a:srgbClr val="F29400"/>
                </a:solidFill>
              </a:rPr>
              <a:t>  </a:t>
            </a:r>
          </a:p>
          <a:p>
            <a:r>
              <a:rPr lang="de-DE" sz="900" dirty="0">
                <a:solidFill>
                  <a:srgbClr val="F29400"/>
                </a:solidFill>
                <a:hlinkClick r:id="rId16">
                  <a:extLst>
                    <a:ext uri="{A12FA001-AC4F-418D-AE19-62706E023703}">
                      <ahyp:hlinkClr xmlns:ahyp="http://schemas.microsoft.com/office/drawing/2018/hyperlinkcolor" val="tx"/>
                    </a:ext>
                  </a:extLst>
                </a:hlinkClick>
              </a:rPr>
              <a:t>https://www.praktischarzt.de/untersuchungen/blutuntersuchung/kleines-blutbild/</a:t>
            </a:r>
            <a:endParaRPr lang="de-DE" sz="900" dirty="0">
              <a:solidFill>
                <a:srgbClr val="F29400"/>
              </a:solidFill>
            </a:endParaRPr>
          </a:p>
          <a:p>
            <a:endParaRPr lang="de-DE" sz="900" dirty="0">
              <a:solidFill>
                <a:srgbClr val="F29400"/>
              </a:solidFill>
            </a:endParaRPr>
          </a:p>
          <a:p>
            <a:r>
              <a:rPr lang="de-DE" sz="1200" b="1" dirty="0">
                <a:solidFill>
                  <a:srgbClr val="F29400"/>
                </a:solidFill>
              </a:rPr>
              <a:t>Großes Blutbild </a:t>
            </a:r>
            <a:r>
              <a:rPr lang="de-DE" sz="900" dirty="0">
                <a:solidFill>
                  <a:srgbClr val="F29400"/>
                </a:solidFill>
              </a:rPr>
              <a:t>   </a:t>
            </a:r>
          </a:p>
          <a:p>
            <a:r>
              <a:rPr lang="de-DE" sz="900" dirty="0">
                <a:solidFill>
                  <a:srgbClr val="F29400"/>
                </a:solidFill>
                <a:hlinkClick r:id="rId17">
                  <a:extLst>
                    <a:ext uri="{A12FA001-AC4F-418D-AE19-62706E023703}">
                      <ahyp:hlinkClr xmlns:ahyp="http://schemas.microsoft.com/office/drawing/2018/hyperlinkcolor" val="tx"/>
                    </a:ext>
                  </a:extLst>
                </a:hlinkClick>
              </a:rPr>
              <a:t>https://www.praktischarzt.de/untersuchungen/blutuntersuchung/grosses-blutbild/</a:t>
            </a:r>
            <a:endParaRPr lang="de-DE" sz="900" dirty="0">
              <a:solidFill>
                <a:srgbClr val="F29400"/>
              </a:solidFill>
            </a:endParaRPr>
          </a:p>
          <a:p>
            <a:endParaRPr lang="de-DE" sz="900" dirty="0">
              <a:solidFill>
                <a:srgbClr val="F29400"/>
              </a:solidFill>
            </a:endParaRPr>
          </a:p>
          <a:p>
            <a:r>
              <a:rPr lang="de-DE" sz="1200" b="1" dirty="0">
                <a:solidFill>
                  <a:srgbClr val="F29400"/>
                </a:solidFill>
              </a:rPr>
              <a:t>Blutwerte    </a:t>
            </a:r>
          </a:p>
          <a:p>
            <a:r>
              <a:rPr lang="de-DE" sz="900" dirty="0">
                <a:solidFill>
                  <a:srgbClr val="F29400"/>
                </a:solidFill>
                <a:hlinkClick r:id="rId18">
                  <a:extLst>
                    <a:ext uri="{A12FA001-AC4F-418D-AE19-62706E023703}">
                      <ahyp:hlinkClr xmlns:ahyp="http://schemas.microsoft.com/office/drawing/2018/hyperlinkcolor" val="tx"/>
                    </a:ext>
                  </a:extLst>
                </a:hlinkClick>
              </a:rPr>
              <a:t>https://www.praktischarzt.de/untersuchungen/blutuntersuchung/blutwerte/</a:t>
            </a:r>
            <a:endParaRPr lang="de-DE" sz="900" dirty="0">
              <a:solidFill>
                <a:srgbClr val="F29400"/>
              </a:solidFill>
            </a:endParaRPr>
          </a:p>
          <a:p>
            <a:endParaRPr lang="de-DE" sz="900" dirty="0">
              <a:solidFill>
                <a:srgbClr val="F29400"/>
              </a:solidFill>
            </a:endParaRPr>
          </a:p>
          <a:p>
            <a:r>
              <a:rPr lang="de-DE" sz="1200" b="1" dirty="0">
                <a:solidFill>
                  <a:srgbClr val="F29400"/>
                </a:solidFill>
              </a:rPr>
              <a:t>Blutabnahme: was bedeutet nüchtern zum Arzt?   </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https://www.praktischarzt.de/untersuchungen/blutabnahme/nuechtern/</a:t>
            </a:r>
            <a:endParaRPr lang="de-DE" sz="900" dirty="0">
              <a:solidFill>
                <a:srgbClr val="F29400"/>
              </a:solidFill>
            </a:endParaRPr>
          </a:p>
          <a:p>
            <a:endParaRPr lang="de-DE" sz="900" dirty="0">
              <a:solidFill>
                <a:srgbClr val="F29400"/>
              </a:solidFill>
            </a:endParaRPr>
          </a:p>
          <a:p>
            <a:r>
              <a:rPr lang="de-DE" sz="1200" b="1" dirty="0">
                <a:solidFill>
                  <a:srgbClr val="F29400"/>
                </a:solidFill>
              </a:rPr>
              <a:t>Bedeutung der Blutwerte  </a:t>
            </a:r>
            <a:r>
              <a:rPr lang="de-DE" sz="900" dirty="0">
                <a:solidFill>
                  <a:srgbClr val="F29400"/>
                </a:solidFill>
              </a:rPr>
              <a:t>  </a:t>
            </a:r>
          </a:p>
          <a:p>
            <a:r>
              <a:rPr lang="de-DE" sz="900" dirty="0">
                <a:solidFill>
                  <a:srgbClr val="F29400"/>
                </a:solidFill>
                <a:hlinkClick r:id="rId20">
                  <a:extLst>
                    <a:ext uri="{A12FA001-AC4F-418D-AE19-62706E023703}">
                      <ahyp:hlinkClr xmlns:ahyp="http://schemas.microsoft.com/office/drawing/2018/hyperlinkcolor" val="tx"/>
                    </a:ext>
                  </a:extLst>
                </a:hlinkClick>
              </a:rPr>
              <a:t>https://www.praktischarzt.de/untersuchungen/blutuntersuchung/blutwerte/#bedeutung-der-blutwerte</a:t>
            </a:r>
            <a:endParaRPr lang="de-DE" sz="900" dirty="0">
              <a:solidFill>
                <a:srgbClr val="F29400"/>
              </a:solidFill>
            </a:endParaRPr>
          </a:p>
          <a:p>
            <a:endParaRPr lang="de-DE" sz="900" dirty="0">
              <a:solidFill>
                <a:srgbClr val="F29400"/>
              </a:solidFill>
            </a:endParaRPr>
          </a:p>
          <a:p>
            <a:r>
              <a:rPr lang="de-DE" sz="1200" b="1" dirty="0">
                <a:solidFill>
                  <a:srgbClr val="F29400"/>
                </a:solidFill>
              </a:rPr>
              <a:t>Kleines und großes Blutbild      </a:t>
            </a:r>
          </a:p>
          <a:p>
            <a:r>
              <a:rPr lang="de-DE" sz="900" dirty="0">
                <a:solidFill>
                  <a:srgbClr val="F29400"/>
                </a:solidFill>
                <a:hlinkClick r:id="rId21">
                  <a:extLst>
                    <a:ext uri="{A12FA001-AC4F-418D-AE19-62706E023703}">
                      <ahyp:hlinkClr xmlns:ahyp="http://schemas.microsoft.com/office/drawing/2018/hyperlinkcolor" val="tx"/>
                    </a:ext>
                  </a:extLst>
                </a:hlinkClick>
              </a:rPr>
              <a:t>https://www.praktischarzt.de/untersuchungen/blutuntersuchung/blutwerte/#kleines-und-grosses-blutbild</a:t>
            </a:r>
            <a:endParaRPr lang="de-DE" sz="900" dirty="0">
              <a:solidFill>
                <a:srgbClr val="F29400"/>
              </a:solidFill>
            </a:endParaRPr>
          </a:p>
          <a:p>
            <a:endParaRPr lang="de-DE" sz="900" dirty="0">
              <a:solidFill>
                <a:srgbClr val="F29400"/>
              </a:solidFill>
            </a:endParaRPr>
          </a:p>
          <a:p>
            <a:r>
              <a:rPr lang="de-DE" sz="1200" b="1" dirty="0">
                <a:solidFill>
                  <a:srgbClr val="F29400"/>
                </a:solidFill>
              </a:rPr>
              <a:t>Blutwerte Tabelle – Normwerte und Abkürzungen </a:t>
            </a:r>
          </a:p>
          <a:p>
            <a:r>
              <a:rPr lang="de-DE" sz="900" dirty="0">
                <a:solidFill>
                  <a:srgbClr val="F29400"/>
                </a:solidFill>
                <a:hlinkClick r:id="rId22">
                  <a:extLst>
                    <a:ext uri="{A12FA001-AC4F-418D-AE19-62706E023703}">
                      <ahyp:hlinkClr xmlns:ahyp="http://schemas.microsoft.com/office/drawing/2018/hyperlinkcolor" val="tx"/>
                    </a:ext>
                  </a:extLst>
                </a:hlinkClick>
              </a:rPr>
              <a:t>https://www.praktischarzt.de/untersuchungen/blutuntersuchung/blutwerte/#blutwerte-tabelle-normwerte-und-abkuerzungen</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p:txBody>
      </p:sp>
      <p:sp>
        <p:nvSpPr>
          <p:cNvPr id="42" name="Textfeld 41">
            <a:extLst>
              <a:ext uri="{FF2B5EF4-FFF2-40B4-BE49-F238E27FC236}">
                <a16:creationId xmlns:a16="http://schemas.microsoft.com/office/drawing/2014/main" id="{03ED14C5-FDDC-F7FA-8F64-5D26A82F8038}"/>
              </a:ext>
            </a:extLst>
          </p:cNvPr>
          <p:cNvSpPr txBox="1"/>
          <p:nvPr/>
        </p:nvSpPr>
        <p:spPr>
          <a:xfrm>
            <a:off x="324365" y="3269231"/>
            <a:ext cx="2218809" cy="3216265"/>
          </a:xfrm>
          <a:prstGeom prst="rect">
            <a:avLst/>
          </a:prstGeom>
          <a:noFill/>
        </p:spPr>
        <p:txBody>
          <a:bodyPr wrap="square" rtlCol="0">
            <a:spAutoFit/>
          </a:bodyPr>
          <a:lstStyle/>
          <a:p>
            <a:r>
              <a:rPr lang="de-DE" sz="900" dirty="0" err="1">
                <a:solidFill>
                  <a:srgbClr val="F29400"/>
                </a:solidFill>
              </a:rPr>
              <a:t>praktischArzt</a:t>
            </a:r>
            <a:br>
              <a:rPr lang="de-DE" sz="900" dirty="0">
                <a:solidFill>
                  <a:srgbClr val="F29400"/>
                </a:solidFill>
              </a:rPr>
            </a:br>
            <a:br>
              <a:rPr lang="de-DE" sz="900" dirty="0">
                <a:solidFill>
                  <a:srgbClr val="F29400"/>
                </a:solidFill>
              </a:rPr>
            </a:br>
            <a:r>
              <a:rPr lang="de-DE" sz="1400" b="1" dirty="0">
                <a:solidFill>
                  <a:srgbClr val="F29400"/>
                </a:solidFill>
                <a:latin typeface="Arial Black" panose="020B0A04020102020204" pitchFamily="34" charset="0"/>
              </a:rPr>
              <a:t>Überweisungsschein</a:t>
            </a:r>
            <a:endParaRPr lang="de-DE" sz="900" dirty="0">
              <a:solidFill>
                <a:srgbClr val="F29400"/>
              </a:solidFill>
            </a:endParaRPr>
          </a:p>
          <a:p>
            <a:r>
              <a:rPr lang="de-DE" sz="900" dirty="0">
                <a:solidFill>
                  <a:srgbClr val="F29400"/>
                </a:solidFill>
                <a:hlinkClick r:id="rId23">
                  <a:extLst>
                    <a:ext uri="{A12FA001-AC4F-418D-AE19-62706E023703}">
                      <ahyp:hlinkClr xmlns:ahyp="http://schemas.microsoft.com/office/drawing/2018/hyperlinkcolor" val="tx"/>
                    </a:ext>
                  </a:extLst>
                </a:hlinkClick>
              </a:rPr>
              <a:t>https://www.praktischarzt.de/ratgeber/ueberweisungsschein/</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200" b="1" dirty="0">
                <a:solidFill>
                  <a:srgbClr val="F29400"/>
                </a:solidFill>
                <a:latin typeface="Arial Black" panose="020B0A04020102020204" pitchFamily="34" charset="0"/>
              </a:rPr>
              <a:t>Wie lange ist eine Überweisung gültig? </a:t>
            </a:r>
          </a:p>
          <a:p>
            <a:r>
              <a:rPr lang="de-DE" sz="900" dirty="0">
                <a:solidFill>
                  <a:srgbClr val="F29400"/>
                </a:solidFill>
                <a:hlinkClick r:id="rId24">
                  <a:extLst>
                    <a:ext uri="{A12FA001-AC4F-418D-AE19-62706E023703}">
                      <ahyp:hlinkClr xmlns:ahyp="http://schemas.microsoft.com/office/drawing/2018/hyperlinkcolor" val="tx"/>
                    </a:ext>
                  </a:extLst>
                </a:hlinkClick>
              </a:rPr>
              <a:t>https://www.praktischarzt.de/ratgeber/gueltigkeit-ueberweisung/</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200" b="1" dirty="0">
                <a:solidFill>
                  <a:srgbClr val="F29400"/>
                </a:solidFill>
                <a:latin typeface="Arial Black" panose="020B0A04020102020204" pitchFamily="34" charset="0"/>
              </a:rPr>
              <a:t>Wie lange ist ein </a:t>
            </a:r>
          </a:p>
          <a:p>
            <a:r>
              <a:rPr lang="de-DE" sz="1200" b="1" dirty="0">
                <a:solidFill>
                  <a:srgbClr val="F29400"/>
                </a:solidFill>
                <a:latin typeface="Arial Black" panose="020B0A04020102020204" pitchFamily="34" charset="0"/>
              </a:rPr>
              <a:t>Rezept gültig?     </a:t>
            </a:r>
          </a:p>
          <a:p>
            <a:r>
              <a:rPr lang="de-DE" sz="900" dirty="0">
                <a:solidFill>
                  <a:srgbClr val="F29400"/>
                </a:solidFill>
                <a:hlinkClick r:id="rId25">
                  <a:extLst>
                    <a:ext uri="{A12FA001-AC4F-418D-AE19-62706E023703}">
                      <ahyp:hlinkClr xmlns:ahyp="http://schemas.microsoft.com/office/drawing/2018/hyperlinkcolor" val="tx"/>
                    </a:ext>
                  </a:extLst>
                </a:hlinkClick>
              </a:rPr>
              <a:t>https://www.praktischarzt.de/ratgeber/wie-lange-ist-ein-rezept-gueltig/</a:t>
            </a:r>
            <a:endParaRPr lang="de-DE" sz="900" dirty="0">
              <a:solidFill>
                <a:srgbClr val="F29400"/>
              </a:solidFill>
            </a:endParaRPr>
          </a:p>
          <a:p>
            <a:endParaRPr lang="de-DE" sz="900" dirty="0">
              <a:solidFill>
                <a:schemeClr val="accent2"/>
              </a:solidFill>
            </a:endParaRPr>
          </a:p>
          <a:p>
            <a:endParaRPr lang="de-DE" sz="1600" b="1" dirty="0">
              <a:solidFill>
                <a:schemeClr val="accent1">
                  <a:lumMod val="75000"/>
                </a:schemeClr>
              </a:solidFill>
            </a:endParaRPr>
          </a:p>
        </p:txBody>
      </p:sp>
    </p:spTree>
    <p:extLst>
      <p:ext uri="{BB962C8B-B14F-4D97-AF65-F5344CB8AC3E}">
        <p14:creationId xmlns:p14="http://schemas.microsoft.com/office/powerpoint/2010/main" val="96158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nodePh="1">
                                  <p:stCondLst>
                                    <p:cond delay="0"/>
                                  </p:stCondLst>
                                  <p:endCondLst>
                                    <p:cond evt="begin" delay="0">
                                      <p:tn val="27"/>
                                    </p:cond>
                                  </p:end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26" grpId="0"/>
      <p:bldP spid="4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202CC67-A4B8-A060-7D49-4E0DC85C260C}"/>
              </a:ext>
            </a:extLst>
          </p:cNvPr>
          <p:cNvSpPr txBox="1"/>
          <p:nvPr/>
        </p:nvSpPr>
        <p:spPr>
          <a:xfrm>
            <a:off x="5946220" y="184083"/>
            <a:ext cx="5400000" cy="4678204"/>
          </a:xfrm>
          <a:prstGeom prst="rect">
            <a:avLst/>
          </a:prstGeom>
          <a:noFill/>
        </p:spPr>
        <p:txBody>
          <a:bodyPr wrap="square" rtlCol="0">
            <a:spAutoFit/>
          </a:bodyPr>
          <a:lstStyle/>
          <a:p>
            <a:r>
              <a:rPr lang="de-DE" sz="900" b="1" dirty="0" err="1">
                <a:solidFill>
                  <a:srgbClr val="F29400"/>
                </a:solidFill>
              </a:rPr>
              <a:t>praktischArzt</a:t>
            </a:r>
            <a:endParaRPr lang="de-DE" sz="900" b="1" dirty="0">
              <a:solidFill>
                <a:srgbClr val="F29400"/>
              </a:solidFill>
            </a:endParaRPr>
          </a:p>
          <a:p>
            <a:endParaRPr lang="de-DE" sz="900" dirty="0">
              <a:solidFill>
                <a:srgbClr val="F29400"/>
              </a:solidFill>
              <a:hlinkClick r:id="rId2">
                <a:extLst>
                  <a:ext uri="{A12FA001-AC4F-418D-AE19-62706E023703}">
                    <ahyp:hlinkClr xmlns:ahyp="http://schemas.microsoft.com/office/drawing/2018/hyperlinkcolor" val="tx"/>
                  </a:ext>
                </a:extLst>
              </a:hlinkClick>
            </a:endParaRPr>
          </a:p>
          <a:p>
            <a:r>
              <a:rPr lang="de-DE" sz="1600" dirty="0">
                <a:solidFill>
                  <a:srgbClr val="F29400"/>
                </a:solidFill>
                <a:latin typeface="Arial Black" panose="020B0A04020102020204" pitchFamily="34" charset="0"/>
              </a:rPr>
              <a:t>EKG (Elektrokardiographie)   </a:t>
            </a:r>
          </a:p>
          <a:p>
            <a:r>
              <a:rPr lang="de-DE" sz="900" dirty="0">
                <a:solidFill>
                  <a:srgbClr val="F29400"/>
                </a:solidFill>
                <a:hlinkClick r:id="rId2">
                  <a:extLst>
                    <a:ext uri="{A12FA001-AC4F-418D-AE19-62706E023703}">
                      <ahyp:hlinkClr xmlns:ahyp="http://schemas.microsoft.com/office/drawing/2018/hyperlinkcolor" val="tx"/>
                    </a:ext>
                  </a:extLst>
                </a:hlinkClick>
              </a:rPr>
              <a:t>https://www.praktischarzt.de/untersuchungen/ekg/</a:t>
            </a:r>
            <a:endParaRPr lang="de-DE" sz="900" dirty="0">
              <a:solidFill>
                <a:srgbClr val="F29400"/>
              </a:solidFill>
            </a:endParaRPr>
          </a:p>
          <a:p>
            <a:br>
              <a:rPr lang="de-DE" sz="900" dirty="0">
                <a:solidFill>
                  <a:srgbClr val="F29400"/>
                </a:solidFill>
              </a:rPr>
            </a:br>
            <a:r>
              <a:rPr lang="de-DE" sz="1200" b="1" dirty="0">
                <a:solidFill>
                  <a:srgbClr val="F29400"/>
                </a:solidFill>
              </a:rPr>
              <a:t>Ruhe-EKG</a:t>
            </a:r>
          </a:p>
          <a:p>
            <a:r>
              <a:rPr lang="de-DE" sz="900" dirty="0">
                <a:solidFill>
                  <a:srgbClr val="F29400"/>
                </a:solidFill>
                <a:hlinkClick r:id="rId3">
                  <a:extLst>
                    <a:ext uri="{A12FA001-AC4F-418D-AE19-62706E023703}">
                      <ahyp:hlinkClr xmlns:ahyp="http://schemas.microsoft.com/office/drawing/2018/hyperlinkcolor" val="tx"/>
                    </a:ext>
                  </a:extLst>
                </a:hlinkClick>
              </a:rPr>
              <a:t>https://www.praktischarzt.de/untersuchungen/ekg/ruhe-ekg/</a:t>
            </a:r>
            <a:endParaRPr lang="de-DE" sz="900" dirty="0">
              <a:solidFill>
                <a:srgbClr val="F29400"/>
              </a:solidFill>
            </a:endParaRPr>
          </a:p>
          <a:p>
            <a:endParaRPr lang="de-DE" sz="900" dirty="0">
              <a:solidFill>
                <a:srgbClr val="F29400"/>
              </a:solidFill>
            </a:endParaRPr>
          </a:p>
          <a:p>
            <a:r>
              <a:rPr lang="de-DE" sz="1200" b="1" dirty="0">
                <a:solidFill>
                  <a:srgbClr val="F29400"/>
                </a:solidFill>
              </a:rPr>
              <a:t>Belastungs-EKG</a:t>
            </a:r>
          </a:p>
          <a:p>
            <a:r>
              <a:rPr lang="de-DE" sz="900" dirty="0">
                <a:solidFill>
                  <a:srgbClr val="F29400"/>
                </a:solidFill>
                <a:hlinkClick r:id="rId4">
                  <a:extLst>
                    <a:ext uri="{A12FA001-AC4F-418D-AE19-62706E023703}">
                      <ahyp:hlinkClr xmlns:ahyp="http://schemas.microsoft.com/office/drawing/2018/hyperlinkcolor" val="tx"/>
                    </a:ext>
                  </a:extLst>
                </a:hlinkClick>
              </a:rPr>
              <a:t>https://www.praktischarzt.de/untersuchungen/ekg/belastungs-ekg/</a:t>
            </a:r>
            <a:endParaRPr lang="de-DE" sz="900" dirty="0">
              <a:solidFill>
                <a:srgbClr val="F29400"/>
              </a:solidFill>
            </a:endParaRPr>
          </a:p>
          <a:p>
            <a:endParaRPr lang="de-DE" sz="900" dirty="0">
              <a:solidFill>
                <a:srgbClr val="F29400"/>
              </a:solidFill>
            </a:endParaRPr>
          </a:p>
          <a:p>
            <a:r>
              <a:rPr lang="de-DE" sz="1200" b="1" dirty="0">
                <a:solidFill>
                  <a:srgbClr val="F29400"/>
                </a:solidFill>
              </a:rPr>
              <a:t>Langzeit-EKG</a:t>
            </a:r>
          </a:p>
          <a:p>
            <a:r>
              <a:rPr lang="de-DE" sz="900" b="1" dirty="0">
                <a:solidFill>
                  <a:srgbClr val="F29400"/>
                </a:solidFill>
                <a:hlinkClick r:id="rId5">
                  <a:extLst>
                    <a:ext uri="{A12FA001-AC4F-418D-AE19-62706E023703}">
                      <ahyp:hlinkClr xmlns:ahyp="http://schemas.microsoft.com/office/drawing/2018/hyperlinkcolor" val="tx"/>
                    </a:ext>
                  </a:extLst>
                </a:hlinkClick>
              </a:rPr>
              <a:t>https://www.praktischarzt.de/untersuchungen/ekg/langzeit-ekg/</a:t>
            </a:r>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Einlauf   </a:t>
            </a:r>
          </a:p>
          <a:p>
            <a:r>
              <a:rPr lang="de-DE" sz="900" dirty="0">
                <a:solidFill>
                  <a:srgbClr val="F29400"/>
                </a:solidFill>
                <a:hlinkClick r:id="rId6">
                  <a:extLst>
                    <a:ext uri="{A12FA001-AC4F-418D-AE19-62706E023703}">
                      <ahyp:hlinkClr xmlns:ahyp="http://schemas.microsoft.com/office/drawing/2018/hyperlinkcolor" val="tx"/>
                    </a:ext>
                  </a:extLst>
                </a:hlinkClick>
              </a:rPr>
              <a:t>https://www.praktischarzt.de/behandlung/einlauf/</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Blasenkatheter </a:t>
            </a:r>
            <a:r>
              <a:rPr lang="de-DE" sz="1600" dirty="0">
                <a:solidFill>
                  <a:srgbClr val="F29400"/>
                </a:solidFill>
                <a:latin typeface="Arial Black" panose="020B0A04020102020204" pitchFamily="34" charset="0"/>
              </a:rPr>
              <a:t>  </a:t>
            </a:r>
            <a:r>
              <a:rPr lang="de-DE" sz="1200" dirty="0">
                <a:solidFill>
                  <a:srgbClr val="F29400"/>
                </a:solidFill>
                <a:latin typeface="Arial Black" panose="020B0A04020102020204" pitchFamily="34" charset="0"/>
              </a:rPr>
              <a:t> </a:t>
            </a:r>
          </a:p>
          <a:p>
            <a:r>
              <a:rPr lang="de-DE" sz="900" dirty="0">
                <a:solidFill>
                  <a:srgbClr val="F29400"/>
                </a:solidFill>
                <a:hlinkClick r:id="rId7">
                  <a:extLst>
                    <a:ext uri="{A12FA001-AC4F-418D-AE19-62706E023703}">
                      <ahyp:hlinkClr xmlns:ahyp="http://schemas.microsoft.com/office/drawing/2018/hyperlinkcolor" val="tx"/>
                    </a:ext>
                  </a:extLst>
                </a:hlinkClick>
              </a:rPr>
              <a:t>https://www.praktischarzt.de/behandlung/blasenkatheter/</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Bluttransfusion</a:t>
            </a:r>
          </a:p>
          <a:p>
            <a:r>
              <a:rPr lang="de-DE" sz="900" dirty="0">
                <a:solidFill>
                  <a:srgbClr val="F29400"/>
                </a:solidFill>
                <a:hlinkClick r:id="rId8">
                  <a:extLst>
                    <a:ext uri="{A12FA001-AC4F-418D-AE19-62706E023703}">
                      <ahyp:hlinkClr xmlns:ahyp="http://schemas.microsoft.com/office/drawing/2018/hyperlinkcolor" val="tx"/>
                    </a:ext>
                  </a:extLst>
                </a:hlinkClick>
              </a:rPr>
              <a:t>https://www.praktischarzt.de/behandlung/bluttransfusion/</a:t>
            </a:r>
            <a:br>
              <a:rPr lang="de-DE" sz="900" dirty="0">
                <a:solidFill>
                  <a:schemeClr val="accent1">
                    <a:lumMod val="75000"/>
                  </a:schemeClr>
                </a:solidFill>
              </a:rPr>
            </a:br>
            <a:endParaRPr lang="de-DE" sz="900" dirty="0">
              <a:solidFill>
                <a:srgbClr val="F29400"/>
              </a:solidFill>
            </a:endParaRPr>
          </a:p>
        </p:txBody>
      </p:sp>
      <p:sp>
        <p:nvSpPr>
          <p:cNvPr id="3" name="Textfeld 2">
            <a:extLst>
              <a:ext uri="{FF2B5EF4-FFF2-40B4-BE49-F238E27FC236}">
                <a16:creationId xmlns:a16="http://schemas.microsoft.com/office/drawing/2014/main" id="{77159313-3396-B2D8-93B0-FE1582E9C217}"/>
              </a:ext>
            </a:extLst>
          </p:cNvPr>
          <p:cNvSpPr txBox="1"/>
          <p:nvPr/>
        </p:nvSpPr>
        <p:spPr>
          <a:xfrm>
            <a:off x="254074" y="184083"/>
            <a:ext cx="5400000" cy="6140142"/>
          </a:xfrm>
          <a:prstGeom prst="rect">
            <a:avLst/>
          </a:prstGeom>
          <a:noFill/>
        </p:spPr>
        <p:txBody>
          <a:bodyPr wrap="square" rtlCol="0">
            <a:spAutoFit/>
          </a:bodyPr>
          <a:lstStyle/>
          <a:p>
            <a:r>
              <a:rPr lang="de-DE" sz="900" b="1" dirty="0" err="1">
                <a:solidFill>
                  <a:srgbClr val="F29400"/>
                </a:solidFill>
              </a:rPr>
              <a:t>praktischArzt</a:t>
            </a:r>
            <a:endParaRPr lang="de-DE" sz="900" b="1" dirty="0">
              <a:solidFill>
                <a:srgbClr val="F29400"/>
              </a:solidFill>
            </a:endParaRPr>
          </a:p>
          <a:p>
            <a:endParaRPr lang="de-DE" sz="900" b="1" dirty="0">
              <a:solidFill>
                <a:srgbClr val="F29400"/>
              </a:solidFill>
            </a:endParaRPr>
          </a:p>
          <a:p>
            <a:r>
              <a:rPr lang="de-DE" sz="1600" b="1" dirty="0">
                <a:solidFill>
                  <a:srgbClr val="F29400"/>
                </a:solidFill>
                <a:latin typeface="Arial Black" panose="020B0A04020102020204" pitchFamily="34" charset="0"/>
              </a:rPr>
              <a:t>Wann Blutdruck messen und wie oft?  </a:t>
            </a:r>
            <a:r>
              <a:rPr lang="de-DE" sz="1200" b="1" dirty="0">
                <a:solidFill>
                  <a:srgbClr val="F29400"/>
                </a:solidFill>
                <a:latin typeface="Arial Black" panose="020B0A04020102020204" pitchFamily="34" charset="0"/>
              </a:rPr>
              <a:t> </a:t>
            </a:r>
          </a:p>
          <a:p>
            <a:r>
              <a:rPr lang="de-DE" sz="900" dirty="0">
                <a:solidFill>
                  <a:srgbClr val="F29400"/>
                </a:solidFill>
                <a:hlinkClick r:id="rId9">
                  <a:extLst>
                    <a:ext uri="{A12FA001-AC4F-418D-AE19-62706E023703}">
                      <ahyp:hlinkClr xmlns:ahyp="http://schemas.microsoft.com/office/drawing/2018/hyperlinkcolor" val="tx"/>
                    </a:ext>
                  </a:extLst>
                </a:hlinkClick>
              </a:rPr>
              <a:t>https://www.praktischarzt.de/untersuchungen/blutdruck-messen/wann-und-wie-oft/</a:t>
            </a:r>
            <a:endParaRPr lang="de-DE" sz="900" dirty="0">
              <a:solidFill>
                <a:srgbClr val="F29400"/>
              </a:solidFill>
            </a:endParaRPr>
          </a:p>
          <a:p>
            <a:endParaRPr lang="de-DE" sz="900" dirty="0">
              <a:solidFill>
                <a:srgbClr val="F29400"/>
              </a:solidFill>
            </a:endParaRPr>
          </a:p>
          <a:p>
            <a:r>
              <a:rPr lang="de-DE" sz="1200" b="1" dirty="0">
                <a:solidFill>
                  <a:srgbClr val="F29400"/>
                </a:solidFill>
              </a:rPr>
              <a:t>Ruhepuls: normale Pulswerte im Überblick     </a:t>
            </a:r>
          </a:p>
          <a:p>
            <a:r>
              <a:rPr lang="de-DE" sz="900" dirty="0">
                <a:solidFill>
                  <a:srgbClr val="F29400"/>
                </a:solidFill>
                <a:hlinkClick r:id="rId10">
                  <a:extLst>
                    <a:ext uri="{A12FA001-AC4F-418D-AE19-62706E023703}">
                      <ahyp:hlinkClr xmlns:ahyp="http://schemas.microsoft.com/office/drawing/2018/hyperlinkcolor" val="tx"/>
                    </a:ext>
                  </a:extLst>
                </a:hlinkClick>
              </a:rPr>
              <a:t>https://www.praktischarzt.de/untersuchungen/puls-messen/ruhepuls/</a:t>
            </a:r>
            <a:endParaRPr lang="de-DE" sz="900" dirty="0">
              <a:solidFill>
                <a:srgbClr val="F29400"/>
              </a:solidFill>
            </a:endParaRPr>
          </a:p>
          <a:p>
            <a:endParaRPr lang="de-DE" sz="900" dirty="0">
              <a:solidFill>
                <a:srgbClr val="F29400"/>
              </a:solidFill>
            </a:endParaRPr>
          </a:p>
          <a:p>
            <a:r>
              <a:rPr lang="de-DE" sz="1200" b="1" dirty="0">
                <a:solidFill>
                  <a:srgbClr val="F29400"/>
                </a:solidFill>
              </a:rPr>
              <a:t>Niedriger Puls – Ursachen und Maßnahmen    </a:t>
            </a:r>
          </a:p>
          <a:p>
            <a:r>
              <a:rPr lang="de-DE" sz="900" dirty="0">
                <a:solidFill>
                  <a:srgbClr val="F29400"/>
                </a:solidFill>
                <a:hlinkClick r:id="rId11">
                  <a:extLst>
                    <a:ext uri="{A12FA001-AC4F-418D-AE19-62706E023703}">
                      <ahyp:hlinkClr xmlns:ahyp="http://schemas.microsoft.com/office/drawing/2018/hyperlinkcolor" val="tx"/>
                    </a:ext>
                  </a:extLst>
                </a:hlinkClick>
              </a:rPr>
              <a:t>https://www.praktischarzt.de/untersuchungen/puls-messen/niedriger-puls/</a:t>
            </a:r>
            <a:endParaRPr lang="de-DE" sz="900" dirty="0">
              <a:solidFill>
                <a:srgbClr val="F29400"/>
              </a:solidFill>
            </a:endParaRPr>
          </a:p>
          <a:p>
            <a:endParaRPr lang="de-DE" sz="900" dirty="0">
              <a:solidFill>
                <a:srgbClr val="F29400"/>
              </a:solidFill>
            </a:endParaRPr>
          </a:p>
          <a:p>
            <a:r>
              <a:rPr lang="de-DE" sz="1200" b="1" dirty="0">
                <a:solidFill>
                  <a:srgbClr val="F29400"/>
                </a:solidFill>
              </a:rPr>
              <a:t>Hoher Puls – Wann gefährlich? Wie senken?    </a:t>
            </a:r>
          </a:p>
          <a:p>
            <a:r>
              <a:rPr lang="de-DE" sz="900" dirty="0">
                <a:solidFill>
                  <a:srgbClr val="F29400"/>
                </a:solidFill>
                <a:hlinkClick r:id="rId12">
                  <a:extLst>
                    <a:ext uri="{A12FA001-AC4F-418D-AE19-62706E023703}">
                      <ahyp:hlinkClr xmlns:ahyp="http://schemas.microsoft.com/office/drawing/2018/hyperlinkcolor" val="tx"/>
                    </a:ext>
                  </a:extLst>
                </a:hlinkClick>
              </a:rPr>
              <a:t>https://www.praktischarzt.de/untersuchungen/puls-messen/hoher-puls/</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Infusion</a:t>
            </a:r>
            <a:r>
              <a:rPr lang="de-DE" sz="1200" b="1" dirty="0">
                <a:solidFill>
                  <a:srgbClr val="F29400"/>
                </a:solidFill>
                <a:latin typeface="Arial Black" panose="020B0A04020102020204" pitchFamily="34" charset="0"/>
              </a:rPr>
              <a:t>  </a:t>
            </a:r>
            <a:r>
              <a:rPr lang="de-DE" sz="900" dirty="0">
                <a:solidFill>
                  <a:srgbClr val="F29400"/>
                </a:solidFill>
                <a:latin typeface="Arial Black" panose="020B0A04020102020204" pitchFamily="34" charset="0"/>
              </a:rPr>
              <a:t> </a:t>
            </a:r>
          </a:p>
          <a:p>
            <a:r>
              <a:rPr lang="de-DE" sz="900" dirty="0">
                <a:solidFill>
                  <a:srgbClr val="F29400"/>
                </a:solidFill>
                <a:hlinkClick r:id="rId13">
                  <a:extLst>
                    <a:ext uri="{A12FA001-AC4F-418D-AE19-62706E023703}">
                      <ahyp:hlinkClr xmlns:ahyp="http://schemas.microsoft.com/office/drawing/2018/hyperlinkcolor" val="tx"/>
                    </a:ext>
                  </a:extLst>
                </a:hlinkClick>
              </a:rPr>
              <a:t>https://www.praktischarzt.de/behandlung/infusion/</a:t>
            </a:r>
            <a:endParaRPr lang="de-DE" sz="900" dirty="0">
              <a:solidFill>
                <a:srgbClr val="F29400"/>
              </a:solidFill>
            </a:endParaRPr>
          </a:p>
          <a:p>
            <a:endParaRPr lang="de-DE" sz="900" dirty="0">
              <a:solidFill>
                <a:srgbClr val="F29400"/>
              </a:solidFill>
            </a:endParaRPr>
          </a:p>
          <a:p>
            <a:r>
              <a:rPr lang="de-DE" sz="1200" b="1" dirty="0">
                <a:solidFill>
                  <a:srgbClr val="F29400"/>
                </a:solidFill>
              </a:rPr>
              <a:t>Infusionstherapie    </a:t>
            </a:r>
          </a:p>
          <a:p>
            <a:r>
              <a:rPr lang="de-DE" sz="900" dirty="0">
                <a:solidFill>
                  <a:srgbClr val="F29400"/>
                </a:solidFill>
                <a:hlinkClick r:id="rId14">
                  <a:extLst>
                    <a:ext uri="{A12FA001-AC4F-418D-AE19-62706E023703}">
                      <ahyp:hlinkClr xmlns:ahyp="http://schemas.microsoft.com/office/drawing/2018/hyperlinkcolor" val="tx"/>
                    </a:ext>
                  </a:extLst>
                </a:hlinkClick>
              </a:rPr>
              <a:t>https://www.praktischarzt.de/behandlung/infusionstherapie/</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Verbandswechsel   </a:t>
            </a:r>
            <a:r>
              <a:rPr lang="de-DE" sz="1600" b="1" dirty="0">
                <a:solidFill>
                  <a:srgbClr val="F29400"/>
                </a:solidFill>
              </a:rPr>
              <a:t> </a:t>
            </a:r>
          </a:p>
          <a:p>
            <a:r>
              <a:rPr lang="de-DE" sz="900" dirty="0">
                <a:solidFill>
                  <a:srgbClr val="F29400"/>
                </a:solidFill>
                <a:hlinkClick r:id="rId15">
                  <a:extLst>
                    <a:ext uri="{A12FA001-AC4F-418D-AE19-62706E023703}">
                      <ahyp:hlinkClr xmlns:ahyp="http://schemas.microsoft.com/office/drawing/2018/hyperlinkcolor" val="tx"/>
                    </a:ext>
                  </a:extLst>
                </a:hlinkClick>
              </a:rPr>
              <a:t>https://www.praktischarzt.de/behandlung/verbandswechsel/</a:t>
            </a:r>
            <a:endParaRPr lang="de-DE" sz="900" dirty="0">
              <a:solidFill>
                <a:srgbClr val="F29400"/>
              </a:solidFill>
            </a:endParaRPr>
          </a:p>
          <a:p>
            <a:endParaRPr lang="de-DE" sz="900" dirty="0">
              <a:solidFill>
                <a:srgbClr val="F29400"/>
              </a:solidFill>
            </a:endParaRPr>
          </a:p>
          <a:p>
            <a:r>
              <a:rPr lang="de-DE" sz="1200" b="1" dirty="0">
                <a:solidFill>
                  <a:srgbClr val="F29400"/>
                </a:solidFill>
              </a:rPr>
              <a:t>Druckverband anlegen – Anleitung      </a:t>
            </a:r>
          </a:p>
          <a:p>
            <a:r>
              <a:rPr lang="de-DE" sz="900" dirty="0">
                <a:solidFill>
                  <a:srgbClr val="F29400"/>
                </a:solidFill>
                <a:hlinkClick r:id="rId15">
                  <a:extLst>
                    <a:ext uri="{A12FA001-AC4F-418D-AE19-62706E023703}">
                      <ahyp:hlinkClr xmlns:ahyp="http://schemas.microsoft.com/office/drawing/2018/hyperlinkcolor" val="tx"/>
                    </a:ext>
                  </a:extLst>
                </a:hlinkClick>
              </a:rPr>
              <a:t>https://www.praktischarzt.de/behandlung/verbandswechsel/</a:t>
            </a:r>
            <a:endParaRPr lang="de-DE" sz="900" dirty="0">
              <a:solidFill>
                <a:srgbClr val="F29400"/>
              </a:solidFill>
            </a:endParaRPr>
          </a:p>
          <a:p>
            <a:endParaRPr lang="de-DE" sz="900" dirty="0">
              <a:solidFill>
                <a:srgbClr val="F29400"/>
              </a:solidFill>
            </a:endParaRPr>
          </a:p>
          <a:p>
            <a:r>
              <a:rPr lang="de-DE" sz="1200" b="1" dirty="0">
                <a:solidFill>
                  <a:srgbClr val="F29400"/>
                </a:solidFill>
              </a:rPr>
              <a:t>Wundauflagen (Verbandsmaterial): Typen &amp; Anwendung    </a:t>
            </a:r>
          </a:p>
          <a:p>
            <a:r>
              <a:rPr lang="de-DE" sz="900" dirty="0">
                <a:solidFill>
                  <a:srgbClr val="F29400"/>
                </a:solidFill>
                <a:hlinkClick r:id="rId16">
                  <a:extLst>
                    <a:ext uri="{A12FA001-AC4F-418D-AE19-62706E023703}">
                      <ahyp:hlinkClr xmlns:ahyp="http://schemas.microsoft.com/office/drawing/2018/hyperlinkcolor" val="tx"/>
                    </a:ext>
                  </a:extLst>
                </a:hlinkClick>
              </a:rPr>
              <a:t>https://www.praktischarzt.de/behandlung/wundversorgung/wundauflagen/</a:t>
            </a:r>
            <a:endParaRPr lang="de-DE" sz="900" dirty="0">
              <a:solidFill>
                <a:srgbClr val="F29400"/>
              </a:solidFill>
            </a:endParaRPr>
          </a:p>
          <a:p>
            <a:endParaRPr lang="de-DE" sz="900" dirty="0">
              <a:solidFill>
                <a:srgbClr val="F29400"/>
              </a:solidFill>
            </a:endParaRPr>
          </a:p>
          <a:p>
            <a:r>
              <a:rPr lang="de-DE" sz="1200" b="1" dirty="0">
                <a:solidFill>
                  <a:srgbClr val="F29400"/>
                </a:solidFill>
              </a:rPr>
              <a:t>Wund- und Heilsalbe: Arten und Anwendung    </a:t>
            </a:r>
          </a:p>
          <a:p>
            <a:r>
              <a:rPr lang="de-DE" sz="900" dirty="0">
                <a:solidFill>
                  <a:srgbClr val="F29400"/>
                </a:solidFill>
                <a:hlinkClick r:id="rId17">
                  <a:extLst>
                    <a:ext uri="{A12FA001-AC4F-418D-AE19-62706E023703}">
                      <ahyp:hlinkClr xmlns:ahyp="http://schemas.microsoft.com/office/drawing/2018/hyperlinkcolor" val="tx"/>
                    </a:ext>
                  </a:extLst>
                </a:hlinkClick>
              </a:rPr>
              <a:t>https://www.praktischarzt.de/behandlung/wundversorgung/wund-und-heilsalbe/</a:t>
            </a:r>
            <a:endParaRPr lang="de-DE" sz="900" dirty="0">
              <a:solidFill>
                <a:srgbClr val="F29400"/>
              </a:solidFill>
            </a:endParaRPr>
          </a:p>
          <a:p>
            <a:endParaRPr lang="de-DE" sz="900" dirty="0">
              <a:solidFill>
                <a:srgbClr val="F29400"/>
              </a:solidFill>
            </a:endParaRPr>
          </a:p>
          <a:p>
            <a:r>
              <a:rPr lang="de-DE" sz="1200" b="1" dirty="0">
                <a:solidFill>
                  <a:srgbClr val="F29400"/>
                </a:solidFill>
              </a:rPr>
              <a:t>Chronische Wunden   </a:t>
            </a:r>
          </a:p>
          <a:p>
            <a:r>
              <a:rPr lang="de-DE" sz="900" dirty="0">
                <a:solidFill>
                  <a:srgbClr val="F29400"/>
                </a:solidFill>
                <a:hlinkClick r:id="rId18">
                  <a:extLst>
                    <a:ext uri="{A12FA001-AC4F-418D-AE19-62706E023703}">
                      <ahyp:hlinkClr xmlns:ahyp="http://schemas.microsoft.com/office/drawing/2018/hyperlinkcolor" val="tx"/>
                    </a:ext>
                  </a:extLst>
                </a:hlinkClick>
              </a:rPr>
              <a:t>https://www.praktischarzt.de/behandlung/wundversorgung/chronische-wunden/</a:t>
            </a:r>
            <a:endParaRPr lang="de-DE" sz="900" dirty="0">
              <a:solidFill>
                <a:srgbClr val="F29400"/>
              </a:solidFill>
            </a:endParaRPr>
          </a:p>
          <a:p>
            <a:endParaRPr lang="de-DE" sz="900" dirty="0">
              <a:solidFill>
                <a:srgbClr val="F29400"/>
              </a:solidFill>
            </a:endParaRPr>
          </a:p>
        </p:txBody>
      </p:sp>
    </p:spTree>
    <p:extLst>
      <p:ext uri="{BB962C8B-B14F-4D97-AF65-F5344CB8AC3E}">
        <p14:creationId xmlns:p14="http://schemas.microsoft.com/office/powerpoint/2010/main" val="62819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7B9794F-0751-C1C5-47F3-9CD1888C9AAD}"/>
              </a:ext>
            </a:extLst>
          </p:cNvPr>
          <p:cNvSpPr txBox="1"/>
          <p:nvPr/>
        </p:nvSpPr>
        <p:spPr>
          <a:xfrm>
            <a:off x="5920583" y="184083"/>
            <a:ext cx="5400000"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885533DD-DA8B-9F33-CB99-FD407432BCF5}"/>
              </a:ext>
            </a:extLst>
          </p:cNvPr>
          <p:cNvSpPr txBox="1"/>
          <p:nvPr/>
        </p:nvSpPr>
        <p:spPr>
          <a:xfrm>
            <a:off x="428625" y="707958"/>
            <a:ext cx="5311174" cy="5816977"/>
          </a:xfrm>
          <a:prstGeom prst="rect">
            <a:avLst/>
          </a:prstGeom>
          <a:noFill/>
        </p:spPr>
        <p:txBody>
          <a:bodyPr wrap="square" rtlCol="0">
            <a:spAutoFit/>
          </a:bodyPr>
          <a:lstStyle/>
          <a:p>
            <a:pPr>
              <a:tabLst>
                <a:tab pos="1260475" algn="l"/>
              </a:tabLst>
            </a:pPr>
            <a:r>
              <a:rPr lang="de-DE" sz="900" dirty="0">
                <a:solidFill>
                  <a:schemeClr val="accent1">
                    <a:lumMod val="75000"/>
                  </a:schemeClr>
                </a:solidFill>
              </a:rPr>
              <a:t>13.07.2017</a:t>
            </a:r>
            <a:br>
              <a:rPr lang="de-DE" sz="900" dirty="0">
                <a:solidFill>
                  <a:schemeClr val="accent1">
                    <a:lumMod val="75000"/>
                  </a:schemeClr>
                </a:solidFill>
              </a:rPr>
            </a:br>
            <a:r>
              <a:rPr lang="de-DE" sz="900" dirty="0">
                <a:solidFill>
                  <a:schemeClr val="accent1">
                    <a:lumMod val="75000"/>
                  </a:schemeClr>
                </a:solidFill>
              </a:rPr>
              <a:t>Krebsinformationsdienst | Deutsches Krebsforschungszentrum (DKFZ)</a:t>
            </a:r>
            <a:br>
              <a:rPr lang="de-DE" sz="900" dirty="0">
                <a:solidFill>
                  <a:schemeClr val="accent1">
                    <a:lumMod val="75000"/>
                  </a:schemeClr>
                </a:solidFill>
              </a:rPr>
            </a:br>
            <a:r>
              <a:rPr lang="de-DE" sz="1600" dirty="0">
                <a:solidFill>
                  <a:schemeClr val="accent1">
                    <a:lumMod val="75000"/>
                  </a:schemeClr>
                </a:solidFill>
                <a:latin typeface="Arial Black" panose="020B0A04020102020204" pitchFamily="34" charset="0"/>
              </a:rPr>
              <a:t>Behandlung bei Prostatakrebs </a:t>
            </a:r>
            <a:r>
              <a:rPr lang="de-DE" sz="3200" dirty="0">
                <a:solidFill>
                  <a:schemeClr val="accent1">
                    <a:lumMod val="75000"/>
                  </a:schemeClr>
                </a:solidFill>
                <a:latin typeface="Arial Black" panose="020B0A04020102020204" pitchFamily="34" charset="0"/>
              </a:rPr>
              <a:t>Chemotherapie</a:t>
            </a:r>
            <a:br>
              <a:rPr lang="de-DE" sz="2400" dirty="0">
                <a:solidFill>
                  <a:schemeClr val="accent1">
                    <a:lumMod val="75000"/>
                  </a:schemeClr>
                </a:solidFill>
              </a:rPr>
            </a:br>
            <a:r>
              <a:rPr lang="de-DE" sz="900" dirty="0">
                <a:solidFill>
                  <a:schemeClr val="accent1">
                    <a:lumMod val="75000"/>
                  </a:schemeClr>
                </a:solidFill>
                <a:hlinkClick r:id="rId3">
                  <a:extLst>
                    <a:ext uri="{A12FA001-AC4F-418D-AE19-62706E023703}">
                      <ahyp:hlinkClr xmlns:ahyp="http://schemas.microsoft.com/office/drawing/2018/hyperlinkcolor" val="tx"/>
                    </a:ext>
                  </a:extLst>
                </a:hlinkClick>
              </a:rPr>
              <a:t>https://www.krebsinformationsdienst.de/tumorarten/prostatakrebs/behandlung-chemotherapie.php</a:t>
            </a:r>
            <a:endParaRPr lang="de-DE" sz="900" dirty="0">
              <a:solidFill>
                <a:schemeClr val="accent1">
                  <a:lumMod val="75000"/>
                </a:schemeClr>
              </a:solidFill>
            </a:endParaRPr>
          </a:p>
          <a:p>
            <a:pPr>
              <a:tabLst>
                <a:tab pos="1260475" algn="l"/>
              </a:tabLst>
            </a:pPr>
            <a:endParaRPr lang="de-DE" sz="900" dirty="0">
              <a:solidFill>
                <a:schemeClr val="accent1">
                  <a:lumMod val="75000"/>
                </a:schemeClr>
              </a:solidFill>
            </a:endParaRPr>
          </a:p>
          <a:p>
            <a:pPr>
              <a:tabLst>
                <a:tab pos="1260475" algn="l"/>
              </a:tabLst>
            </a:pPr>
            <a:endParaRPr lang="de-DE" sz="900" dirty="0">
              <a:solidFill>
                <a:schemeClr val="accent1">
                  <a:lumMod val="75000"/>
                </a:schemeClr>
              </a:solidFill>
            </a:endParaRPr>
          </a:p>
          <a:p>
            <a:pPr>
              <a:tabLst>
                <a:tab pos="1260475" algn="l"/>
              </a:tabLst>
            </a:pPr>
            <a:r>
              <a:rPr lang="de-DE" sz="900" dirty="0">
                <a:solidFill>
                  <a:schemeClr val="accent1">
                    <a:lumMod val="75000"/>
                  </a:schemeClr>
                </a:solidFill>
              </a:rPr>
              <a:t>Krebsinformationsdienst | Deutsches Krebsforschungszentrum - dkfz</a:t>
            </a:r>
          </a:p>
          <a:p>
            <a:pPr>
              <a:tabLst>
                <a:tab pos="1260475" algn="l"/>
              </a:tabLst>
            </a:pPr>
            <a:r>
              <a:rPr lang="de-DE" dirty="0">
                <a:solidFill>
                  <a:schemeClr val="accent1">
                    <a:lumMod val="75000"/>
                  </a:schemeClr>
                </a:solidFill>
                <a:latin typeface="Arial Black" panose="020B0A04020102020204" pitchFamily="34" charset="0"/>
              </a:rPr>
              <a:t>Wie läuft eine Chemotherapie ab?</a:t>
            </a:r>
            <a:br>
              <a:rPr lang="de-DE" sz="900" dirty="0">
                <a:solidFill>
                  <a:schemeClr val="accent1">
                    <a:lumMod val="75000"/>
                  </a:schemeClr>
                </a:solidFill>
              </a:rPr>
            </a:br>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www.krebsinformationsdienst.de/behandlung/chemotherapie/durchfuehrung.php</a:t>
            </a:r>
            <a:br>
              <a:rPr lang="de-DE" sz="900" dirty="0">
                <a:solidFill>
                  <a:schemeClr val="accent1">
                    <a:lumMod val="75000"/>
                  </a:schemeClr>
                </a:solidFill>
              </a:rPr>
            </a:br>
            <a:endParaRPr lang="de-DE" sz="900" dirty="0">
              <a:solidFill>
                <a:schemeClr val="accent1">
                  <a:lumMod val="75000"/>
                </a:schemeClr>
              </a:solidFill>
            </a:endParaRPr>
          </a:p>
          <a:p>
            <a:pPr>
              <a:tabLst>
                <a:tab pos="1260475" algn="l"/>
              </a:tabLst>
            </a:pPr>
            <a:br>
              <a:rPr lang="de-DE" sz="900" dirty="0">
                <a:solidFill>
                  <a:schemeClr val="accent1">
                    <a:lumMod val="75000"/>
                  </a:schemeClr>
                </a:solidFill>
              </a:rPr>
            </a:br>
            <a:r>
              <a:rPr lang="de-DE" sz="900" dirty="0">
                <a:solidFill>
                  <a:schemeClr val="accent1">
                    <a:lumMod val="75000"/>
                  </a:schemeClr>
                </a:solidFill>
              </a:rPr>
              <a:t>Krebsinformationsdienst | Deutsches Krebsforschungszentrum - dkfz</a:t>
            </a:r>
            <a:br>
              <a:rPr lang="de-DE" sz="900" dirty="0">
                <a:solidFill>
                  <a:schemeClr val="accent1">
                    <a:lumMod val="75000"/>
                  </a:schemeClr>
                </a:solidFill>
              </a:rPr>
            </a:br>
            <a:r>
              <a:rPr lang="de-DE" dirty="0">
                <a:solidFill>
                  <a:schemeClr val="accent1">
                    <a:lumMod val="75000"/>
                  </a:schemeClr>
                </a:solidFill>
                <a:latin typeface="Arial Black" panose="020B0A04020102020204" pitchFamily="34" charset="0"/>
              </a:rPr>
              <a:t>Neuropathie bei Krebs</a:t>
            </a:r>
            <a:br>
              <a:rPr lang="de-DE" dirty="0">
                <a:solidFill>
                  <a:schemeClr val="accent1">
                    <a:lumMod val="75000"/>
                  </a:schemeClr>
                </a:solidFill>
                <a:latin typeface="Arial Black" panose="020B0A04020102020204" pitchFamily="34" charset="0"/>
              </a:rPr>
            </a:br>
            <a:r>
              <a:rPr lang="de-DE" dirty="0">
                <a:solidFill>
                  <a:schemeClr val="accent1">
                    <a:lumMod val="75000"/>
                  </a:schemeClr>
                </a:solidFill>
                <a:latin typeface="Arial Black" panose="020B0A04020102020204" pitchFamily="34" charset="0"/>
              </a:rPr>
              <a:t>Vorbeugen mit Kälte und Kompression</a:t>
            </a:r>
            <a:b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br>
            <a:r>
              <a:rPr lang="de-DE" sz="900" dirty="0">
                <a:solidFill>
                  <a:schemeClr val="accent1">
                    <a:lumMod val="75000"/>
                  </a:schemeClr>
                </a:solidFill>
                <a:hlinkClick r:id="rId6">
                  <a:extLst>
                    <a:ext uri="{A12FA001-AC4F-418D-AE19-62706E023703}">
                      <ahyp:hlinkClr xmlns:ahyp="http://schemas.microsoft.com/office/drawing/2018/hyperlinkcolor" val="tx"/>
                    </a:ext>
                  </a:extLst>
                </a:hlinkClick>
              </a:rPr>
              <a:t>www.krebsinformationsdienst.de/fachkreise/nachrichten/2020/fk15-neuropathie-krebs-kryotherapie-kompression.php</a:t>
            </a:r>
            <a:br>
              <a:rPr lang="de-DE" sz="900" dirty="0">
                <a:solidFill>
                  <a:schemeClr val="accent1">
                    <a:lumMod val="75000"/>
                  </a:schemeClr>
                </a:solidFill>
              </a:rPr>
            </a:br>
            <a:endParaRPr lang="de-DE" sz="900" dirty="0">
              <a:solidFill>
                <a:schemeClr val="accent1">
                  <a:lumMod val="75000"/>
                </a:schemeClr>
              </a:solidFill>
            </a:endParaRPr>
          </a:p>
          <a:p>
            <a:pPr>
              <a:tabLst>
                <a:tab pos="1260475" algn="l"/>
              </a:tabLst>
            </a:pPr>
            <a:br>
              <a:rPr lang="de-DE" sz="900" dirty="0">
                <a:solidFill>
                  <a:schemeClr val="accent1">
                    <a:lumMod val="75000"/>
                  </a:schemeClr>
                </a:solidFill>
              </a:rPr>
            </a:br>
            <a:r>
              <a:rPr lang="de-DE" sz="900" dirty="0">
                <a:solidFill>
                  <a:schemeClr val="accent1">
                    <a:lumMod val="75000"/>
                  </a:schemeClr>
                </a:solidFill>
              </a:rPr>
              <a:t>Krebsinformationsdienst | Deutsches Krebsforschungszentrum - dkfz</a:t>
            </a:r>
            <a:br>
              <a:rPr lang="de-DE" sz="900" dirty="0">
                <a:solidFill>
                  <a:schemeClr val="accent1">
                    <a:lumMod val="75000"/>
                  </a:schemeClr>
                </a:solidFill>
              </a:rPr>
            </a:br>
            <a:r>
              <a:rPr lang="de-DE" dirty="0">
                <a:solidFill>
                  <a:schemeClr val="accent1">
                    <a:lumMod val="75000"/>
                  </a:schemeClr>
                </a:solidFill>
                <a:latin typeface="Arial Black" panose="020B0A04020102020204" pitchFamily="34" charset="0"/>
              </a:rPr>
              <a:t>Port zur Chemotherapie</a:t>
            </a:r>
            <a:br>
              <a:rPr lang="de-DE" dirty="0">
                <a:solidFill>
                  <a:schemeClr val="accent1">
                    <a:lumMod val="75000"/>
                  </a:schemeClr>
                </a:solidFill>
                <a:latin typeface="Arial Black" panose="020B0A04020102020204" pitchFamily="34" charset="0"/>
              </a:rPr>
            </a:br>
            <a:r>
              <a:rPr lang="de-DE" dirty="0">
                <a:solidFill>
                  <a:schemeClr val="accent1">
                    <a:lumMod val="75000"/>
                  </a:schemeClr>
                </a:solidFill>
                <a:latin typeface="Arial Black" panose="020B0A04020102020204" pitchFamily="34" charset="0"/>
              </a:rPr>
              <a:t>Wie pflegen, wann entfernen?</a:t>
            </a:r>
            <a:br>
              <a:rPr lang="de-DE" sz="900" dirty="0">
                <a:solidFill>
                  <a:schemeClr val="accent1">
                    <a:lumMod val="75000"/>
                  </a:schemeClr>
                </a:solidFill>
                <a:latin typeface="Arial Black" panose="020B0A04020102020204" pitchFamily="34" charset="0"/>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www.krebsinformationsdienst.de/behandlung/chemotherapie/portsysteme.php</a:t>
            </a:r>
            <a:br>
              <a:rPr lang="de-DE" sz="900" dirty="0">
                <a:solidFill>
                  <a:schemeClr val="accent1">
                    <a:lumMod val="75000"/>
                  </a:schemeClr>
                </a:solidFill>
              </a:rPr>
            </a:br>
            <a:br>
              <a:rPr lang="de-DE" sz="900" dirty="0">
                <a:solidFill>
                  <a:schemeClr val="accent1">
                    <a:lumMod val="75000"/>
                  </a:schemeClr>
                </a:solidFill>
              </a:rPr>
            </a:br>
            <a:br>
              <a:rPr lang="de-DE" sz="900" dirty="0">
                <a:solidFill>
                  <a:schemeClr val="accent1">
                    <a:lumMod val="75000"/>
                  </a:schemeClr>
                </a:solidFill>
              </a:rPr>
            </a:br>
            <a:r>
              <a:rPr lang="de-DE" sz="900" dirty="0">
                <a:solidFill>
                  <a:schemeClr val="accent1">
                    <a:lumMod val="75000"/>
                  </a:schemeClr>
                </a:solidFill>
              </a:rPr>
              <a:t>Krebsinformationsdienst | Deutsches Krebsforschungszentrum - dkfz</a:t>
            </a:r>
            <a:br>
              <a:rPr lang="de-DE" sz="900" dirty="0">
                <a:solidFill>
                  <a:schemeClr val="accent1">
                    <a:lumMod val="75000"/>
                  </a:schemeClr>
                </a:solidFill>
              </a:rPr>
            </a:br>
            <a:r>
              <a:rPr lang="de-DE" dirty="0">
                <a:solidFill>
                  <a:schemeClr val="accent1">
                    <a:lumMod val="75000"/>
                  </a:schemeClr>
                </a:solidFill>
                <a:latin typeface="Arial Black" panose="020B0A04020102020204" pitchFamily="34" charset="0"/>
              </a:rPr>
              <a:t>Ambulante Chemotherapie</a:t>
            </a:r>
            <a:br>
              <a:rPr lang="de-DE" dirty="0">
                <a:solidFill>
                  <a:schemeClr val="accent1">
                    <a:lumMod val="75000"/>
                  </a:schemeClr>
                </a:solidFill>
                <a:latin typeface="Arial Black" panose="020B0A04020102020204" pitchFamily="34" charset="0"/>
              </a:rPr>
            </a:br>
            <a:r>
              <a:rPr lang="de-DE" dirty="0">
                <a:solidFill>
                  <a:schemeClr val="accent1">
                    <a:lumMod val="75000"/>
                  </a:schemeClr>
                </a:solidFill>
                <a:latin typeface="Arial Black" panose="020B0A04020102020204" pitchFamily="34" charset="0"/>
              </a:rPr>
              <a:t>und andere ambulante Krebstherapien</a:t>
            </a:r>
            <a:br>
              <a:rPr lang="de-DE" sz="900"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www.krebsinformationsdienst.de/behandlung/ambulante-krebstherapie.php</a:t>
            </a:r>
            <a:endParaRPr lang="de-DE" sz="900" dirty="0">
              <a:solidFill>
                <a:schemeClr val="accent1">
                  <a:lumMod val="75000"/>
                </a:schemeClr>
              </a:solidFill>
            </a:endParaRPr>
          </a:p>
          <a:p>
            <a:pPr>
              <a:tabLst>
                <a:tab pos="1260475" algn="l"/>
              </a:tabLst>
            </a:pPr>
            <a:br>
              <a:rPr lang="de-DE" sz="900" dirty="0">
                <a:solidFill>
                  <a:schemeClr val="accent1">
                    <a:lumMod val="50000"/>
                  </a:schemeClr>
                </a:solidFill>
              </a:rPr>
            </a:br>
            <a:endParaRPr lang="de-DE" sz="900" dirty="0">
              <a:solidFill>
                <a:srgbClr val="C00000"/>
              </a:solidFill>
            </a:endParaRPr>
          </a:p>
        </p:txBody>
      </p:sp>
      <p:sp>
        <p:nvSpPr>
          <p:cNvPr id="4" name="Textfeld 3">
            <a:extLst>
              <a:ext uri="{FF2B5EF4-FFF2-40B4-BE49-F238E27FC236}">
                <a16:creationId xmlns:a16="http://schemas.microsoft.com/office/drawing/2014/main" id="{E36EC664-1B87-F08B-EA49-4D62EF5AB998}"/>
              </a:ext>
            </a:extLst>
          </p:cNvPr>
          <p:cNvSpPr txBox="1"/>
          <p:nvPr/>
        </p:nvSpPr>
        <p:spPr>
          <a:xfrm>
            <a:off x="6009409" y="707958"/>
            <a:ext cx="5311174" cy="5109091"/>
          </a:xfrm>
          <a:prstGeom prst="rect">
            <a:avLst/>
          </a:prstGeom>
          <a:noFill/>
        </p:spPr>
        <p:txBody>
          <a:bodyPr wrap="square" rtlCol="0">
            <a:spAutoFit/>
          </a:bodyPr>
          <a:lstStyle/>
          <a:p>
            <a:pPr>
              <a:tabLst>
                <a:tab pos="1260475" algn="l"/>
              </a:tabLst>
            </a:pPr>
            <a:r>
              <a:rPr lang="de-DE" sz="900" dirty="0">
                <a:solidFill>
                  <a:srgbClr val="C00000"/>
                </a:solidFill>
              </a:rPr>
              <a:t>31.08.2022</a:t>
            </a:r>
            <a:br>
              <a:rPr lang="de-DE" sz="900" dirty="0">
                <a:solidFill>
                  <a:srgbClr val="C00000"/>
                </a:solidFill>
              </a:rPr>
            </a:br>
            <a:r>
              <a:rPr lang="de-DE" sz="900" dirty="0">
                <a:solidFill>
                  <a:srgbClr val="C00000"/>
                </a:solidFill>
              </a:rPr>
              <a:t>Deutsches Krebsforschungszentrum</a:t>
            </a:r>
            <a:br>
              <a:rPr lang="de-DE" sz="900" dirty="0">
                <a:solidFill>
                  <a:srgbClr val="C00000"/>
                </a:solidFill>
              </a:rPr>
            </a:br>
            <a:r>
              <a:rPr lang="de-DE" sz="900" dirty="0">
                <a:solidFill>
                  <a:srgbClr val="C00000"/>
                </a:solidFill>
                <a:latin typeface="Arial Black" panose="020B0A04020102020204" pitchFamily="34" charset="0"/>
              </a:rPr>
              <a:t>Krebspatienten sollten sich </a:t>
            </a:r>
          </a:p>
          <a:p>
            <a:pPr>
              <a:tabLst>
                <a:tab pos="1260475" algn="l"/>
              </a:tabLst>
            </a:pPr>
            <a:r>
              <a:rPr lang="de-DE" sz="2400" dirty="0">
                <a:solidFill>
                  <a:srgbClr val="C00000"/>
                </a:solidFill>
                <a:latin typeface="Arial Black" panose="020B0A04020102020204" pitchFamily="34" charset="0"/>
              </a:rPr>
              <a:t>impfen lassen</a:t>
            </a:r>
            <a:br>
              <a:rPr lang="de-DE" sz="900" dirty="0">
                <a:solidFill>
                  <a:srgbClr val="C00000"/>
                </a:solidFill>
              </a:rPr>
            </a:br>
            <a:r>
              <a:rPr lang="de-DE" sz="900" dirty="0">
                <a:solidFill>
                  <a:srgbClr val="C00000"/>
                </a:solidFill>
                <a:hlinkClick r:id="rId9">
                  <a:extLst>
                    <a:ext uri="{A12FA001-AC4F-418D-AE19-62706E023703}">
                      <ahyp:hlinkClr xmlns:ahyp="http://schemas.microsoft.com/office/drawing/2018/hyperlinkcolor" val="tx"/>
                    </a:ext>
                  </a:extLst>
                </a:hlinkClick>
              </a:rPr>
              <a:t>www.dkfz.de/de/presse/pressemitteilungen/2022/dkfz-pm-22-47-Gerade-Krebspatienten-sollten-sich-impfen-lassen.php</a:t>
            </a:r>
            <a:br>
              <a:rPr lang="de-DE" sz="900" dirty="0"/>
            </a:br>
            <a:endParaRPr lang="de-DE" sz="900" dirty="0"/>
          </a:p>
          <a:p>
            <a:pPr>
              <a:tabLst>
                <a:tab pos="1260475" algn="l"/>
              </a:tabLst>
            </a:pPr>
            <a:endParaRPr lang="de-DE" sz="900" dirty="0"/>
          </a:p>
          <a:p>
            <a:pPr>
              <a:tabLst>
                <a:tab pos="1260475" algn="l"/>
              </a:tabLst>
            </a:pPr>
            <a:endParaRPr lang="de-DE" sz="900" dirty="0"/>
          </a:p>
          <a:p>
            <a:pPr>
              <a:tabLst>
                <a:tab pos="1260475" algn="l"/>
              </a:tabLst>
            </a:pPr>
            <a:br>
              <a:rPr lang="de-DE" sz="900" dirty="0"/>
            </a:br>
            <a:r>
              <a:rPr lang="de-DE" sz="900" dirty="0">
                <a:solidFill>
                  <a:srgbClr val="F29400"/>
                </a:solidFill>
              </a:rPr>
              <a:t>Gemeinsame Informationen:</a:t>
            </a:r>
            <a:br>
              <a:rPr lang="de-DE" sz="900" dirty="0">
                <a:solidFill>
                  <a:srgbClr val="F29400"/>
                </a:solidFill>
              </a:rPr>
            </a:br>
            <a:r>
              <a:rPr lang="de-DE" sz="900" dirty="0">
                <a:solidFill>
                  <a:srgbClr val="F29400"/>
                </a:solidFill>
              </a:rPr>
              <a:t>Krebsinformationsdienst - Deutsches Krebsforschungszentrum (DKFZ)</a:t>
            </a:r>
            <a:br>
              <a:rPr lang="de-DE" sz="900" dirty="0">
                <a:solidFill>
                  <a:srgbClr val="F29400"/>
                </a:solidFill>
              </a:rPr>
            </a:br>
            <a:r>
              <a:rPr lang="de-DE" sz="900" dirty="0">
                <a:solidFill>
                  <a:srgbClr val="F29400"/>
                </a:solidFill>
              </a:rPr>
              <a:t>Kassenzahnärztliche Bundesvereinigung (KZBV)</a:t>
            </a:r>
            <a:br>
              <a:rPr lang="de-DE" sz="900" dirty="0">
                <a:solidFill>
                  <a:srgbClr val="F29400"/>
                </a:solidFill>
              </a:rPr>
            </a:br>
            <a:r>
              <a:rPr lang="de-DE" sz="900" dirty="0">
                <a:solidFill>
                  <a:srgbClr val="F29400"/>
                </a:solidFill>
              </a:rPr>
              <a:t>Bundeszahnärztekammer – Arbeitsgemeinschaft der Deutschen Zahnärztekammern e.V. (BZÄK)</a:t>
            </a:r>
            <a:br>
              <a:rPr lang="de-DE" sz="900" dirty="0">
                <a:solidFill>
                  <a:srgbClr val="F29400"/>
                </a:solidFill>
              </a:rPr>
            </a:br>
            <a:r>
              <a:rPr lang="de-DE" sz="1400" dirty="0">
                <a:solidFill>
                  <a:srgbClr val="F29400"/>
                </a:solidFill>
                <a:latin typeface="Arial Black" panose="020B0A04020102020204" pitchFamily="34" charset="0"/>
              </a:rPr>
              <a:t>Als Krebspatient zum Zahnarzt</a:t>
            </a:r>
            <a:br>
              <a:rPr lang="de-DE" sz="1400" dirty="0">
                <a:solidFill>
                  <a:srgbClr val="F29400"/>
                </a:solidFill>
                <a:latin typeface="Arial Black" panose="020B0A04020102020204" pitchFamily="34" charset="0"/>
              </a:rPr>
            </a:br>
            <a:r>
              <a:rPr lang="de-DE" sz="1400" dirty="0">
                <a:solidFill>
                  <a:srgbClr val="F29400"/>
                </a:solidFill>
                <a:latin typeface="Arial Black" panose="020B0A04020102020204" pitchFamily="34" charset="0"/>
              </a:rPr>
              <a:t>So schützen Sie </a:t>
            </a:r>
          </a:p>
          <a:p>
            <a:pPr>
              <a:tabLst>
                <a:tab pos="1260475" algn="l"/>
              </a:tabLst>
            </a:pPr>
            <a:r>
              <a:rPr lang="de-DE" sz="2400" dirty="0">
                <a:solidFill>
                  <a:srgbClr val="F29400"/>
                </a:solidFill>
                <a:latin typeface="Arial Black" panose="020B0A04020102020204" pitchFamily="34" charset="0"/>
              </a:rPr>
              <a:t>Zähne und Zahnfleisch</a:t>
            </a:r>
          </a:p>
          <a:p>
            <a:pPr>
              <a:tabLst>
                <a:tab pos="1260475" algn="l"/>
              </a:tabLst>
            </a:pPr>
            <a:r>
              <a:rPr lang="de-DE" sz="1400" dirty="0">
                <a:solidFill>
                  <a:srgbClr val="F29400"/>
                </a:solidFill>
                <a:latin typeface="Arial Black" panose="020B0A04020102020204" pitchFamily="34" charset="0"/>
              </a:rPr>
              <a:t>während der Krebsbehandlung</a:t>
            </a:r>
            <a:br>
              <a:rPr lang="de-DE" sz="900" dirty="0">
                <a:solidFill>
                  <a:srgbClr val="F29400"/>
                </a:solidFill>
              </a:rPr>
            </a:br>
            <a:r>
              <a:rPr lang="de-DE" sz="900" dirty="0">
                <a:solidFill>
                  <a:srgbClr val="F29400"/>
                </a:solidFill>
                <a:hlinkClick r:id="rId10">
                  <a:extLst>
                    <a:ext uri="{A12FA001-AC4F-418D-AE19-62706E023703}">
                      <ahyp:hlinkClr xmlns:ahyp="http://schemas.microsoft.com/office/drawing/2018/hyperlinkcolor" val="tx"/>
                    </a:ext>
                  </a:extLst>
                </a:hlinkClick>
              </a:rPr>
              <a:t>www.krebsinformationsdienst.de/service/iblatt/als-krebspatient-zum-zahnarzt.pdf</a:t>
            </a:r>
            <a:endParaRPr lang="de-DE" sz="900" dirty="0">
              <a:solidFill>
                <a:srgbClr val="F29400"/>
              </a:solidFill>
            </a:endParaRPr>
          </a:p>
          <a:p>
            <a:pPr>
              <a:tabLst>
                <a:tab pos="1260475" algn="l"/>
              </a:tabLst>
            </a:pPr>
            <a:endParaRPr lang="de-DE" sz="900" dirty="0">
              <a:solidFill>
                <a:srgbClr val="F29400"/>
              </a:solidFill>
            </a:endParaRPr>
          </a:p>
          <a:p>
            <a:pPr>
              <a:tabLst>
                <a:tab pos="1260475" algn="l"/>
              </a:tabLst>
            </a:pPr>
            <a:endParaRPr lang="de-DE" sz="900" dirty="0">
              <a:solidFill>
                <a:srgbClr val="F29400"/>
              </a:solidFill>
            </a:endParaRPr>
          </a:p>
          <a:p>
            <a:pPr>
              <a:tabLst>
                <a:tab pos="1260475" algn="l"/>
              </a:tabLst>
            </a:pPr>
            <a:endParaRPr lang="de-DE" sz="900" dirty="0">
              <a:solidFill>
                <a:srgbClr val="F29400"/>
              </a:solidFill>
            </a:endParaRPr>
          </a:p>
          <a:p>
            <a:pPr>
              <a:tabLst>
                <a:tab pos="1260475" algn="l"/>
              </a:tabLst>
            </a:pPr>
            <a:endParaRPr lang="de-DE" sz="900" dirty="0">
              <a:solidFill>
                <a:srgbClr val="F29400"/>
              </a:solidFill>
            </a:endParaRPr>
          </a:p>
          <a:p>
            <a:pPr>
              <a:tabLst>
                <a:tab pos="1260475" algn="l"/>
              </a:tabLst>
            </a:pPr>
            <a:r>
              <a:rPr lang="de-DE" sz="900" dirty="0">
                <a:solidFill>
                  <a:srgbClr val="C00000"/>
                </a:solidFill>
              </a:rPr>
              <a:t>was-essen-bei-krebs.de</a:t>
            </a:r>
            <a:br>
              <a:rPr lang="de-DE" sz="900" b="1" dirty="0">
                <a:solidFill>
                  <a:srgbClr val="C00000"/>
                </a:solidFill>
              </a:rPr>
            </a:br>
            <a:r>
              <a:rPr lang="de-DE" sz="1400" dirty="0">
                <a:solidFill>
                  <a:srgbClr val="C00000"/>
                </a:solidFill>
                <a:latin typeface="Arial Black" panose="020B0A04020102020204" pitchFamily="34" charset="0"/>
              </a:rPr>
              <a:t>Warum soll ich während einer oralen Krebstherapie </a:t>
            </a:r>
            <a:r>
              <a:rPr lang="de-DE" sz="2400" dirty="0">
                <a:solidFill>
                  <a:srgbClr val="C00000"/>
                </a:solidFill>
                <a:latin typeface="Arial Black" panose="020B0A04020102020204" pitchFamily="34" charset="0"/>
              </a:rPr>
              <a:t>keine Grapefruit essen?</a:t>
            </a:r>
            <a:br>
              <a:rPr lang="de-DE" sz="900" dirty="0">
                <a:solidFill>
                  <a:srgbClr val="C00000"/>
                </a:solidFill>
              </a:rPr>
            </a:br>
            <a:r>
              <a:rPr lang="de-DE" sz="900" dirty="0">
                <a:solidFill>
                  <a:srgbClr val="C00000"/>
                </a:solidFill>
                <a:hlinkClick r:id="rId11">
                  <a:extLst>
                    <a:ext uri="{A12FA001-AC4F-418D-AE19-62706E023703}">
                      <ahyp:hlinkClr xmlns:ahyp="http://schemas.microsoft.com/office/drawing/2018/hyperlinkcolor" val="tx"/>
                    </a:ext>
                  </a:extLst>
                </a:hlinkClick>
              </a:rPr>
              <a:t>www.was-essen-bei-krebs.de/2019/05/06/warum-soll-ich-waehrend-einer-oralen-krebstherapie-keine-grapefruit-essen/</a:t>
            </a:r>
            <a:endParaRPr lang="de-DE" sz="900" dirty="0">
              <a:solidFill>
                <a:srgbClr val="C00000"/>
              </a:solidFill>
            </a:endParaRPr>
          </a:p>
          <a:p>
            <a:pPr>
              <a:tabLst>
                <a:tab pos="1260475" algn="l"/>
              </a:tabLst>
            </a:pPr>
            <a:endParaRPr lang="de-DE" sz="900" dirty="0">
              <a:solidFill>
                <a:srgbClr val="C00000"/>
              </a:solidFill>
            </a:endParaRPr>
          </a:p>
        </p:txBody>
      </p:sp>
    </p:spTree>
    <p:extLst>
      <p:ext uri="{BB962C8B-B14F-4D97-AF65-F5344CB8AC3E}">
        <p14:creationId xmlns:p14="http://schemas.microsoft.com/office/powerpoint/2010/main" val="9081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15B2000-ABDF-1D0E-BFD6-C3EFF1B4FB1E}"/>
              </a:ext>
            </a:extLst>
          </p:cNvPr>
          <p:cNvSpPr txBox="1"/>
          <p:nvPr/>
        </p:nvSpPr>
        <p:spPr>
          <a:xfrm>
            <a:off x="324366" y="113126"/>
            <a:ext cx="3247053" cy="769441"/>
          </a:xfrm>
          <a:prstGeom prst="rect">
            <a:avLst/>
          </a:prstGeom>
          <a:noFill/>
        </p:spPr>
        <p:txBody>
          <a:bodyPr wrap="square">
            <a:spAutoFit/>
          </a:bodyPr>
          <a:lstStyle/>
          <a:p>
            <a:r>
              <a:rPr lang="de-DE" sz="2200" b="1" dirty="0">
                <a:solidFill>
                  <a:srgbClr val="F29400"/>
                </a:solidFill>
                <a:latin typeface="Arial Black" panose="020B0A04020102020204" pitchFamily="34" charset="0"/>
              </a:rPr>
              <a:t>Behandlung im Krankenhaus</a:t>
            </a:r>
            <a:endParaRPr lang="de-DE" sz="1200" b="1" dirty="0">
              <a:solidFill>
                <a:srgbClr val="F29400"/>
              </a:solidFill>
              <a:latin typeface="Arial Black" panose="020B0A04020102020204" pitchFamily="34" charset="0"/>
            </a:endParaRPr>
          </a:p>
        </p:txBody>
      </p:sp>
      <p:sp>
        <p:nvSpPr>
          <p:cNvPr id="3" name="Ellipse 2">
            <a:hlinkClick r:id="rId2"/>
            <a:extLst>
              <a:ext uri="{FF2B5EF4-FFF2-40B4-BE49-F238E27FC236}">
                <a16:creationId xmlns:a16="http://schemas.microsoft.com/office/drawing/2014/main" id="{EEA7141B-63F8-CE16-AF2D-E5A9894F8A17}"/>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UPD</a:t>
            </a:r>
          </a:p>
          <a:p>
            <a:pPr algn="ctr"/>
            <a:r>
              <a:rPr lang="de-DE" sz="1200" b="1" dirty="0"/>
              <a:t>Unabhängige Patientenberatung Deutschland</a:t>
            </a:r>
          </a:p>
          <a:p>
            <a:pPr algn="ctr"/>
            <a:endParaRPr lang="de-DE" sz="900" b="1" dirty="0"/>
          </a:p>
          <a:p>
            <a:pPr algn="ctr"/>
            <a:r>
              <a:rPr lang="de-DE" sz="1400" b="1" dirty="0"/>
              <a:t>0800 / 0 11 77 22</a:t>
            </a:r>
          </a:p>
        </p:txBody>
      </p:sp>
      <p:sp>
        <p:nvSpPr>
          <p:cNvPr id="4" name="Textfeld 3">
            <a:extLst>
              <a:ext uri="{FF2B5EF4-FFF2-40B4-BE49-F238E27FC236}">
                <a16:creationId xmlns:a16="http://schemas.microsoft.com/office/drawing/2014/main" id="{4B020DB2-60CB-5195-64D7-F757AC187DAB}"/>
              </a:ext>
            </a:extLst>
          </p:cNvPr>
          <p:cNvSpPr txBox="1"/>
          <p:nvPr/>
        </p:nvSpPr>
        <p:spPr>
          <a:xfrm>
            <a:off x="6734086" y="209028"/>
            <a:ext cx="5061674"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50000"/>
                </a:schemeClr>
              </a:solidFill>
            </a:endParaRPr>
          </a:p>
        </p:txBody>
      </p:sp>
      <p:sp>
        <p:nvSpPr>
          <p:cNvPr id="6" name="Textfeld 5">
            <a:extLst>
              <a:ext uri="{FF2B5EF4-FFF2-40B4-BE49-F238E27FC236}">
                <a16:creationId xmlns:a16="http://schemas.microsoft.com/office/drawing/2014/main" id="{DC8332A5-0757-FCBC-13BB-D0691B910002}"/>
              </a:ext>
            </a:extLst>
          </p:cNvPr>
          <p:cNvSpPr txBox="1"/>
          <p:nvPr/>
        </p:nvSpPr>
        <p:spPr>
          <a:xfrm>
            <a:off x="2475284" y="209028"/>
            <a:ext cx="3993011" cy="3954929"/>
          </a:xfrm>
          <a:prstGeom prst="rect">
            <a:avLst/>
          </a:prstGeom>
          <a:noFill/>
        </p:spPr>
        <p:txBody>
          <a:bodyPr wrap="square" rtlCol="0">
            <a:spAutoFit/>
          </a:bodyPr>
          <a:lstStyle/>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F29400"/>
                </a:solidFill>
              </a:rPr>
              <a:t>Bundesministerium für Gesundheit </a:t>
            </a:r>
            <a:br>
              <a:rPr lang="de-DE" sz="900" dirty="0">
                <a:solidFill>
                  <a:srgbClr val="F29400"/>
                </a:solidFill>
              </a:rPr>
            </a:br>
            <a:endParaRPr lang="de-DE" sz="900" dirty="0">
              <a:solidFill>
                <a:srgbClr val="F29400"/>
              </a:solidFill>
            </a:endParaRPr>
          </a:p>
          <a:p>
            <a:r>
              <a:rPr lang="de-DE" sz="2400" b="1" dirty="0">
                <a:solidFill>
                  <a:srgbClr val="F29400"/>
                </a:solidFill>
                <a:latin typeface="Arial Black" panose="020B0A04020102020204" pitchFamily="34" charset="0"/>
              </a:rPr>
              <a:t>Ratgeber Krankenhaus </a:t>
            </a:r>
          </a:p>
          <a:p>
            <a:r>
              <a:rPr lang="de-DE" sz="900" dirty="0">
                <a:solidFill>
                  <a:srgbClr val="F29400"/>
                </a:solidFill>
                <a:hlinkClick r:id="rId3">
                  <a:extLst>
                    <a:ext uri="{A12FA001-AC4F-418D-AE19-62706E023703}">
                      <ahyp:hlinkClr xmlns:ahyp="http://schemas.microsoft.com/office/drawing/2018/hyperlinkcolor" val="tx"/>
                    </a:ext>
                  </a:extLst>
                </a:hlinkClick>
              </a:rPr>
              <a:t>www.bundesgesundheitsministerium.de/service/publikationen/details/ratgeber-krankenhaus.html</a:t>
            </a:r>
            <a:br>
              <a:rPr lang="de-DE" sz="900" dirty="0">
                <a:solidFill>
                  <a:srgbClr val="F29400"/>
                </a:solidFill>
              </a:rPr>
            </a:br>
            <a:br>
              <a:rPr lang="de-DE" sz="900" dirty="0">
                <a:solidFill>
                  <a:srgbClr val="F29400"/>
                </a:solidFill>
              </a:rPr>
            </a:b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Ratgeber </a:t>
            </a:r>
          </a:p>
          <a:p>
            <a:r>
              <a:rPr lang="de-DE" sz="1600" b="1" dirty="0">
                <a:solidFill>
                  <a:srgbClr val="F29400"/>
                </a:solidFill>
                <a:latin typeface="Arial Black" panose="020B0A04020102020204" pitchFamily="34" charset="0"/>
              </a:rPr>
              <a:t>Kranken­versicherung </a:t>
            </a:r>
            <a:br>
              <a:rPr lang="de-DE" sz="900" b="1" dirty="0">
                <a:solidFill>
                  <a:srgbClr val="F29400"/>
                </a:solidFill>
              </a:rPr>
            </a:br>
            <a:r>
              <a:rPr lang="de-DE" sz="900" dirty="0">
                <a:solidFill>
                  <a:srgbClr val="F29400"/>
                </a:solidFill>
                <a:hlinkClick r:id="rId4">
                  <a:extLst>
                    <a:ext uri="{A12FA001-AC4F-418D-AE19-62706E023703}">
                      <ahyp:hlinkClr xmlns:ahyp="http://schemas.microsoft.com/office/drawing/2018/hyperlinkcolor" val="tx"/>
                    </a:ext>
                  </a:extLst>
                </a:hlinkClick>
              </a:rPr>
              <a:t>www.bundesgesundheitsministerium.de/service/publikationen/details/ratgeber-krankenversicherung.html</a:t>
            </a:r>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27" name="Textfeld 26">
            <a:extLst>
              <a:ext uri="{FF2B5EF4-FFF2-40B4-BE49-F238E27FC236}">
                <a16:creationId xmlns:a16="http://schemas.microsoft.com/office/drawing/2014/main" id="{45388D44-211A-7509-FB12-C5D295F3519E}"/>
              </a:ext>
            </a:extLst>
          </p:cNvPr>
          <p:cNvSpPr txBox="1"/>
          <p:nvPr/>
        </p:nvSpPr>
        <p:spPr>
          <a:xfrm>
            <a:off x="6734086" y="209028"/>
            <a:ext cx="5061674" cy="3416320"/>
          </a:xfrm>
          <a:prstGeom prst="rect">
            <a:avLst/>
          </a:prstGeom>
          <a:noFill/>
        </p:spPr>
        <p:txBody>
          <a:bodyPr wrap="square" rtlCol="0">
            <a:spAutoFit/>
          </a:bodyPr>
          <a:lstStyle/>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r>
              <a:rPr lang="de-DE" sz="900" b="1" dirty="0">
                <a:solidFill>
                  <a:srgbClr val="F29400"/>
                </a:solidFill>
              </a:rPr>
              <a:t>         </a:t>
            </a: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r>
              <a:rPr lang="de-DE" sz="900" b="1" dirty="0">
                <a:solidFill>
                  <a:srgbClr val="F29400"/>
                </a:solidFill>
              </a:rPr>
              <a:t> </a:t>
            </a:r>
            <a:endParaRPr lang="de-DE" sz="900" dirty="0">
              <a:solidFill>
                <a:srgbClr val="F29400"/>
              </a:solidFill>
            </a:endParaRPr>
          </a:p>
          <a:p>
            <a:endParaRPr lang="de-DE" sz="900" dirty="0">
              <a:solidFill>
                <a:srgbClr val="F29400"/>
              </a:solidFill>
            </a:endParaRPr>
          </a:p>
          <a:p>
            <a:endParaRPr lang="de-DE" sz="900" dirty="0">
              <a:solidFill>
                <a:srgbClr val="F29400"/>
              </a:solidFill>
              <a:effectLst/>
            </a:endParaRPr>
          </a:p>
        </p:txBody>
      </p:sp>
    </p:spTree>
    <p:extLst>
      <p:ext uri="{BB962C8B-B14F-4D97-AF65-F5344CB8AC3E}">
        <p14:creationId xmlns:p14="http://schemas.microsoft.com/office/powerpoint/2010/main" val="205368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nodePh="1">
                                  <p:stCondLst>
                                    <p:cond delay="0"/>
                                  </p:stCondLst>
                                  <p:endCondLst>
                                    <p:cond evt="begin" delay="0">
                                      <p:tn val="22"/>
                                    </p:cond>
                                  </p:end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p:bldP spid="2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07C27F8-12DE-BA94-5F7C-464BC635B5C6}"/>
              </a:ext>
            </a:extLst>
          </p:cNvPr>
          <p:cNvSpPr txBox="1"/>
          <p:nvPr/>
        </p:nvSpPr>
        <p:spPr>
          <a:xfrm>
            <a:off x="5946220" y="184083"/>
            <a:ext cx="5400000" cy="6432530"/>
          </a:xfrm>
          <a:prstGeom prst="rect">
            <a:avLst/>
          </a:prstGeom>
          <a:noFill/>
        </p:spPr>
        <p:txBody>
          <a:bodyPr wrap="square" rtlCol="0">
            <a:spAutoFit/>
          </a:bodyPr>
          <a:lstStyle/>
          <a:p>
            <a:r>
              <a:rPr lang="de-DE" sz="900" dirty="0">
                <a:solidFill>
                  <a:srgbClr val="F29400"/>
                </a:solidFill>
              </a:rPr>
              <a:t>MSD Manual für Verbraucher</a:t>
            </a:r>
            <a:endParaRPr lang="de-DE" sz="900" b="1" dirty="0">
              <a:solidFill>
                <a:srgbClr val="F29400"/>
              </a:solidFill>
            </a:endParaRPr>
          </a:p>
          <a:p>
            <a:endParaRPr lang="de-DE" sz="900" b="1" dirty="0">
              <a:solidFill>
                <a:srgbClr val="F29400"/>
              </a:solidFill>
            </a:endParaRPr>
          </a:p>
          <a:p>
            <a:r>
              <a:rPr lang="de-DE" sz="2200" b="1" dirty="0">
                <a:solidFill>
                  <a:srgbClr val="F29400"/>
                </a:solidFill>
                <a:latin typeface="Arial Black" panose="020B0A04020102020204" pitchFamily="34" charset="0"/>
              </a:rPr>
              <a:t>Durch den Krankenhausaufenthalt </a:t>
            </a:r>
            <a:r>
              <a:rPr lang="de-DE" sz="2400" b="1" dirty="0">
                <a:solidFill>
                  <a:srgbClr val="F29400"/>
                </a:solidFill>
                <a:latin typeface="Arial Black" panose="020B0A04020102020204" pitchFamily="34" charset="0"/>
              </a:rPr>
              <a:t>verursachte Probleme  </a:t>
            </a:r>
            <a:r>
              <a:rPr lang="de-DE" sz="1200" dirty="0">
                <a:solidFill>
                  <a:srgbClr val="F29400"/>
                </a:solidFill>
              </a:rPr>
              <a:t>  </a:t>
            </a:r>
          </a:p>
          <a:p>
            <a:r>
              <a:rPr lang="de-DE" sz="900" dirty="0">
                <a:solidFill>
                  <a:srgbClr val="F29400"/>
                </a:solidFill>
                <a:hlinkClick r:id="rId2">
                  <a:extLst>
                    <a:ext uri="{A12FA001-AC4F-418D-AE19-62706E023703}">
                      <ahyp:hlinkClr xmlns:ahyp="http://schemas.microsoft.com/office/drawing/2018/hyperlinkcolor" val="tx"/>
                    </a:ext>
                  </a:extLst>
                </a:hlinkClick>
              </a:rPr>
              <a:t>https://www.msdmanuals.com/de-de/heim/spezialthemen/behandlung-im-krankenhaus/durch-den-krankenhausaufenthalt-verursachte-probleme</a:t>
            </a:r>
            <a:endParaRPr lang="de-DE" sz="900" dirty="0">
              <a:solidFill>
                <a:srgbClr val="F29400"/>
              </a:solidFill>
            </a:endParaRPr>
          </a:p>
          <a:p>
            <a:endParaRPr lang="de-DE" sz="900" dirty="0">
              <a:solidFill>
                <a:srgbClr val="F29400"/>
              </a:solidFill>
            </a:endParaRPr>
          </a:p>
          <a:p>
            <a:r>
              <a:rPr lang="de-DE" sz="1200" b="1" dirty="0">
                <a:solidFill>
                  <a:srgbClr val="F29400"/>
                </a:solidFill>
              </a:rPr>
              <a:t>Verwirrtheit und geistiger Abbau aufgrund eines Krankenhausaufenthalts </a:t>
            </a:r>
            <a:r>
              <a:rPr lang="de-DE" sz="1200" dirty="0">
                <a:solidFill>
                  <a:srgbClr val="F29400"/>
                </a:solidFill>
              </a:rPr>
              <a:t>   </a:t>
            </a:r>
          </a:p>
          <a:p>
            <a:r>
              <a:rPr lang="de-DE" sz="900" dirty="0">
                <a:solidFill>
                  <a:srgbClr val="F29400"/>
                </a:solidFill>
                <a:hlinkClick r:id="rId3">
                  <a:extLst>
                    <a:ext uri="{A12FA001-AC4F-418D-AE19-62706E023703}">
                      <ahyp:hlinkClr xmlns:ahyp="http://schemas.microsoft.com/office/drawing/2018/hyperlinkcolor" val="tx"/>
                    </a:ext>
                  </a:extLst>
                </a:hlinkClick>
              </a:rPr>
              <a:t>https://www.msdmanuals.com/de-de/heim/spezialthemen/behandlung-im-krankenhaus/verwirrtheit-und-geistiger-abbau-aufgrund-eines-krankenhausaufenthalts</a:t>
            </a:r>
            <a:endParaRPr lang="de-DE" sz="900" dirty="0">
              <a:solidFill>
                <a:srgbClr val="F29400"/>
              </a:solidFill>
            </a:endParaRPr>
          </a:p>
          <a:p>
            <a:endParaRPr lang="de-DE" sz="900" dirty="0">
              <a:solidFill>
                <a:srgbClr val="F29400"/>
              </a:solidFill>
            </a:endParaRPr>
          </a:p>
          <a:p>
            <a:r>
              <a:rPr lang="de-DE" sz="1200" b="1" dirty="0">
                <a:solidFill>
                  <a:srgbClr val="F29400"/>
                </a:solidFill>
              </a:rPr>
              <a:t>Durch den Krankenhausaufenthalt verursachte Stürze   </a:t>
            </a:r>
          </a:p>
          <a:p>
            <a:r>
              <a:rPr lang="de-DE" sz="900" dirty="0">
                <a:solidFill>
                  <a:srgbClr val="F29400"/>
                </a:solidFill>
                <a:hlinkClick r:id="rId4">
                  <a:extLst>
                    <a:ext uri="{A12FA001-AC4F-418D-AE19-62706E023703}">
                      <ahyp:hlinkClr xmlns:ahyp="http://schemas.microsoft.com/office/drawing/2018/hyperlinkcolor" val="tx"/>
                    </a:ext>
                  </a:extLst>
                </a:hlinkClick>
              </a:rPr>
              <a:t>https://www.msdmanuals.com/de-de/heim/spezialthemen/behandlung-im-krankenhaus/durch-den-krankenhausaufenthalt-verursachte-st%C3%BCrze</a:t>
            </a:r>
            <a:endParaRPr lang="de-DE" sz="900" dirty="0">
              <a:solidFill>
                <a:srgbClr val="F29400"/>
              </a:solidFill>
            </a:endParaRPr>
          </a:p>
          <a:p>
            <a:endParaRPr lang="de-DE" sz="900" b="1" dirty="0">
              <a:solidFill>
                <a:srgbClr val="F29400"/>
              </a:solidFill>
            </a:endParaRPr>
          </a:p>
          <a:p>
            <a:r>
              <a:rPr lang="de-DE" sz="1200" b="1" dirty="0">
                <a:solidFill>
                  <a:srgbClr val="F29400"/>
                </a:solidFill>
              </a:rPr>
              <a:t>Im Krankenhaus erworbene Infektionen    </a:t>
            </a:r>
          </a:p>
          <a:p>
            <a:r>
              <a:rPr lang="de-DE" sz="900" dirty="0">
                <a:solidFill>
                  <a:srgbClr val="F29400"/>
                </a:solidFill>
                <a:hlinkClick r:id="rId5">
                  <a:extLst>
                    <a:ext uri="{A12FA001-AC4F-418D-AE19-62706E023703}">
                      <ahyp:hlinkClr xmlns:ahyp="http://schemas.microsoft.com/office/drawing/2018/hyperlinkcolor" val="tx"/>
                    </a:ext>
                  </a:extLst>
                </a:hlinkClick>
              </a:rPr>
              <a:t>https://www.msdmanuals.com/de-de/heim/spezialthemen/behandlung-im-krankenhaus/im-krankenhaus-erworbene-infektionen</a:t>
            </a:r>
            <a:endParaRPr lang="de-DE" sz="900" dirty="0">
              <a:solidFill>
                <a:srgbClr val="F29400"/>
              </a:solidFill>
            </a:endParaRPr>
          </a:p>
          <a:p>
            <a:endParaRPr lang="de-DE" sz="900" dirty="0">
              <a:solidFill>
                <a:srgbClr val="F29400"/>
              </a:solidFill>
            </a:endParaRPr>
          </a:p>
          <a:p>
            <a:r>
              <a:rPr lang="de-DE" sz="1200" b="1" dirty="0">
                <a:solidFill>
                  <a:srgbClr val="F29400"/>
                </a:solidFill>
              </a:rPr>
              <a:t>Durch einen Krankenhausaufenthalt verursachte Unfähigkeit zu urinieren   </a:t>
            </a:r>
          </a:p>
          <a:p>
            <a:r>
              <a:rPr lang="de-DE" sz="900" dirty="0">
                <a:solidFill>
                  <a:srgbClr val="F29400"/>
                </a:solidFill>
                <a:hlinkClick r:id="rId6">
                  <a:extLst>
                    <a:ext uri="{A12FA001-AC4F-418D-AE19-62706E023703}">
                      <ahyp:hlinkClr xmlns:ahyp="http://schemas.microsoft.com/office/drawing/2018/hyperlinkcolor" val="tx"/>
                    </a:ext>
                  </a:extLst>
                </a:hlinkClick>
              </a:rPr>
              <a:t>https://www.msdmanuals.com/de-de/heim/spezialthemen/behandlung-im-krankenhaus/durch-einen-krankenhausaufenthalt-verursachte-unf%C3%A4higkeit-zu-urinieren</a:t>
            </a:r>
            <a:endParaRPr lang="de-DE" sz="900" dirty="0">
              <a:solidFill>
                <a:srgbClr val="F29400"/>
              </a:solidFill>
            </a:endParaRPr>
          </a:p>
          <a:p>
            <a:endParaRPr lang="de-DE" sz="900" dirty="0">
              <a:solidFill>
                <a:srgbClr val="F29400"/>
              </a:solidFill>
            </a:endParaRPr>
          </a:p>
          <a:p>
            <a:r>
              <a:rPr lang="de-DE" sz="1200" b="1" dirty="0">
                <a:solidFill>
                  <a:srgbClr val="F29400"/>
                </a:solidFill>
              </a:rPr>
              <a:t>Inkontinenz aufgrund eines Krankenhausaufenthalts    </a:t>
            </a:r>
          </a:p>
          <a:p>
            <a:r>
              <a:rPr lang="de-DE" sz="900" dirty="0">
                <a:solidFill>
                  <a:srgbClr val="F29400"/>
                </a:solidFill>
                <a:hlinkClick r:id="rId7">
                  <a:extLst>
                    <a:ext uri="{A12FA001-AC4F-418D-AE19-62706E023703}">
                      <ahyp:hlinkClr xmlns:ahyp="http://schemas.microsoft.com/office/drawing/2018/hyperlinkcolor" val="tx"/>
                    </a:ext>
                  </a:extLst>
                </a:hlinkClick>
              </a:rPr>
              <a:t>https://www.msdmanuals.com/de-de/heim/spezialthemen/behandlung-im-krankenhaus/inkontinenz-aufgrund-eines-krankenhausaufenthalts</a:t>
            </a:r>
            <a:endParaRPr lang="de-DE" sz="900" dirty="0">
              <a:solidFill>
                <a:srgbClr val="F29400"/>
              </a:solidFill>
            </a:endParaRPr>
          </a:p>
          <a:p>
            <a:endParaRPr lang="de-DE" sz="900" dirty="0">
              <a:solidFill>
                <a:srgbClr val="F29400"/>
              </a:solidFill>
            </a:endParaRPr>
          </a:p>
          <a:p>
            <a:r>
              <a:rPr lang="de-DE" sz="1200" b="1" dirty="0">
                <a:solidFill>
                  <a:srgbClr val="F29400"/>
                </a:solidFill>
              </a:rPr>
              <a:t>Durch den Krankenhausaufenthalt verursachter Schlafmangel    </a:t>
            </a:r>
          </a:p>
          <a:p>
            <a:r>
              <a:rPr lang="de-DE" sz="900" dirty="0">
                <a:solidFill>
                  <a:srgbClr val="F29400"/>
                </a:solidFill>
                <a:hlinkClick r:id="rId8">
                  <a:extLst>
                    <a:ext uri="{A12FA001-AC4F-418D-AE19-62706E023703}">
                      <ahyp:hlinkClr xmlns:ahyp="http://schemas.microsoft.com/office/drawing/2018/hyperlinkcolor" val="tx"/>
                    </a:ext>
                  </a:extLst>
                </a:hlinkClick>
              </a:rPr>
              <a:t>https://www.msdmanuals.com/de-de/heim/spezialthemen/behandlung-im-krankenhaus/durch-den-krankenhausaufenthalt-verursachter-schlafmangel</a:t>
            </a:r>
            <a:endParaRPr lang="de-DE" sz="900" dirty="0">
              <a:solidFill>
                <a:srgbClr val="F29400"/>
              </a:solidFill>
            </a:endParaRPr>
          </a:p>
          <a:p>
            <a:endParaRPr lang="de-DE" sz="900" dirty="0">
              <a:solidFill>
                <a:srgbClr val="F29400"/>
              </a:solidFill>
            </a:endParaRPr>
          </a:p>
          <a:p>
            <a:r>
              <a:rPr lang="de-DE" sz="1200" b="1" dirty="0">
                <a:solidFill>
                  <a:srgbClr val="F29400"/>
                </a:solidFill>
              </a:rPr>
              <a:t>Probleme durch Bettlägerigkeit    </a:t>
            </a:r>
          </a:p>
          <a:p>
            <a:r>
              <a:rPr lang="de-DE" sz="900" dirty="0">
                <a:solidFill>
                  <a:srgbClr val="F29400"/>
                </a:solidFill>
                <a:hlinkClick r:id="rId9">
                  <a:extLst>
                    <a:ext uri="{A12FA001-AC4F-418D-AE19-62706E023703}">
                      <ahyp:hlinkClr xmlns:ahyp="http://schemas.microsoft.com/office/drawing/2018/hyperlinkcolor" val="tx"/>
                    </a:ext>
                  </a:extLst>
                </a:hlinkClick>
              </a:rPr>
              <a:t>https://www.msdmanuals.com/de-de/heim/spezialthemen/behandlung-im-krankenhaus/probleme-durch-bettl%C3%A4gerigkeit</a:t>
            </a:r>
            <a:endParaRPr lang="de-DE" sz="900" dirty="0">
              <a:solidFill>
                <a:srgbClr val="F29400"/>
              </a:solidFill>
            </a:endParaRPr>
          </a:p>
          <a:p>
            <a:endParaRPr lang="de-DE" sz="900" dirty="0">
              <a:solidFill>
                <a:srgbClr val="F29400"/>
              </a:solidFill>
            </a:endParaRPr>
          </a:p>
          <a:p>
            <a:r>
              <a:rPr lang="de-DE" sz="1200" b="1" dirty="0">
                <a:solidFill>
                  <a:srgbClr val="F29400"/>
                </a:solidFill>
              </a:rPr>
              <a:t>Unterernährung aufgrund eines stationären Krankenhausaufenthalts    </a:t>
            </a:r>
          </a:p>
          <a:p>
            <a:r>
              <a:rPr lang="de-DE" sz="900" dirty="0">
                <a:solidFill>
                  <a:srgbClr val="F29400"/>
                </a:solidFill>
                <a:hlinkClick r:id="rId10">
                  <a:extLst>
                    <a:ext uri="{A12FA001-AC4F-418D-AE19-62706E023703}">
                      <ahyp:hlinkClr xmlns:ahyp="http://schemas.microsoft.com/office/drawing/2018/hyperlinkcolor" val="tx"/>
                    </a:ext>
                  </a:extLst>
                </a:hlinkClick>
              </a:rPr>
              <a:t>https://www.msdmanuals.com/de-de/heim/spezialthemen/behandlung-im-krankenhaus/unterern%C3%A4hrung-aufgrund-eines-station%C3%A4ren-krankenhausaufenthalts</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p:txBody>
      </p:sp>
      <p:sp>
        <p:nvSpPr>
          <p:cNvPr id="3" name="Textfeld 2">
            <a:extLst>
              <a:ext uri="{FF2B5EF4-FFF2-40B4-BE49-F238E27FC236}">
                <a16:creationId xmlns:a16="http://schemas.microsoft.com/office/drawing/2014/main" id="{7729F4FB-D1D4-69FE-C307-F20753CB961B}"/>
              </a:ext>
            </a:extLst>
          </p:cNvPr>
          <p:cNvSpPr txBox="1"/>
          <p:nvPr/>
        </p:nvSpPr>
        <p:spPr>
          <a:xfrm>
            <a:off x="254074" y="184083"/>
            <a:ext cx="5400000" cy="6432530"/>
          </a:xfrm>
          <a:prstGeom prst="rect">
            <a:avLst/>
          </a:prstGeom>
          <a:noFill/>
        </p:spPr>
        <p:txBody>
          <a:bodyPr wrap="square" rtlCol="0">
            <a:spAutoFit/>
          </a:bodyPr>
          <a:lstStyle/>
          <a:p>
            <a:r>
              <a:rPr lang="de-DE" sz="900" dirty="0">
                <a:solidFill>
                  <a:srgbClr val="F29400"/>
                </a:solidFill>
              </a:rPr>
              <a:t>MSD Manual für Verbraucher</a:t>
            </a:r>
            <a:br>
              <a:rPr lang="de-DE" sz="900" dirty="0">
                <a:solidFill>
                  <a:srgbClr val="F29400"/>
                </a:solidFill>
              </a:rPr>
            </a:br>
            <a:br>
              <a:rPr lang="de-DE" sz="900" dirty="0">
                <a:solidFill>
                  <a:srgbClr val="F29400"/>
                </a:solidFill>
              </a:rPr>
            </a:br>
            <a:r>
              <a:rPr lang="de-DE" sz="2400" b="1" dirty="0">
                <a:solidFill>
                  <a:srgbClr val="F29400"/>
                </a:solidFill>
                <a:latin typeface="Arial Black" panose="020B0A04020102020204" pitchFamily="34" charset="0"/>
              </a:rPr>
              <a:t>Behandlung im Krankenhaus</a:t>
            </a:r>
          </a:p>
          <a:p>
            <a:r>
              <a:rPr lang="de-DE" sz="900" dirty="0">
                <a:solidFill>
                  <a:srgbClr val="F29400"/>
                </a:solidFill>
                <a:hlinkClick r:id="rId11">
                  <a:extLst>
                    <a:ext uri="{A12FA001-AC4F-418D-AE19-62706E023703}">
                      <ahyp:hlinkClr xmlns:ahyp="http://schemas.microsoft.com/office/drawing/2018/hyperlinkcolor" val="tx"/>
                    </a:ext>
                  </a:extLst>
                </a:hlinkClick>
              </a:rPr>
              <a:t>https://www.msdmanuals.com/de-de/heim/spezialthemen/behandlung-im-krankenhaus/nach-der-entlassung-aus-dem-krankenhaus</a:t>
            </a:r>
            <a:endParaRPr lang="de-DE" sz="900" dirty="0">
              <a:solidFill>
                <a:srgbClr val="F29400"/>
              </a:solidFill>
            </a:endParaRPr>
          </a:p>
          <a:p>
            <a:endParaRPr lang="de-DE" sz="900" dirty="0">
              <a:solidFill>
                <a:srgbClr val="F29400"/>
              </a:solidFill>
            </a:endParaRPr>
          </a:p>
          <a:p>
            <a:r>
              <a:rPr lang="de-DE" sz="1600" b="1" dirty="0">
                <a:solidFill>
                  <a:srgbClr val="F29400"/>
                </a:solidFill>
              </a:rPr>
              <a:t>Einweisung ins Krankenhaus </a:t>
            </a:r>
            <a:r>
              <a:rPr lang="de-DE" sz="1200" b="1" dirty="0">
                <a:solidFill>
                  <a:srgbClr val="F29400"/>
                </a:solidFill>
              </a:rPr>
              <a:t>  </a:t>
            </a:r>
          </a:p>
          <a:p>
            <a:r>
              <a:rPr lang="de-DE" sz="900" dirty="0">
                <a:solidFill>
                  <a:srgbClr val="F29400"/>
                </a:solidFill>
                <a:hlinkClick r:id="rId12">
                  <a:extLst>
                    <a:ext uri="{A12FA001-AC4F-418D-AE19-62706E023703}">
                      <ahyp:hlinkClr xmlns:ahyp="http://schemas.microsoft.com/office/drawing/2018/hyperlinkcolor" val="tx"/>
                    </a:ext>
                  </a:extLst>
                </a:hlinkClick>
              </a:rPr>
              <a:t>https://www.msdmanuals.com/de-de/heim/spezialthemen/behandlung-im-krankenhaus/einweisung-ins-krankenhaus</a:t>
            </a:r>
            <a:endParaRPr lang="de-DE" sz="900" dirty="0">
              <a:solidFill>
                <a:srgbClr val="F29400"/>
              </a:solidFill>
            </a:endParaRPr>
          </a:p>
          <a:p>
            <a:r>
              <a:rPr lang="de-DE" sz="900" dirty="0">
                <a:solidFill>
                  <a:srgbClr val="F29400"/>
                </a:solidFill>
              </a:rPr>
              <a:t> </a:t>
            </a:r>
          </a:p>
          <a:p>
            <a:r>
              <a:rPr lang="de-DE" sz="1200" b="1" dirty="0">
                <a:solidFill>
                  <a:srgbClr val="F29400"/>
                </a:solidFill>
              </a:rPr>
              <a:t>Ein typischer Tag im Krankenhaus    </a:t>
            </a:r>
          </a:p>
          <a:p>
            <a:r>
              <a:rPr lang="de-DE" sz="900" dirty="0">
                <a:solidFill>
                  <a:srgbClr val="F29400"/>
                </a:solidFill>
                <a:hlinkClick r:id="rId13">
                  <a:extLst>
                    <a:ext uri="{A12FA001-AC4F-418D-AE19-62706E023703}">
                      <ahyp:hlinkClr xmlns:ahyp="http://schemas.microsoft.com/office/drawing/2018/hyperlinkcolor" val="tx"/>
                    </a:ext>
                  </a:extLst>
                </a:hlinkClick>
              </a:rPr>
              <a:t>https://www.msdmanuals.com/de-de/heim/spezialthemen/behandlung-im-krankenhaus/ein-typischer-tag-im-krankenhaus</a:t>
            </a:r>
            <a:endParaRPr lang="de-DE" sz="900" dirty="0">
              <a:solidFill>
                <a:srgbClr val="F29400"/>
              </a:solidFill>
            </a:endParaRPr>
          </a:p>
          <a:p>
            <a:endParaRPr lang="de-DE" sz="900" dirty="0">
              <a:solidFill>
                <a:srgbClr val="F29400"/>
              </a:solidFill>
            </a:endParaRPr>
          </a:p>
          <a:p>
            <a:r>
              <a:rPr lang="de-DE" sz="1200" b="1" dirty="0">
                <a:solidFill>
                  <a:srgbClr val="F29400"/>
                </a:solidFill>
              </a:rPr>
              <a:t>Versorgungsteam im Krankenhaus    </a:t>
            </a:r>
          </a:p>
          <a:p>
            <a:r>
              <a:rPr lang="de-DE" sz="900" dirty="0">
                <a:solidFill>
                  <a:srgbClr val="F29400"/>
                </a:solidFill>
                <a:hlinkClick r:id="rId14">
                  <a:extLst>
                    <a:ext uri="{A12FA001-AC4F-418D-AE19-62706E023703}">
                      <ahyp:hlinkClr xmlns:ahyp="http://schemas.microsoft.com/office/drawing/2018/hyperlinkcolor" val="tx"/>
                    </a:ext>
                  </a:extLst>
                </a:hlinkClick>
              </a:rPr>
              <a:t>https://www.msdmanuals.com/de-de/heim/spezialthemen/behandlung-im-krankenhaus/versorgungsteam-im-krankenhaus</a:t>
            </a:r>
            <a:endParaRPr lang="de-DE" sz="900" dirty="0">
              <a:solidFill>
                <a:srgbClr val="F29400"/>
              </a:solidFill>
            </a:endParaRPr>
          </a:p>
          <a:p>
            <a:endParaRPr lang="de-DE" sz="900" dirty="0">
              <a:solidFill>
                <a:srgbClr val="F29400"/>
              </a:solidFill>
            </a:endParaRPr>
          </a:p>
          <a:p>
            <a:r>
              <a:rPr lang="de-DE" sz="1200" b="1" dirty="0">
                <a:solidFill>
                  <a:srgbClr val="F29400"/>
                </a:solidFill>
              </a:rPr>
              <a:t>Fachabteilungen</a:t>
            </a:r>
            <a:r>
              <a:rPr lang="de-DE" sz="900" dirty="0">
                <a:solidFill>
                  <a:srgbClr val="F29400"/>
                </a:solidFill>
              </a:rPr>
              <a:t>    </a:t>
            </a:r>
          </a:p>
          <a:p>
            <a:r>
              <a:rPr lang="de-DE" sz="900" dirty="0">
                <a:solidFill>
                  <a:srgbClr val="F29400"/>
                </a:solidFill>
                <a:hlinkClick r:id="rId15">
                  <a:extLst>
                    <a:ext uri="{A12FA001-AC4F-418D-AE19-62706E023703}">
                      <ahyp:hlinkClr xmlns:ahyp="http://schemas.microsoft.com/office/drawing/2018/hyperlinkcolor" val="tx"/>
                    </a:ext>
                  </a:extLst>
                </a:hlinkClick>
              </a:rPr>
              <a:t>https://www.msdmanuals.com/de-de/heim/spezialthemen/behandlung-im-krankenhaus/fachabteilungen</a:t>
            </a:r>
            <a:endParaRPr lang="de-DE" sz="900" dirty="0">
              <a:solidFill>
                <a:srgbClr val="F29400"/>
              </a:solidFill>
            </a:endParaRPr>
          </a:p>
          <a:p>
            <a:endParaRPr lang="de-DE" sz="900" dirty="0">
              <a:solidFill>
                <a:srgbClr val="F29400"/>
              </a:solidFill>
            </a:endParaRPr>
          </a:p>
          <a:p>
            <a:r>
              <a:rPr lang="de-DE" sz="1200" b="1" dirty="0">
                <a:solidFill>
                  <a:srgbClr val="F29400"/>
                </a:solidFill>
              </a:rPr>
              <a:t>Behandlung im Krankenhaus für ältere Menschen</a:t>
            </a:r>
          </a:p>
          <a:p>
            <a:r>
              <a:rPr lang="de-DE" sz="900" dirty="0">
                <a:solidFill>
                  <a:srgbClr val="F29400"/>
                </a:solidFill>
                <a:hlinkClick r:id="rId16">
                  <a:extLst>
                    <a:ext uri="{A12FA001-AC4F-418D-AE19-62706E023703}">
                      <ahyp:hlinkClr xmlns:ahyp="http://schemas.microsoft.com/office/drawing/2018/hyperlinkcolor" val="tx"/>
                    </a:ext>
                  </a:extLst>
                </a:hlinkClick>
              </a:rPr>
              <a:t>https://www.msdmanuals.com/de-de/heim/spezialthemen/behandlung-im-krankenhaus/behandlung-im-krankenhaus-f%C3%BCr-%C3%A4ltere-menschen</a:t>
            </a:r>
            <a:endParaRPr lang="de-DE" sz="900" dirty="0">
              <a:solidFill>
                <a:srgbClr val="F29400"/>
              </a:solidFill>
            </a:endParaRPr>
          </a:p>
          <a:p>
            <a:endParaRPr lang="de-DE" sz="900" dirty="0">
              <a:solidFill>
                <a:srgbClr val="F29400"/>
              </a:solidFill>
            </a:endParaRPr>
          </a:p>
          <a:p>
            <a:r>
              <a:rPr lang="de-DE" sz="1200" b="1" dirty="0">
                <a:solidFill>
                  <a:srgbClr val="F29400"/>
                </a:solidFill>
              </a:rPr>
              <a:t>Rechtssprüche</a:t>
            </a:r>
          </a:p>
          <a:p>
            <a:r>
              <a:rPr lang="de-DE" sz="900" dirty="0">
                <a:solidFill>
                  <a:srgbClr val="F29400"/>
                </a:solidFill>
                <a:hlinkClick r:id="rId17">
                  <a:extLst>
                    <a:ext uri="{A12FA001-AC4F-418D-AE19-62706E023703}">
                      <ahyp:hlinkClr xmlns:ahyp="http://schemas.microsoft.com/office/drawing/2018/hyperlinkcolor" val="tx"/>
                    </a:ext>
                  </a:extLst>
                </a:hlinkClick>
              </a:rPr>
              <a:t>https://www.msdmanuals.com/de-de/heim/spezialthemen/behandlung-im-krankenhaus/rechtsspr%C3%BCche</a:t>
            </a:r>
            <a:endParaRPr lang="de-DE" sz="900" dirty="0">
              <a:solidFill>
                <a:srgbClr val="F29400"/>
              </a:solidFill>
            </a:endParaRPr>
          </a:p>
          <a:p>
            <a:endParaRPr lang="de-DE" sz="900" b="1" dirty="0">
              <a:solidFill>
                <a:srgbClr val="F29400"/>
              </a:solidFill>
            </a:endParaRPr>
          </a:p>
          <a:p>
            <a:r>
              <a:rPr lang="de-DE" sz="1200" b="1" dirty="0">
                <a:solidFill>
                  <a:srgbClr val="F29400"/>
                </a:solidFill>
              </a:rPr>
              <a:t>Fehler bei der Versorgung im Krankenhaus    </a:t>
            </a:r>
          </a:p>
          <a:p>
            <a:r>
              <a:rPr lang="de-DE" sz="900" dirty="0">
                <a:solidFill>
                  <a:srgbClr val="F29400"/>
                </a:solidFill>
                <a:hlinkClick r:id="rId18">
                  <a:extLst>
                    <a:ext uri="{A12FA001-AC4F-418D-AE19-62706E023703}">
                      <ahyp:hlinkClr xmlns:ahyp="http://schemas.microsoft.com/office/drawing/2018/hyperlinkcolor" val="tx"/>
                    </a:ext>
                  </a:extLst>
                </a:hlinkClick>
              </a:rPr>
              <a:t>https://www.msdmanuals.com/de-de/heim/spezialthemen/behandlung-im-krankenhaus/fehler-bei-der-versorgung-im-krankenhaus</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2400" b="1" dirty="0">
                <a:solidFill>
                  <a:srgbClr val="F29400"/>
                </a:solidFill>
                <a:latin typeface="Arial Black" panose="020B0A04020102020204" pitchFamily="34" charset="0"/>
              </a:rPr>
              <a:t>Nach der Entlassung</a:t>
            </a:r>
          </a:p>
          <a:p>
            <a:r>
              <a:rPr lang="de-DE" sz="2400" b="1" dirty="0">
                <a:solidFill>
                  <a:srgbClr val="F29400"/>
                </a:solidFill>
                <a:latin typeface="Arial Black" panose="020B0A04020102020204" pitchFamily="34" charset="0"/>
              </a:rPr>
              <a:t>aus dem Krankenhaus</a:t>
            </a:r>
            <a:br>
              <a:rPr lang="de-DE" sz="900"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https://www.msdmanuals.com/de-de/heim/spezialthemen/behandlung-im-krankenhaus/nach-der-entlassung-aus-dem-krankenhaus</a:t>
            </a:r>
            <a:endParaRPr lang="de-DE" sz="900" dirty="0">
              <a:solidFill>
                <a:srgbClr val="F29400"/>
              </a:solidFill>
            </a:endParaRPr>
          </a:p>
          <a:p>
            <a:endParaRPr lang="de-DE" sz="900" dirty="0">
              <a:solidFill>
                <a:srgbClr val="F29400"/>
              </a:solidFill>
            </a:endParaRPr>
          </a:p>
        </p:txBody>
      </p:sp>
    </p:spTree>
    <p:extLst>
      <p:ext uri="{BB962C8B-B14F-4D97-AF65-F5344CB8AC3E}">
        <p14:creationId xmlns:p14="http://schemas.microsoft.com/office/powerpoint/2010/main" val="7961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233BAD9-ED16-27BB-E381-83E48601EED2}"/>
              </a:ext>
            </a:extLst>
          </p:cNvPr>
          <p:cNvSpPr txBox="1"/>
          <p:nvPr/>
        </p:nvSpPr>
        <p:spPr>
          <a:xfrm>
            <a:off x="324366" y="113126"/>
            <a:ext cx="3247053" cy="1169551"/>
          </a:xfrm>
          <a:prstGeom prst="rect">
            <a:avLst/>
          </a:prstGeom>
          <a:noFill/>
        </p:spPr>
        <p:txBody>
          <a:bodyPr wrap="square">
            <a:spAutoFit/>
          </a:bodyPr>
          <a:lstStyle/>
          <a:p>
            <a:r>
              <a:rPr lang="de-DE" sz="2200" dirty="0">
                <a:solidFill>
                  <a:srgbClr val="F29400"/>
                </a:solidFill>
                <a:latin typeface="Arial Black" panose="020B0A04020102020204" pitchFamily="34" charset="0"/>
              </a:rPr>
              <a:t>Rehabilitation</a:t>
            </a:r>
            <a:endParaRPr lang="de-DE" sz="2400" dirty="0">
              <a:solidFill>
                <a:srgbClr val="F29400"/>
              </a:solidFill>
              <a:latin typeface="Arial Black" panose="020B0A04020102020204" pitchFamily="34" charset="0"/>
            </a:endParaRPr>
          </a:p>
          <a:p>
            <a:endParaRPr lang="de-DE" sz="2400" b="1" dirty="0">
              <a:solidFill>
                <a:schemeClr val="accent1">
                  <a:lumMod val="50000"/>
                </a:schemeClr>
              </a:solidFill>
            </a:endParaRPr>
          </a:p>
          <a:p>
            <a:endParaRPr lang="de-DE" sz="2400" b="1" dirty="0">
              <a:solidFill>
                <a:schemeClr val="accent1">
                  <a:lumMod val="50000"/>
                </a:schemeClr>
              </a:solidFill>
              <a:latin typeface="Raleway" pitchFamily="2" charset="0"/>
            </a:endParaRPr>
          </a:p>
        </p:txBody>
      </p:sp>
      <p:sp>
        <p:nvSpPr>
          <p:cNvPr id="3" name="Ellipse 2">
            <a:hlinkClick r:id="rId2"/>
            <a:extLst>
              <a:ext uri="{FF2B5EF4-FFF2-40B4-BE49-F238E27FC236}">
                <a16:creationId xmlns:a16="http://schemas.microsoft.com/office/drawing/2014/main" id="{B875B217-5350-17A2-10A7-5F22A4AD1012}"/>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Deutsche Rentenversicherung</a:t>
            </a:r>
          </a:p>
          <a:p>
            <a:pPr algn="ctr"/>
            <a:endParaRPr lang="de-DE" sz="900" b="1" dirty="0"/>
          </a:p>
          <a:p>
            <a:pPr algn="ctr"/>
            <a:r>
              <a:rPr lang="de-DE" sz="1200" b="1" dirty="0"/>
              <a:t>Servicetelefon</a:t>
            </a:r>
          </a:p>
          <a:p>
            <a:pPr algn="ctr"/>
            <a:r>
              <a:rPr lang="de-DE" sz="1200" b="1" dirty="0"/>
              <a:t>0 800 / 1000 4800</a:t>
            </a:r>
          </a:p>
          <a:p>
            <a:pPr algn="ctr"/>
            <a:endParaRPr lang="de-DE" sz="900" dirty="0"/>
          </a:p>
          <a:p>
            <a:pPr algn="ctr"/>
            <a:r>
              <a:rPr lang="de-DE" sz="900" dirty="0"/>
              <a:t>Antwort auf Ihre Fragen rund um Rente, Reha oder Altersvorsorge</a:t>
            </a:r>
          </a:p>
        </p:txBody>
      </p:sp>
      <p:sp>
        <p:nvSpPr>
          <p:cNvPr id="4" name="Textfeld 3">
            <a:extLst>
              <a:ext uri="{FF2B5EF4-FFF2-40B4-BE49-F238E27FC236}">
                <a16:creationId xmlns:a16="http://schemas.microsoft.com/office/drawing/2014/main" id="{79BFA76C-4550-FC2C-5ECE-EF35B3111F8D}"/>
              </a:ext>
            </a:extLst>
          </p:cNvPr>
          <p:cNvSpPr txBox="1"/>
          <p:nvPr/>
        </p:nvSpPr>
        <p:spPr>
          <a:xfrm>
            <a:off x="6805960" y="272852"/>
            <a:ext cx="5061674" cy="6047809"/>
          </a:xfrm>
          <a:prstGeom prst="rect">
            <a:avLst/>
          </a:prstGeom>
          <a:noFill/>
        </p:spPr>
        <p:txBody>
          <a:bodyPr wrap="square" rtlCol="0">
            <a:spAutoFit/>
          </a:bodyPr>
          <a:lstStyle/>
          <a:p>
            <a:r>
              <a:rPr lang="de-DE" sz="900" dirty="0">
                <a:solidFill>
                  <a:srgbClr val="C00000"/>
                </a:solidFill>
              </a:rPr>
              <a:t>Deutsche Rentenversicherung</a:t>
            </a:r>
          </a:p>
          <a:p>
            <a:endParaRPr lang="de-DE" sz="900" dirty="0">
              <a:solidFill>
                <a:srgbClr val="C00000"/>
              </a:solidFill>
            </a:endParaRPr>
          </a:p>
          <a:p>
            <a:r>
              <a:rPr lang="de-DE" sz="1600" b="1" dirty="0">
                <a:solidFill>
                  <a:srgbClr val="C00000"/>
                </a:solidFill>
                <a:latin typeface="Arial Black" panose="020B0A04020102020204" pitchFamily="34" charset="0"/>
              </a:rPr>
              <a:t>Reha-Einrichtungen</a:t>
            </a:r>
          </a:p>
          <a:p>
            <a:r>
              <a:rPr lang="de-DE" sz="600" dirty="0">
                <a:solidFill>
                  <a:srgbClr val="C00000"/>
                </a:solidFill>
                <a:hlinkClick r:id="rId3">
                  <a:extLst>
                    <a:ext uri="{A12FA001-AC4F-418D-AE19-62706E023703}">
                      <ahyp:hlinkClr xmlns:ahyp="http://schemas.microsoft.com/office/drawing/2018/hyperlinkcolor" val="tx"/>
                    </a:ext>
                  </a:extLst>
                </a:hlinkClick>
              </a:rPr>
              <a:t>https://www.deutsche-rentenversicherung.de/SiteGlobals/Forms/Umkreissuche/DRV/Umkreissuche_Kliniken_Sucheinstieg_formular.html?ambit_distance=700&amp;cl2Categories_Format=klinik&amp;cl2Categories_Indikation.GROUP=1&amp;search_coordinates.HASH=848f6f27f31d0845f4ed&amp;ambit_distance.HASH=319ac94ad075e85b7a85&amp;cl2Categories_Format.HASH=b0e8c014eeaeaf13cb5e&amp;search_coordinates=51.094801,10.265107</a:t>
            </a:r>
            <a:endParaRPr lang="de-DE" sz="600" dirty="0">
              <a:solidFill>
                <a:srgbClr val="C00000"/>
              </a:solidFill>
            </a:endParaRPr>
          </a:p>
          <a:p>
            <a:endParaRPr lang="de-DE" sz="900" dirty="0">
              <a:solidFill>
                <a:srgbClr val="F29400"/>
              </a:solidFill>
            </a:endParaRPr>
          </a:p>
          <a:p>
            <a:r>
              <a:rPr lang="de-DE" sz="1600" b="1" dirty="0">
                <a:solidFill>
                  <a:srgbClr val="F29400"/>
                </a:solidFill>
              </a:rPr>
              <a:t>Sozialversicherung während der Reha</a:t>
            </a:r>
          </a:p>
          <a:p>
            <a:r>
              <a:rPr lang="de-DE" sz="900" dirty="0">
                <a:solidFill>
                  <a:srgbClr val="F29400"/>
                </a:solidFill>
                <a:hlinkClick r:id="rId4">
                  <a:extLst>
                    <a:ext uri="{A12FA001-AC4F-418D-AE19-62706E023703}">
                      <ahyp:hlinkClr xmlns:ahyp="http://schemas.microsoft.com/office/drawing/2018/hyperlinkcolor" val="tx"/>
                    </a:ext>
                  </a:extLst>
                </a:hlinkClick>
              </a:rPr>
              <a:t>https://www.deutsche-rentenversicherung.de/DRV/DE/Reha/Warum-Reha/beitragszahlung.html</a:t>
            </a:r>
            <a:endParaRPr lang="de-DE" sz="900" dirty="0">
              <a:solidFill>
                <a:srgbClr val="F29400"/>
              </a:solidFill>
            </a:endParaRPr>
          </a:p>
          <a:p>
            <a:endParaRPr lang="de-DE" sz="900" dirty="0">
              <a:solidFill>
                <a:srgbClr val="F29400"/>
              </a:solidFill>
            </a:endParaRPr>
          </a:p>
          <a:p>
            <a:r>
              <a:rPr lang="de-DE" sz="1600" b="1" dirty="0">
                <a:solidFill>
                  <a:srgbClr val="F29400"/>
                </a:solidFill>
              </a:rPr>
              <a:t>Reha Beratungsdienst</a:t>
            </a:r>
          </a:p>
          <a:p>
            <a:r>
              <a:rPr lang="de-DE" sz="900" dirty="0">
                <a:solidFill>
                  <a:srgbClr val="F29400"/>
                </a:solidFill>
                <a:hlinkClick r:id="rId5">
                  <a:extLst>
                    <a:ext uri="{A12FA001-AC4F-418D-AE19-62706E023703}">
                      <ahyp:hlinkClr xmlns:ahyp="http://schemas.microsoft.com/office/drawing/2018/hyperlinkcolor" val="tx"/>
                    </a:ext>
                  </a:extLst>
                </a:hlinkClick>
              </a:rPr>
              <a:t>https://www.deutsche-rentenversicherung.de/DRV/DE/Reha/Warum-Reha/reha_beratungsdienst.html</a:t>
            </a:r>
            <a:endParaRPr lang="de-DE" sz="900" dirty="0">
              <a:solidFill>
                <a:srgbClr val="F29400"/>
              </a:solidFill>
            </a:endParaRPr>
          </a:p>
          <a:p>
            <a:endParaRPr lang="de-DE" sz="900" dirty="0">
              <a:solidFill>
                <a:srgbClr val="F29400"/>
              </a:solidFill>
            </a:endParaRPr>
          </a:p>
          <a:p>
            <a:r>
              <a:rPr lang="de-DE" sz="1600" b="1" dirty="0">
                <a:solidFill>
                  <a:srgbClr val="F29400"/>
                </a:solidFill>
              </a:rPr>
              <a:t>Reha für Rentnerinnen und Rentner</a:t>
            </a:r>
          </a:p>
          <a:p>
            <a:r>
              <a:rPr lang="de-DE" sz="900" dirty="0">
                <a:solidFill>
                  <a:srgbClr val="F29400"/>
                </a:solidFill>
                <a:hlinkClick r:id="rId6">
                  <a:extLst>
                    <a:ext uri="{A12FA001-AC4F-418D-AE19-62706E023703}">
                      <ahyp:hlinkClr xmlns:ahyp="http://schemas.microsoft.com/office/drawing/2018/hyperlinkcolor" val="tx"/>
                    </a:ext>
                  </a:extLst>
                </a:hlinkClick>
              </a:rPr>
              <a:t>https://www.deutsche-rentenversicherung.de/DRV/DE/Reha/Medizinische-Reha/Reha-fuer-Rentner/reha-fuer-rentner_node.html</a:t>
            </a:r>
            <a:endParaRPr lang="de-DE" sz="900" dirty="0">
              <a:solidFill>
                <a:srgbClr val="F29400"/>
              </a:solidFill>
            </a:endParaRPr>
          </a:p>
          <a:p>
            <a:endParaRPr lang="de-DE" sz="900" dirty="0">
              <a:solidFill>
                <a:srgbClr val="F29400"/>
              </a:solidFill>
            </a:endParaRPr>
          </a:p>
          <a:p>
            <a:r>
              <a:rPr lang="de-DE" sz="1600" b="1" dirty="0">
                <a:solidFill>
                  <a:srgbClr val="F29400"/>
                </a:solidFill>
              </a:rPr>
              <a:t>Ansprechstellen für Reha und Teilhabe</a:t>
            </a:r>
          </a:p>
          <a:p>
            <a:r>
              <a:rPr lang="de-DE" sz="900" dirty="0">
                <a:solidFill>
                  <a:srgbClr val="F29400"/>
                </a:solidFill>
                <a:hlinkClick r:id="rId7">
                  <a:extLst>
                    <a:ext uri="{A12FA001-AC4F-418D-AE19-62706E023703}">
                      <ahyp:hlinkClr xmlns:ahyp="http://schemas.microsoft.com/office/drawing/2018/hyperlinkcolor" val="tx"/>
                    </a:ext>
                  </a:extLst>
                </a:hlinkClick>
              </a:rPr>
              <a:t>https://www.deutsche-rentenversicherung.de/DRV/DE/Reha/Warum-Reha/ansprechstellen.html</a:t>
            </a:r>
            <a:endParaRPr lang="de-DE" sz="900" dirty="0">
              <a:solidFill>
                <a:srgbClr val="F29400"/>
              </a:solidFill>
            </a:endParaRPr>
          </a:p>
          <a:p>
            <a:endParaRPr lang="de-DE" sz="900" dirty="0">
              <a:solidFill>
                <a:srgbClr val="F29400"/>
              </a:solidFill>
            </a:endParaRPr>
          </a:p>
          <a:p>
            <a:r>
              <a:rPr lang="de-DE" sz="1600" b="1" dirty="0">
                <a:solidFill>
                  <a:srgbClr val="F29400"/>
                </a:solidFill>
              </a:rPr>
              <a:t>Reha-Nachsorge</a:t>
            </a:r>
          </a:p>
          <a:p>
            <a:r>
              <a:rPr lang="de-DE" sz="900" dirty="0">
                <a:solidFill>
                  <a:srgbClr val="F29400"/>
                </a:solidFill>
                <a:hlinkClick r:id="rId8">
                  <a:extLst>
                    <a:ext uri="{A12FA001-AC4F-418D-AE19-62706E023703}">
                      <ahyp:hlinkClr xmlns:ahyp="http://schemas.microsoft.com/office/drawing/2018/hyperlinkcolor" val="tx"/>
                    </a:ext>
                  </a:extLst>
                </a:hlinkClick>
              </a:rPr>
              <a:t>https://www.deutsche-rentenversicherung.de/DRV/DE/Reha/Reha-Nachsorge/reha-nachsorge_node.html</a:t>
            </a:r>
            <a:endParaRPr lang="de-DE" sz="900" dirty="0">
              <a:solidFill>
                <a:srgbClr val="F29400"/>
              </a:solidFill>
            </a:endParaRPr>
          </a:p>
          <a:p>
            <a:endParaRPr lang="de-DE" sz="900" dirty="0">
              <a:solidFill>
                <a:srgbClr val="F29400"/>
              </a:solidFill>
            </a:endParaRPr>
          </a:p>
          <a:p>
            <a:r>
              <a:rPr lang="de-DE" sz="1600" b="1" dirty="0">
                <a:solidFill>
                  <a:srgbClr val="F29400"/>
                </a:solidFill>
              </a:rPr>
              <a:t>Meinen Rentenversicherungsträger finden</a:t>
            </a:r>
          </a:p>
          <a:p>
            <a:r>
              <a:rPr lang="de-DE" sz="900" dirty="0">
                <a:solidFill>
                  <a:srgbClr val="F29400"/>
                </a:solidFill>
                <a:hlinkClick r:id="rId9">
                  <a:extLst>
                    <a:ext uri="{A12FA001-AC4F-418D-AE19-62706E023703}">
                      <ahyp:hlinkClr xmlns:ahyp="http://schemas.microsoft.com/office/drawing/2018/hyperlinkcolor" val="tx"/>
                    </a:ext>
                  </a:extLst>
                </a:hlinkClick>
              </a:rPr>
              <a:t>https://www.deutsche-rentenversicherung.de/DRV/DE/Beratung-und-Kontakt/Beratung-suchen-und-buchen/Meinen-Traeger-finden/meinen-traeger-finden_node.html</a:t>
            </a:r>
            <a:endParaRPr lang="de-DE" sz="900" dirty="0">
              <a:solidFill>
                <a:srgbClr val="F29400"/>
              </a:solidFill>
            </a:endParaRPr>
          </a:p>
          <a:p>
            <a:endParaRPr lang="de-DE" sz="900" dirty="0">
              <a:solidFill>
                <a:srgbClr val="F29400"/>
              </a:solidFill>
            </a:endParaRPr>
          </a:p>
          <a:p>
            <a:r>
              <a:rPr lang="de-DE" sz="1200" b="1" dirty="0">
                <a:solidFill>
                  <a:srgbClr val="F29400"/>
                </a:solidFill>
              </a:rPr>
              <a:t>Kontaktmöglichkeiten zu den Rentenversicherungsträgern</a:t>
            </a:r>
          </a:p>
          <a:p>
            <a:r>
              <a:rPr lang="de-DE" sz="1600" b="1" dirty="0">
                <a:solidFill>
                  <a:srgbClr val="F29400"/>
                </a:solidFill>
              </a:rPr>
              <a:t>Anschriften und Telefonnummern der Rentenversicherungsträger in Deutschland</a:t>
            </a:r>
          </a:p>
          <a:p>
            <a:r>
              <a:rPr lang="de-DE" sz="900" dirty="0">
                <a:solidFill>
                  <a:srgbClr val="F29400"/>
                </a:solidFill>
                <a:hlinkClick r:id="rId10">
                  <a:extLst>
                    <a:ext uri="{A12FA001-AC4F-418D-AE19-62706E023703}">
                      <ahyp:hlinkClr xmlns:ahyp="http://schemas.microsoft.com/office/drawing/2018/hyperlinkcolor" val="tx"/>
                    </a:ext>
                  </a:extLst>
                </a:hlinkClick>
              </a:rPr>
              <a:t>https://www.deutsche-rentenversicherung.de/DRV/DE/Beratung-und-Kontakt/Kontakt/Anschriften-Uebersicht/anschriften-uebersicht_node.html</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p:txBody>
      </p:sp>
      <p:sp>
        <p:nvSpPr>
          <p:cNvPr id="5" name="Textfeld 4">
            <a:extLst>
              <a:ext uri="{FF2B5EF4-FFF2-40B4-BE49-F238E27FC236}">
                <a16:creationId xmlns:a16="http://schemas.microsoft.com/office/drawing/2014/main" id="{57B178A5-3AD3-13CD-CC7E-3331522753E8}"/>
              </a:ext>
            </a:extLst>
          </p:cNvPr>
          <p:cNvSpPr txBox="1"/>
          <p:nvPr/>
        </p:nvSpPr>
        <p:spPr>
          <a:xfrm>
            <a:off x="315963" y="3054870"/>
            <a:ext cx="6247205" cy="3724096"/>
          </a:xfrm>
          <a:prstGeom prst="rect">
            <a:avLst/>
          </a:prstGeom>
          <a:noFill/>
        </p:spPr>
        <p:txBody>
          <a:bodyPr wrap="square" rtlCol="0">
            <a:spAutoFit/>
          </a:bodyPr>
          <a:lstStyle/>
          <a:p>
            <a:endParaRPr lang="de-DE" sz="900" dirty="0">
              <a:solidFill>
                <a:srgbClr val="F29400"/>
              </a:solidFill>
            </a:endParaRPr>
          </a:p>
          <a:p>
            <a:endParaRPr lang="de-DE" sz="900" dirty="0">
              <a:solidFill>
                <a:srgbClr val="F29400"/>
              </a:solidFill>
            </a:endParaRPr>
          </a:p>
          <a:p>
            <a:r>
              <a:rPr lang="de-DE" sz="900" dirty="0">
                <a:solidFill>
                  <a:srgbClr val="F29400"/>
                </a:solidFill>
              </a:rPr>
              <a:t>Deutsche Rentenversicherung</a:t>
            </a:r>
          </a:p>
          <a:p>
            <a:endParaRPr lang="de-DE" sz="900" dirty="0">
              <a:solidFill>
                <a:srgbClr val="F29400"/>
              </a:solidFill>
            </a:endParaRPr>
          </a:p>
          <a:p>
            <a:r>
              <a:rPr lang="de-DE" sz="2400" b="1" dirty="0">
                <a:solidFill>
                  <a:srgbClr val="C00000"/>
                </a:solidFill>
                <a:latin typeface="Arial Black" panose="020B0A04020102020204" pitchFamily="34" charset="0"/>
              </a:rPr>
              <a:t>Reha</a:t>
            </a:r>
          </a:p>
          <a:p>
            <a:r>
              <a:rPr lang="de-DE" sz="900" dirty="0">
                <a:solidFill>
                  <a:srgbClr val="C00000"/>
                </a:solidFill>
                <a:hlinkClick r:id="rId11">
                  <a:extLst>
                    <a:ext uri="{A12FA001-AC4F-418D-AE19-62706E023703}">
                      <ahyp:hlinkClr xmlns:ahyp="http://schemas.microsoft.com/office/drawing/2018/hyperlinkcolor" val="tx"/>
                    </a:ext>
                  </a:extLst>
                </a:hlinkClick>
              </a:rPr>
              <a:t>https://www.deutsche-rentenversicherung.de/</a:t>
            </a:r>
            <a:endParaRPr lang="de-DE" sz="900" dirty="0">
              <a:solidFill>
                <a:srgbClr val="C00000"/>
              </a:solidFill>
            </a:endParaRPr>
          </a:p>
          <a:p>
            <a:endParaRPr lang="de-DE" sz="900" dirty="0">
              <a:solidFill>
                <a:srgbClr val="F29400"/>
              </a:solidFill>
            </a:endParaRPr>
          </a:p>
          <a:p>
            <a:r>
              <a:rPr lang="de-DE" sz="1600" b="1" dirty="0">
                <a:solidFill>
                  <a:srgbClr val="F29400"/>
                </a:solidFill>
              </a:rPr>
              <a:t>Rehabilitation</a:t>
            </a:r>
          </a:p>
          <a:p>
            <a:r>
              <a:rPr lang="de-DE" sz="900" dirty="0">
                <a:solidFill>
                  <a:srgbClr val="F29400"/>
                </a:solidFill>
                <a:hlinkClick r:id="rId12">
                  <a:extLst>
                    <a:ext uri="{A12FA001-AC4F-418D-AE19-62706E023703}">
                      <ahyp:hlinkClr xmlns:ahyp="http://schemas.microsoft.com/office/drawing/2018/hyperlinkcolor" val="tx"/>
                    </a:ext>
                  </a:extLst>
                </a:hlinkClick>
              </a:rPr>
              <a:t>https://www.deutsche-rentenversicherung.de/DRV/DE/Reha/reha_node.html</a:t>
            </a:r>
            <a:endParaRPr lang="de-DE" sz="900" dirty="0">
              <a:solidFill>
                <a:srgbClr val="F29400"/>
              </a:solidFill>
            </a:endParaRPr>
          </a:p>
          <a:p>
            <a:endParaRPr lang="de-DE" sz="900" dirty="0">
              <a:solidFill>
                <a:srgbClr val="F29400"/>
              </a:solidFill>
            </a:endParaRPr>
          </a:p>
          <a:p>
            <a:r>
              <a:rPr lang="de-DE" sz="1600" b="1" dirty="0">
                <a:solidFill>
                  <a:srgbClr val="F29400"/>
                </a:solidFill>
              </a:rPr>
              <a:t>Voraussetzungen und Ausschlussgründe</a:t>
            </a:r>
          </a:p>
          <a:p>
            <a:r>
              <a:rPr lang="de-DE" sz="900" dirty="0">
                <a:solidFill>
                  <a:srgbClr val="F29400"/>
                </a:solidFill>
                <a:hlinkClick r:id="rId13">
                  <a:extLst>
                    <a:ext uri="{A12FA001-AC4F-418D-AE19-62706E023703}">
                      <ahyp:hlinkClr xmlns:ahyp="http://schemas.microsoft.com/office/drawing/2018/hyperlinkcolor" val="tx"/>
                    </a:ext>
                  </a:extLst>
                </a:hlinkClick>
              </a:rPr>
              <a:t>https://www.deutsche-rentenversicherung.de/DRV/DE/Reha/Warum-Reha/voraussetzung_ausschlussgruende.html</a:t>
            </a:r>
            <a:endParaRPr lang="de-DE" sz="900" dirty="0">
              <a:solidFill>
                <a:srgbClr val="F29400"/>
              </a:solidFill>
            </a:endParaRPr>
          </a:p>
          <a:p>
            <a:endParaRPr lang="de-DE" sz="900" dirty="0">
              <a:solidFill>
                <a:srgbClr val="F29400"/>
              </a:solidFill>
            </a:endParaRPr>
          </a:p>
          <a:p>
            <a:r>
              <a:rPr lang="de-DE" sz="1600" b="1" dirty="0">
                <a:solidFill>
                  <a:srgbClr val="F29400"/>
                </a:solidFill>
              </a:rPr>
              <a:t>Antragstellung</a:t>
            </a:r>
          </a:p>
          <a:p>
            <a:r>
              <a:rPr lang="de-DE" sz="900" dirty="0">
                <a:solidFill>
                  <a:srgbClr val="F29400"/>
                </a:solidFill>
                <a:hlinkClick r:id="rId14">
                  <a:extLst>
                    <a:ext uri="{A12FA001-AC4F-418D-AE19-62706E023703}">
                      <ahyp:hlinkClr xmlns:ahyp="http://schemas.microsoft.com/office/drawing/2018/hyperlinkcolor" val="tx"/>
                    </a:ext>
                  </a:extLst>
                </a:hlinkClick>
              </a:rPr>
              <a:t>https://www.deutsche-rentenversicherung.de/DRV/DE/Reha/Reha-Antragstellung/reha-antragstellung_node.html</a:t>
            </a:r>
            <a:endParaRPr lang="de-DE" sz="900" dirty="0">
              <a:solidFill>
                <a:srgbClr val="F29400"/>
              </a:solidFill>
            </a:endParaRPr>
          </a:p>
          <a:p>
            <a:endParaRPr lang="de-DE" sz="900" dirty="0">
              <a:solidFill>
                <a:srgbClr val="F29400"/>
              </a:solidFill>
            </a:endParaRPr>
          </a:p>
          <a:p>
            <a:r>
              <a:rPr lang="de-DE" sz="1600" b="1" dirty="0">
                <a:solidFill>
                  <a:srgbClr val="F29400"/>
                </a:solidFill>
              </a:rPr>
              <a:t>Reha-Einrichtungen</a:t>
            </a:r>
          </a:p>
          <a:p>
            <a:r>
              <a:rPr lang="de-DE" sz="600" dirty="0">
                <a:solidFill>
                  <a:srgbClr val="F29400"/>
                </a:solidFill>
                <a:hlinkClick r:id="rId3">
                  <a:extLst>
                    <a:ext uri="{A12FA001-AC4F-418D-AE19-62706E023703}">
                      <ahyp:hlinkClr xmlns:ahyp="http://schemas.microsoft.com/office/drawing/2018/hyperlinkcolor" val="tx"/>
                    </a:ext>
                  </a:extLst>
                </a:hlinkClick>
              </a:rPr>
              <a:t>https://www.deutsche-rentenversicherung.de/SiteGlobals/Forms/Umkreissuche/DRV/Umkreissuche_Kliniken_Sucheinstieg_formular.html?ambit_distance=700&amp;cl2Categories_Format=klinik&amp;cl2Categories_Indikation.GROUP=1&amp;search_coordinates.HASH=848f6f27f31d0845f4ed&amp;ambit_distance.HASH=319ac94ad075e85b7a85&amp;cl2Categories_Format.HASH=b0e8c014eeaeaf13cb5e&amp;search_coordinates=51.094801,10.265107</a:t>
            </a:r>
            <a:endParaRPr lang="de-DE" sz="600" dirty="0">
              <a:solidFill>
                <a:srgbClr val="F29400"/>
              </a:solidFill>
            </a:endParaRPr>
          </a:p>
          <a:p>
            <a:endParaRPr lang="de-DE" sz="1600" b="1" dirty="0">
              <a:solidFill>
                <a:schemeClr val="accent1">
                  <a:lumMod val="75000"/>
                </a:schemeClr>
              </a:solidFill>
            </a:endParaRPr>
          </a:p>
        </p:txBody>
      </p:sp>
      <p:sp>
        <p:nvSpPr>
          <p:cNvPr id="6" name="Textfeld 5">
            <a:extLst>
              <a:ext uri="{FF2B5EF4-FFF2-40B4-BE49-F238E27FC236}">
                <a16:creationId xmlns:a16="http://schemas.microsoft.com/office/drawing/2014/main" id="{DBE2D576-5AF3-2A5F-47AA-DF43B062B6BA}"/>
              </a:ext>
            </a:extLst>
          </p:cNvPr>
          <p:cNvSpPr txBox="1"/>
          <p:nvPr/>
        </p:nvSpPr>
        <p:spPr>
          <a:xfrm>
            <a:off x="2570157" y="269459"/>
            <a:ext cx="3993011" cy="3170099"/>
          </a:xfrm>
          <a:prstGeom prst="rect">
            <a:avLst/>
          </a:prstGeom>
          <a:noFill/>
        </p:spPr>
        <p:txBody>
          <a:bodyPr wrap="square" rtlCol="0">
            <a:spAutoFit/>
          </a:bodyPr>
          <a:lstStyle/>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C00000"/>
                </a:solidFill>
              </a:rPr>
              <a:t>Deutsche Rentenversicherung</a:t>
            </a:r>
          </a:p>
          <a:p>
            <a:endParaRPr lang="de-DE" sz="900" dirty="0">
              <a:solidFill>
                <a:srgbClr val="C00000"/>
              </a:solidFill>
            </a:endParaRPr>
          </a:p>
          <a:p>
            <a:r>
              <a:rPr lang="de-DE" sz="2400" b="1" dirty="0">
                <a:solidFill>
                  <a:srgbClr val="C00000"/>
                </a:solidFill>
                <a:latin typeface="Arial Black" panose="020B0A04020102020204" pitchFamily="34" charset="0"/>
              </a:rPr>
              <a:t>Onkologische Reha</a:t>
            </a:r>
          </a:p>
          <a:p>
            <a:r>
              <a:rPr lang="de-DE" sz="900" dirty="0">
                <a:solidFill>
                  <a:srgbClr val="C00000"/>
                </a:solidFill>
                <a:hlinkClick r:id="rId15">
                  <a:extLst>
                    <a:ext uri="{A12FA001-AC4F-418D-AE19-62706E023703}">
                      <ahyp:hlinkClr xmlns:ahyp="http://schemas.microsoft.com/office/drawing/2018/hyperlinkcolor" val="tx"/>
                    </a:ext>
                  </a:extLst>
                </a:hlinkClick>
              </a:rPr>
              <a:t>https://www.deutsche-rentenversicherung.de/DRV/DE/Reha/Medizinische-Reha/Onkologische-Reha/onkologische-reha_node.html</a:t>
            </a:r>
            <a:endParaRPr lang="de-DE" sz="900" dirty="0">
              <a:solidFill>
                <a:srgbClr val="C00000"/>
              </a:solidFill>
            </a:endParaRPr>
          </a:p>
          <a:p>
            <a:endParaRPr lang="de-DE" sz="900" dirty="0">
              <a:solidFill>
                <a:srgbClr val="F29400"/>
              </a:solidFill>
            </a:endParaRPr>
          </a:p>
          <a:p>
            <a:r>
              <a:rPr lang="de-DE" sz="1600" b="1" dirty="0">
                <a:solidFill>
                  <a:srgbClr val="F29400"/>
                </a:solidFill>
              </a:rPr>
              <a:t>Medizinische Rehabilitation</a:t>
            </a:r>
          </a:p>
          <a:p>
            <a:r>
              <a:rPr lang="de-DE" sz="900" dirty="0">
                <a:solidFill>
                  <a:srgbClr val="F29400"/>
                </a:solidFill>
                <a:hlinkClick r:id="rId16">
                  <a:extLst>
                    <a:ext uri="{A12FA001-AC4F-418D-AE19-62706E023703}">
                      <ahyp:hlinkClr xmlns:ahyp="http://schemas.microsoft.com/office/drawing/2018/hyperlinkcolor" val="tx"/>
                    </a:ext>
                  </a:extLst>
                </a:hlinkClick>
              </a:rPr>
              <a:t>https://www.deutsche-rentenversicherung.de/DRV/DE/Reha/Medizinische-Reha/medizinische-reha_node.html</a:t>
            </a:r>
            <a:endParaRPr lang="de-DE" sz="900" dirty="0">
              <a:solidFill>
                <a:srgbClr val="F29400"/>
              </a:solidFill>
            </a:endParaRPr>
          </a:p>
          <a:p>
            <a:endParaRPr lang="de-DE" sz="900" dirty="0">
              <a:solidFill>
                <a:srgbClr val="F29400"/>
              </a:solidFill>
            </a:endParaRPr>
          </a:p>
          <a:p>
            <a:r>
              <a:rPr lang="de-DE" sz="1600" b="1" dirty="0">
                <a:solidFill>
                  <a:srgbClr val="F29400"/>
                </a:solidFill>
              </a:rPr>
              <a:t>Berufliche Rehabilitation</a:t>
            </a:r>
          </a:p>
          <a:p>
            <a:r>
              <a:rPr lang="de-DE" sz="900" dirty="0">
                <a:solidFill>
                  <a:srgbClr val="F29400"/>
                </a:solidFill>
                <a:hlinkClick r:id="rId17">
                  <a:extLst>
                    <a:ext uri="{A12FA001-AC4F-418D-AE19-62706E023703}">
                      <ahyp:hlinkClr xmlns:ahyp="http://schemas.microsoft.com/office/drawing/2018/hyperlinkcolor" val="tx"/>
                    </a:ext>
                  </a:extLst>
                </a:hlinkClick>
              </a:rPr>
              <a:t>https://www.deutsche-rentenversicherung.de/DRV/DE/Reha/Berufliche-Reha/berufliche-reha_node.html</a:t>
            </a:r>
            <a:endParaRPr lang="de-DE" sz="900" dirty="0">
              <a:solidFill>
                <a:srgbClr val="F29400"/>
              </a:solidFill>
            </a:endParaRPr>
          </a:p>
          <a:p>
            <a:endParaRPr lang="de-DE" sz="900" dirty="0">
              <a:solidFill>
                <a:schemeClr val="accent1">
                  <a:lumMod val="50000"/>
                </a:schemeClr>
              </a:solidFill>
            </a:endParaRPr>
          </a:p>
          <a:p>
            <a:endParaRPr lang="de-DE" sz="900" dirty="0"/>
          </a:p>
        </p:txBody>
      </p:sp>
    </p:spTree>
    <p:extLst>
      <p:ext uri="{BB962C8B-B14F-4D97-AF65-F5344CB8AC3E}">
        <p14:creationId xmlns:p14="http://schemas.microsoft.com/office/powerpoint/2010/main" val="382687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36C6BE8-C626-A1CA-C234-2B5494EAFDCB}"/>
              </a:ext>
            </a:extLst>
          </p:cNvPr>
          <p:cNvSpPr txBox="1"/>
          <p:nvPr/>
        </p:nvSpPr>
        <p:spPr>
          <a:xfrm>
            <a:off x="5946220" y="184083"/>
            <a:ext cx="5400000" cy="4001095"/>
          </a:xfrm>
          <a:prstGeom prst="rect">
            <a:avLst/>
          </a:prstGeom>
          <a:noFill/>
        </p:spPr>
        <p:txBody>
          <a:bodyPr wrap="square" rtlCol="0">
            <a:spAutoFit/>
          </a:bodyPr>
          <a:lstStyle/>
          <a:p>
            <a:r>
              <a:rPr lang="de-DE" sz="2200" dirty="0">
                <a:solidFill>
                  <a:srgbClr val="F29400"/>
                </a:solidFill>
                <a:latin typeface="Arial Black" panose="020B0A04020102020204" pitchFamily="34" charset="0"/>
              </a:rPr>
              <a:t>Krankenversicherung</a:t>
            </a:r>
          </a:p>
          <a:p>
            <a:endParaRPr lang="de-DE" sz="900" b="1" dirty="0">
              <a:solidFill>
                <a:srgbClr val="F29400"/>
              </a:solidFill>
            </a:endParaRPr>
          </a:p>
          <a:p>
            <a:r>
              <a:rPr lang="de-DE" sz="900" dirty="0">
                <a:solidFill>
                  <a:srgbClr val="F29400"/>
                </a:solidFill>
              </a:rPr>
              <a:t>Verbraucherzentrale</a:t>
            </a:r>
          </a:p>
          <a:p>
            <a:r>
              <a:rPr lang="de-DE" sz="1600" b="1" dirty="0">
                <a:solidFill>
                  <a:srgbClr val="F29400"/>
                </a:solidFill>
              </a:rPr>
              <a:t>Krankenversicherung</a:t>
            </a:r>
          </a:p>
          <a:p>
            <a:r>
              <a:rPr lang="de-DE" sz="900" b="1" dirty="0">
                <a:solidFill>
                  <a:srgbClr val="F29400"/>
                </a:solidFill>
                <a:hlinkClick r:id="rId2">
                  <a:extLst>
                    <a:ext uri="{A12FA001-AC4F-418D-AE19-62706E023703}">
                      <ahyp:hlinkClr xmlns:ahyp="http://schemas.microsoft.com/office/drawing/2018/hyperlinkcolor" val="tx"/>
                    </a:ext>
                  </a:extLst>
                </a:hlinkClick>
              </a:rPr>
              <a:t>https://www.verbraucherzentrale.de/wissen/gesundheit-pflege/krankenversicherung/wer-krankengeld-bekommt-darf-dennoch-urlaub-in-der-eu-machen-38555</a:t>
            </a:r>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r>
              <a:rPr lang="de-DE" sz="900" dirty="0">
                <a:solidFill>
                  <a:srgbClr val="F29400"/>
                </a:solidFill>
              </a:rPr>
              <a:t>Stiftung Warentest</a:t>
            </a:r>
          </a:p>
          <a:p>
            <a:r>
              <a:rPr lang="de-DE" sz="1600" b="1" dirty="0">
                <a:solidFill>
                  <a:srgbClr val="F29400"/>
                </a:solidFill>
              </a:rPr>
              <a:t>Gesetzliche Kranken­versicherung</a:t>
            </a:r>
          </a:p>
          <a:p>
            <a:r>
              <a:rPr lang="de-DE" sz="1600" b="1" dirty="0">
                <a:solidFill>
                  <a:srgbClr val="F29400"/>
                </a:solidFill>
              </a:rPr>
              <a:t>Ärger mit der Kasse – so können Sie sich wehren</a:t>
            </a:r>
          </a:p>
          <a:p>
            <a:r>
              <a:rPr lang="de-DE" sz="900" b="1" dirty="0">
                <a:solidFill>
                  <a:srgbClr val="F29400"/>
                </a:solidFill>
                <a:hlinkClick r:id="rId3">
                  <a:extLst>
                    <a:ext uri="{A12FA001-AC4F-418D-AE19-62706E023703}">
                      <ahyp:hlinkClr xmlns:ahyp="http://schemas.microsoft.com/office/drawing/2018/hyperlinkcolor" val="tx"/>
                    </a:ext>
                  </a:extLst>
                </a:hlinkClick>
              </a:rPr>
              <a:t>https://www.test.de/Gesetzliche-Krankenversicherung-Alle-Infos-zum-Thema-Krankenkassen-1151006-4219744/</a:t>
            </a:r>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r>
              <a:rPr lang="de-DE" sz="900" dirty="0">
                <a:solidFill>
                  <a:srgbClr val="F29400"/>
                </a:solidFill>
              </a:rPr>
              <a:t>Stiftung Warentest</a:t>
            </a:r>
          </a:p>
          <a:p>
            <a:r>
              <a:rPr lang="de-DE" sz="1600" b="1" dirty="0">
                <a:solidFill>
                  <a:srgbClr val="F29400"/>
                </a:solidFill>
              </a:rPr>
              <a:t>Private Krankenversicherung</a:t>
            </a:r>
            <a:endParaRPr lang="de-DE" sz="1600" dirty="0">
              <a:solidFill>
                <a:srgbClr val="F29400"/>
              </a:solidFill>
            </a:endParaRPr>
          </a:p>
          <a:p>
            <a:r>
              <a:rPr lang="de-DE" sz="1600" b="1" dirty="0">
                <a:solidFill>
                  <a:srgbClr val="F29400"/>
                </a:solidFill>
              </a:rPr>
              <a:t>So handeln Sie, wenn es Probleme gibt </a:t>
            </a:r>
          </a:p>
          <a:p>
            <a:r>
              <a:rPr lang="de-DE" sz="900" b="1" dirty="0">
                <a:solidFill>
                  <a:srgbClr val="F29400"/>
                </a:solidFill>
                <a:hlinkClick r:id="rId4">
                  <a:extLst>
                    <a:ext uri="{A12FA001-AC4F-418D-AE19-62706E023703}">
                      <ahyp:hlinkClr xmlns:ahyp="http://schemas.microsoft.com/office/drawing/2018/hyperlinkcolor" val="tx"/>
                    </a:ext>
                  </a:extLst>
                </a:hlinkClick>
              </a:rPr>
              <a:t>https://www.test.de/Private-Krankenversicherung-So-handeln-Sie-wenn-es-Probleme-gibt-5282224-0/</a:t>
            </a:r>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0569779B-2C8A-E38B-1E3B-EB45B4F5AC57}"/>
              </a:ext>
            </a:extLst>
          </p:cNvPr>
          <p:cNvSpPr txBox="1"/>
          <p:nvPr/>
        </p:nvSpPr>
        <p:spPr>
          <a:xfrm>
            <a:off x="254074" y="184083"/>
            <a:ext cx="5400000" cy="6709529"/>
          </a:xfrm>
          <a:prstGeom prst="rect">
            <a:avLst/>
          </a:prstGeom>
          <a:noFill/>
        </p:spPr>
        <p:txBody>
          <a:bodyPr wrap="square" rtlCol="0">
            <a:spAutoFit/>
          </a:bodyPr>
          <a:lstStyle/>
          <a:p>
            <a:r>
              <a:rPr lang="de-DE" sz="2200" dirty="0">
                <a:solidFill>
                  <a:srgbClr val="C00000"/>
                </a:solidFill>
                <a:latin typeface="Arial Black" panose="020B0A04020102020204" pitchFamily="34" charset="0"/>
              </a:rPr>
              <a:t>Krankentransport</a:t>
            </a:r>
            <a:endParaRPr lang="de-DE" sz="900" dirty="0">
              <a:solidFill>
                <a:srgbClr val="C00000"/>
              </a:solidFill>
              <a:latin typeface="Arial Black" panose="020B0A04020102020204" pitchFamily="34" charset="0"/>
            </a:endParaRPr>
          </a:p>
          <a:p>
            <a:endParaRPr lang="de-DE" sz="900" dirty="0">
              <a:solidFill>
                <a:srgbClr val="C00000"/>
              </a:solidFill>
            </a:endParaRPr>
          </a:p>
          <a:p>
            <a:r>
              <a:rPr lang="de-DE" sz="900" dirty="0">
                <a:solidFill>
                  <a:srgbClr val="C00000"/>
                </a:solidFill>
              </a:rPr>
              <a:t>Verbraucherzentrale</a:t>
            </a:r>
          </a:p>
          <a:p>
            <a:r>
              <a:rPr lang="de-DE" sz="1600" b="1" dirty="0">
                <a:solidFill>
                  <a:srgbClr val="C00000"/>
                </a:solidFill>
              </a:rPr>
              <a:t>Krankentransport auf Rezept</a:t>
            </a:r>
            <a:endParaRPr lang="de-DE" sz="1600" dirty="0">
              <a:solidFill>
                <a:srgbClr val="C00000"/>
              </a:solidFill>
            </a:endParaRPr>
          </a:p>
          <a:p>
            <a:r>
              <a:rPr lang="de-DE" sz="1200" b="1" dirty="0">
                <a:solidFill>
                  <a:srgbClr val="C00000"/>
                </a:solidFill>
              </a:rPr>
              <a:t>Wann gesetzliche Krankenkassen zahlen</a:t>
            </a:r>
            <a:endParaRPr lang="de-DE" sz="1200" dirty="0">
              <a:solidFill>
                <a:srgbClr val="C00000"/>
              </a:solidFill>
            </a:endParaRPr>
          </a:p>
          <a:p>
            <a:r>
              <a:rPr lang="de-DE" sz="900" dirty="0">
                <a:solidFill>
                  <a:srgbClr val="C00000"/>
                </a:solidFill>
                <a:hlinkClick r:id="rId5">
                  <a:extLst>
                    <a:ext uri="{A12FA001-AC4F-418D-AE19-62706E023703}">
                      <ahyp:hlinkClr xmlns:ahyp="http://schemas.microsoft.com/office/drawing/2018/hyperlinkcolor" val="tx"/>
                    </a:ext>
                  </a:extLst>
                </a:hlinkClick>
              </a:rPr>
              <a:t>https://www.verbraucherzentrale.de/wissen/gesundheit-pflege/krankenversicherung/krankentransport-auf-rezept-wann-gesetzliche-krankenkassen-zahlen-33784</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err="1">
                <a:solidFill>
                  <a:srgbClr val="C00000"/>
                </a:solidFill>
              </a:rPr>
              <a:t>betanet</a:t>
            </a:r>
            <a:endParaRPr lang="de-DE" sz="900" dirty="0">
              <a:solidFill>
                <a:srgbClr val="C00000"/>
              </a:solidFill>
            </a:endParaRPr>
          </a:p>
          <a:p>
            <a:r>
              <a:rPr lang="de-DE" sz="1600" b="1" dirty="0">
                <a:solidFill>
                  <a:srgbClr val="C00000"/>
                </a:solidFill>
              </a:rPr>
              <a:t>Fahrtkosten - Krankenbeförderung</a:t>
            </a:r>
            <a:endParaRPr lang="de-DE" sz="1600" dirty="0">
              <a:solidFill>
                <a:srgbClr val="C00000"/>
              </a:solidFill>
            </a:endParaRPr>
          </a:p>
          <a:p>
            <a:r>
              <a:rPr lang="de-DE" sz="900" dirty="0">
                <a:solidFill>
                  <a:srgbClr val="C00000"/>
                </a:solidFill>
                <a:hlinkClick r:id="rId6">
                  <a:extLst>
                    <a:ext uri="{A12FA001-AC4F-418D-AE19-62706E023703}">
                      <ahyp:hlinkClr xmlns:ahyp="http://schemas.microsoft.com/office/drawing/2018/hyperlinkcolor" val="tx"/>
                    </a:ext>
                  </a:extLst>
                </a:hlinkClick>
              </a:rPr>
              <a:t>https://www.betanet.de/fahrtkosten-krankenbefoerderung.html</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Deutsches Rotes Kreuz</a:t>
            </a:r>
          </a:p>
          <a:p>
            <a:r>
              <a:rPr lang="de-DE" b="1" dirty="0">
                <a:solidFill>
                  <a:srgbClr val="C00000"/>
                </a:solidFill>
              </a:rPr>
              <a:t>Krankentransport in Ihrer Nähe finden</a:t>
            </a:r>
            <a:endParaRPr lang="de-DE" sz="900" dirty="0">
              <a:solidFill>
                <a:srgbClr val="C00000"/>
              </a:solidFill>
            </a:endParaRPr>
          </a:p>
          <a:p>
            <a:r>
              <a:rPr lang="de-DE" sz="900" dirty="0">
                <a:solidFill>
                  <a:srgbClr val="C00000"/>
                </a:solidFill>
                <a:hlinkClick r:id="rId7">
                  <a:extLst>
                    <a:ext uri="{A12FA001-AC4F-418D-AE19-62706E023703}">
                      <ahyp:hlinkClr xmlns:ahyp="http://schemas.microsoft.com/office/drawing/2018/hyperlinkcolor" val="tx"/>
                    </a:ext>
                  </a:extLst>
                </a:hlinkClick>
              </a:rPr>
              <a:t>https://www.drk.de/hilfe-in-deutschland/gesundheit-und-praevention/krankentransport/</a:t>
            </a:r>
            <a:endParaRPr lang="de-DE" sz="900" dirty="0">
              <a:solidFill>
                <a:srgbClr val="C00000"/>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2200" dirty="0">
                <a:solidFill>
                  <a:schemeClr val="accent1">
                    <a:lumMod val="75000"/>
                  </a:schemeClr>
                </a:solidFill>
                <a:latin typeface="Arial Black" panose="020B0A04020102020204" pitchFamily="34" charset="0"/>
              </a:rPr>
              <a:t>Krankengeld</a:t>
            </a:r>
          </a:p>
          <a:p>
            <a:endParaRPr lang="de-DE" sz="900" dirty="0">
              <a:solidFill>
                <a:schemeClr val="accent1">
                  <a:lumMod val="75000"/>
                </a:schemeClr>
              </a:solidFill>
            </a:endParaRPr>
          </a:p>
          <a:p>
            <a:r>
              <a:rPr lang="de-DE" sz="900" dirty="0">
                <a:solidFill>
                  <a:schemeClr val="accent1">
                    <a:lumMod val="75000"/>
                  </a:schemeClr>
                </a:solidFill>
              </a:rPr>
              <a:t>Verbraucherzentrale</a:t>
            </a:r>
          </a:p>
          <a:p>
            <a:r>
              <a:rPr lang="de-DE" sz="1600" b="1" dirty="0">
                <a:solidFill>
                  <a:schemeClr val="accent1">
                    <a:lumMod val="75000"/>
                  </a:schemeClr>
                </a:solidFill>
              </a:rPr>
              <a:t>Krankengeld</a:t>
            </a:r>
            <a:endParaRPr lang="de-DE" sz="1600" dirty="0">
              <a:solidFill>
                <a:schemeClr val="accent1">
                  <a:lumMod val="75000"/>
                </a:schemeClr>
              </a:solidFill>
            </a:endParaRPr>
          </a:p>
          <a:p>
            <a:r>
              <a:rPr lang="de-DE" sz="1600" b="1" dirty="0">
                <a:solidFill>
                  <a:schemeClr val="accent1">
                    <a:lumMod val="75000"/>
                  </a:schemeClr>
                </a:solidFill>
              </a:rPr>
              <a:t>Ab wann Sie es bekommen und wie Sie es beantragen</a:t>
            </a:r>
          </a:p>
          <a:p>
            <a:r>
              <a:rPr lang="de-DE" sz="900" b="1" dirty="0">
                <a:solidFill>
                  <a:schemeClr val="accent1">
                    <a:lumMod val="75000"/>
                  </a:schemeClr>
                </a:solidFill>
                <a:hlinkClick r:id="rId8">
                  <a:extLst>
                    <a:ext uri="{A12FA001-AC4F-418D-AE19-62706E023703}">
                      <ahyp:hlinkClr xmlns:ahyp="http://schemas.microsoft.com/office/drawing/2018/hyperlinkcolor" val="tx"/>
                    </a:ext>
                  </a:extLst>
                </a:hlinkClick>
              </a:rPr>
              <a:t>https://www.verbraucherzentrale.de/wissen/gesundheit-pflege/krankenversicherung/krankengeld-ab-wann-sie-es-bekommen-und-wie-sie-es-beantragen-38939</a:t>
            </a:r>
            <a:endParaRPr lang="de-DE" sz="900" b="1" dirty="0">
              <a:solidFill>
                <a:schemeClr val="accent1">
                  <a:lumMod val="75000"/>
                </a:schemeClr>
              </a:solidFill>
            </a:endParaRPr>
          </a:p>
          <a:p>
            <a:endParaRPr lang="de-DE" sz="900" b="1" dirty="0">
              <a:solidFill>
                <a:schemeClr val="accent1">
                  <a:lumMod val="75000"/>
                </a:schemeClr>
              </a:solidFill>
            </a:endParaRPr>
          </a:p>
          <a:p>
            <a:r>
              <a:rPr lang="de-DE" sz="900" dirty="0">
                <a:solidFill>
                  <a:schemeClr val="accent1">
                    <a:lumMod val="75000"/>
                  </a:schemeClr>
                </a:solidFill>
              </a:rPr>
              <a:t>Verbraucherzentrale</a:t>
            </a:r>
          </a:p>
          <a:p>
            <a:r>
              <a:rPr lang="de-DE" sz="1200" b="1" dirty="0">
                <a:solidFill>
                  <a:schemeClr val="accent1">
                    <a:lumMod val="75000"/>
                  </a:schemeClr>
                </a:solidFill>
              </a:rPr>
              <a:t>Wer Krankengeld bekommt, darf dennoch Urlaub in der EU machen</a:t>
            </a:r>
          </a:p>
          <a:p>
            <a:r>
              <a:rPr lang="de-DE" sz="900" b="1" dirty="0">
                <a:solidFill>
                  <a:schemeClr val="accent1">
                    <a:lumMod val="75000"/>
                  </a:schemeClr>
                </a:solidFill>
                <a:hlinkClick r:id="rId2">
                  <a:extLst>
                    <a:ext uri="{A12FA001-AC4F-418D-AE19-62706E023703}">
                      <ahyp:hlinkClr xmlns:ahyp="http://schemas.microsoft.com/office/drawing/2018/hyperlinkcolor" val="tx"/>
                    </a:ext>
                  </a:extLst>
                </a:hlinkClick>
              </a:rPr>
              <a:t>https://www.verbraucherzentrale.de/wissen/gesundheit-pflege/krankenversicherung/wer-krankengeld-bekommt-darf-dennoch-urlaub-in-der-eu-machen-38555</a:t>
            </a:r>
            <a:endParaRPr lang="de-DE" sz="900" b="1" dirty="0">
              <a:solidFill>
                <a:schemeClr val="accent1">
                  <a:lumMod val="75000"/>
                </a:schemeClr>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a:p>
            <a:r>
              <a:rPr lang="de-DE" sz="900" dirty="0">
                <a:solidFill>
                  <a:schemeClr val="accent1">
                    <a:lumMod val="75000"/>
                  </a:schemeClr>
                </a:solidFill>
              </a:rPr>
              <a:t>Stiftung Warentest</a:t>
            </a:r>
          </a:p>
          <a:p>
            <a:r>
              <a:rPr lang="de-DE" sz="1200" b="1" dirty="0">
                <a:solidFill>
                  <a:schemeClr val="accent1">
                    <a:lumMod val="75000"/>
                  </a:schemeClr>
                </a:solidFill>
              </a:rPr>
              <a:t>Nach dem Krankengeld</a:t>
            </a:r>
          </a:p>
          <a:p>
            <a:r>
              <a:rPr lang="de-DE" sz="1600" b="1" dirty="0">
                <a:solidFill>
                  <a:schemeClr val="accent1">
                    <a:lumMod val="75000"/>
                  </a:schemeClr>
                </a:solidFill>
              </a:rPr>
              <a:t>Wenn die Kasse nicht mehr zahlt</a:t>
            </a:r>
          </a:p>
          <a:p>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https://www.test.de/Nach-dem-Krankengeld-Wenn-die-Kasse-nicht-mehr-zahlt-5805170-0/</a:t>
            </a:r>
            <a:endParaRPr lang="de-DE" sz="900" dirty="0">
              <a:solidFill>
                <a:schemeClr val="accent1">
                  <a:lumMod val="75000"/>
                </a:schemeClr>
              </a:solidFill>
            </a:endParaRPr>
          </a:p>
          <a:p>
            <a:endParaRPr lang="de-DE" sz="900" dirty="0">
              <a:solidFill>
                <a:schemeClr val="accent1">
                  <a:lumMod val="75000"/>
                </a:schemeClr>
              </a:solidFill>
            </a:endParaRPr>
          </a:p>
        </p:txBody>
      </p:sp>
    </p:spTree>
    <p:extLst>
      <p:ext uri="{BB962C8B-B14F-4D97-AF65-F5344CB8AC3E}">
        <p14:creationId xmlns:p14="http://schemas.microsoft.com/office/powerpoint/2010/main" val="125198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7A75F16-6F2D-FA6E-28D2-648CC1668EA1}"/>
              </a:ext>
            </a:extLst>
          </p:cNvPr>
          <p:cNvSpPr txBox="1"/>
          <p:nvPr/>
        </p:nvSpPr>
        <p:spPr>
          <a:xfrm>
            <a:off x="5946220" y="196716"/>
            <a:ext cx="5400000" cy="5616922"/>
          </a:xfrm>
          <a:prstGeom prst="rect">
            <a:avLst/>
          </a:prstGeom>
          <a:noFill/>
        </p:spPr>
        <p:txBody>
          <a:bodyPr wrap="square" rtlCol="0">
            <a:spAutoFit/>
          </a:bodyPr>
          <a:lstStyle/>
          <a:p>
            <a:r>
              <a:rPr lang="de-DE" sz="2200" b="1" dirty="0">
                <a:solidFill>
                  <a:schemeClr val="accent1">
                    <a:lumMod val="75000"/>
                  </a:schemeClr>
                </a:solidFill>
                <a:latin typeface="Arial Black" panose="020B0A04020102020204" pitchFamily="34" charset="0"/>
              </a:rPr>
              <a:t>Haushaltshilfe</a:t>
            </a:r>
          </a:p>
          <a:p>
            <a:endParaRPr lang="de-DE" sz="900" b="1" dirty="0">
              <a:solidFill>
                <a:schemeClr val="accent1">
                  <a:lumMod val="75000"/>
                </a:schemeClr>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a:p>
            <a:r>
              <a:rPr lang="de-DE" sz="900" dirty="0">
                <a:solidFill>
                  <a:schemeClr val="accent1">
                    <a:lumMod val="75000"/>
                  </a:schemeClr>
                </a:solidFill>
              </a:rPr>
              <a:t>Verbraucherzentrale</a:t>
            </a:r>
          </a:p>
          <a:p>
            <a:r>
              <a:rPr lang="de-DE" sz="1600" b="1" dirty="0">
                <a:solidFill>
                  <a:schemeClr val="accent1">
                    <a:lumMod val="75000"/>
                  </a:schemeClr>
                </a:solidFill>
              </a:rPr>
              <a:t>Häusliche Pflege</a:t>
            </a:r>
          </a:p>
          <a:p>
            <a:r>
              <a:rPr lang="de-DE" sz="1600" b="1" dirty="0">
                <a:solidFill>
                  <a:schemeClr val="accent1">
                    <a:lumMod val="75000"/>
                  </a:schemeClr>
                </a:solidFill>
              </a:rPr>
              <a:t>und Haushaltshilfe von der Krankenkasse bezahlen lassen</a:t>
            </a:r>
          </a:p>
          <a:p>
            <a:r>
              <a:rPr lang="de-DE" sz="900" b="1" dirty="0">
                <a:solidFill>
                  <a:schemeClr val="accent1">
                    <a:lumMod val="75000"/>
                  </a:schemeClr>
                </a:solidFill>
                <a:hlinkClick r:id="rId2">
                  <a:extLst>
                    <a:ext uri="{A12FA001-AC4F-418D-AE19-62706E023703}">
                      <ahyp:hlinkClr xmlns:ahyp="http://schemas.microsoft.com/office/drawing/2018/hyperlinkcolor" val="tx"/>
                    </a:ext>
                  </a:extLst>
                </a:hlinkClick>
              </a:rPr>
              <a:t>https://www.verbraucherzentrale.de/wissen/gesundheit-pflege/krankenversicherung/haeusliche-pflege-und-haushaltshilfe-von-der-krankenkasse-bezahlen-lassen-11554</a:t>
            </a:r>
            <a:endParaRPr lang="de-DE" sz="900" b="1" dirty="0">
              <a:solidFill>
                <a:schemeClr val="accent1">
                  <a:lumMod val="75000"/>
                </a:schemeClr>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a:p>
            <a:endParaRPr lang="de-DE" sz="900" b="1" dirty="0">
              <a:solidFill>
                <a:schemeClr val="accent1">
                  <a:lumMod val="75000"/>
                </a:schemeClr>
              </a:solidFill>
            </a:endParaRPr>
          </a:p>
          <a:p>
            <a:r>
              <a:rPr lang="de-DE" sz="900" dirty="0">
                <a:solidFill>
                  <a:schemeClr val="accent1">
                    <a:lumMod val="75000"/>
                  </a:schemeClr>
                </a:solidFill>
              </a:rPr>
              <a:t>Stiftung Warentest</a:t>
            </a:r>
          </a:p>
          <a:p>
            <a:r>
              <a:rPr lang="de-DE" sz="1600" b="1" dirty="0">
                <a:solidFill>
                  <a:schemeClr val="accent1">
                    <a:lumMod val="75000"/>
                  </a:schemeClr>
                </a:solidFill>
              </a:rPr>
              <a:t>Haushaltshilfe</a:t>
            </a:r>
            <a:endParaRPr lang="de-DE" sz="1600" dirty="0">
              <a:solidFill>
                <a:schemeClr val="accent1">
                  <a:lumMod val="75000"/>
                </a:schemeClr>
              </a:solidFill>
            </a:endParaRPr>
          </a:p>
          <a:p>
            <a:r>
              <a:rPr lang="de-DE" sz="1600" b="1" dirty="0">
                <a:solidFill>
                  <a:schemeClr val="accent1">
                    <a:lumMod val="75000"/>
                  </a:schemeClr>
                </a:solidFill>
              </a:rPr>
              <a:t>So bekommen Sie Hilfe bei der täglichen Arbeit</a:t>
            </a:r>
          </a:p>
          <a:p>
            <a:r>
              <a:rPr lang="de-DE" sz="900" b="1" dirty="0">
                <a:solidFill>
                  <a:schemeClr val="accent1">
                    <a:lumMod val="75000"/>
                  </a:schemeClr>
                </a:solidFill>
                <a:hlinkClick r:id="rId3">
                  <a:extLst>
                    <a:ext uri="{A12FA001-AC4F-418D-AE19-62706E023703}">
                      <ahyp:hlinkClr xmlns:ahyp="http://schemas.microsoft.com/office/drawing/2018/hyperlinkcolor" val="tx"/>
                    </a:ext>
                  </a:extLst>
                </a:hlinkClick>
              </a:rPr>
              <a:t>https://www.test.de/Haushaltshilfe-5175872-0/</a:t>
            </a:r>
            <a:endParaRPr lang="de-DE" sz="900" b="1"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Sozialverband VDK</a:t>
            </a:r>
          </a:p>
          <a:p>
            <a:r>
              <a:rPr lang="de-DE" sz="1600" b="1" dirty="0">
                <a:solidFill>
                  <a:schemeClr val="accent1">
                    <a:lumMod val="75000"/>
                  </a:schemeClr>
                </a:solidFill>
              </a:rPr>
              <a:t>Haushaltshilfe bei Leistungen der gesetzlichen Krankenversicherung</a:t>
            </a:r>
          </a:p>
          <a:p>
            <a:r>
              <a:rPr lang="de-DE" sz="900" dirty="0">
                <a:solidFill>
                  <a:schemeClr val="accent1">
                    <a:lumMod val="75000"/>
                  </a:schemeClr>
                </a:solidFill>
                <a:hlinkClick r:id="rId4">
                  <a:extLst>
                    <a:ext uri="{A12FA001-AC4F-418D-AE19-62706E023703}">
                      <ahyp:hlinkClr xmlns:ahyp="http://schemas.microsoft.com/office/drawing/2018/hyperlinkcolor" val="tx"/>
                    </a:ext>
                  </a:extLst>
                </a:hlinkClick>
              </a:rPr>
              <a:t>https://www.vdk.de/rheinland-pfalz/pages/75804/haushaltshilfe_bei_leistungen_der_gesetzlichen_krankenversicherung</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err="1">
                <a:solidFill>
                  <a:schemeClr val="accent1">
                    <a:lumMod val="75000"/>
                  </a:schemeClr>
                </a:solidFill>
              </a:rPr>
              <a:t>betanet</a:t>
            </a:r>
            <a:endParaRPr lang="de-DE" sz="900" dirty="0">
              <a:solidFill>
                <a:schemeClr val="accent1">
                  <a:lumMod val="75000"/>
                </a:schemeClr>
              </a:solidFill>
            </a:endParaRPr>
          </a:p>
          <a:p>
            <a:r>
              <a:rPr lang="de-DE" sz="1600" b="1" dirty="0">
                <a:solidFill>
                  <a:schemeClr val="accent1">
                    <a:lumMod val="75000"/>
                  </a:schemeClr>
                </a:solidFill>
              </a:rPr>
              <a:t>Haushaltshilfe</a:t>
            </a:r>
          </a:p>
          <a:p>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https://www.betanet.de/haushaltshilfe.html</a:t>
            </a:r>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22F46A18-53CB-4E01-8A02-9A23FC75101D}"/>
              </a:ext>
            </a:extLst>
          </p:cNvPr>
          <p:cNvSpPr txBox="1"/>
          <p:nvPr/>
        </p:nvSpPr>
        <p:spPr>
          <a:xfrm>
            <a:off x="254074" y="184083"/>
            <a:ext cx="5400000" cy="4708981"/>
          </a:xfrm>
          <a:prstGeom prst="rect">
            <a:avLst/>
          </a:prstGeom>
          <a:noFill/>
        </p:spPr>
        <p:txBody>
          <a:bodyPr wrap="square" rtlCol="0">
            <a:spAutoFit/>
          </a:bodyPr>
          <a:lstStyle/>
          <a:p>
            <a:r>
              <a:rPr lang="de-DE" sz="2200" b="1" dirty="0">
                <a:solidFill>
                  <a:srgbClr val="C00000"/>
                </a:solidFill>
                <a:latin typeface="Arial Black" panose="020B0A04020102020204" pitchFamily="34" charset="0"/>
              </a:rPr>
              <a:t>Zuzahlung</a:t>
            </a: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r>
              <a:rPr lang="de-DE" sz="900" dirty="0">
                <a:solidFill>
                  <a:srgbClr val="C00000"/>
                </a:solidFill>
              </a:rPr>
              <a:t>Verbraucherzentrale</a:t>
            </a:r>
          </a:p>
          <a:p>
            <a:r>
              <a:rPr lang="de-DE" sz="1600" b="1" dirty="0">
                <a:solidFill>
                  <a:srgbClr val="C00000"/>
                </a:solidFill>
              </a:rPr>
              <a:t>Zuzahlungen</a:t>
            </a:r>
          </a:p>
          <a:p>
            <a:r>
              <a:rPr lang="de-DE" sz="1600" b="1" dirty="0">
                <a:solidFill>
                  <a:srgbClr val="C00000"/>
                </a:solidFill>
              </a:rPr>
              <a:t>Die Regeln für eine Befreiung bei der Krankenkasse</a:t>
            </a:r>
          </a:p>
          <a:p>
            <a:r>
              <a:rPr lang="de-DE" sz="900" b="1" dirty="0">
                <a:solidFill>
                  <a:srgbClr val="C00000"/>
                </a:solidFill>
                <a:hlinkClick r:id="rId6">
                  <a:extLst>
                    <a:ext uri="{A12FA001-AC4F-418D-AE19-62706E023703}">
                      <ahyp:hlinkClr xmlns:ahyp="http://schemas.microsoft.com/office/drawing/2018/hyperlinkcolor" val="tx"/>
                    </a:ext>
                  </a:extLst>
                </a:hlinkClick>
              </a:rPr>
              <a:t>https://www.verbraucherzentrale.de/wissen/gesundheit-pflege/krankenversicherung/zuzahlungen-die-regeln-fuer-eine-befreiung-bei-der-krankenkasse-11108</a:t>
            </a:r>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endParaRPr lang="de-DE" sz="900" b="1" dirty="0">
              <a:solidFill>
                <a:srgbClr val="C00000"/>
              </a:solidFill>
            </a:endParaRPr>
          </a:p>
          <a:p>
            <a:r>
              <a:rPr lang="de-DE" sz="900" b="1" dirty="0">
                <a:solidFill>
                  <a:srgbClr val="C00000"/>
                </a:solidFill>
              </a:rPr>
              <a:t>Bundesministerium für Gesundheit</a:t>
            </a:r>
          </a:p>
          <a:p>
            <a:r>
              <a:rPr lang="de-DE" sz="1600" b="1" dirty="0">
                <a:solidFill>
                  <a:srgbClr val="C00000"/>
                </a:solidFill>
              </a:rPr>
              <a:t>Zuzahlung</a:t>
            </a:r>
          </a:p>
          <a:p>
            <a:r>
              <a:rPr lang="de-DE" sz="900" b="1" dirty="0">
                <a:solidFill>
                  <a:srgbClr val="C00000"/>
                </a:solidFill>
                <a:hlinkClick r:id="rId7">
                  <a:extLst>
                    <a:ext uri="{A12FA001-AC4F-418D-AE19-62706E023703}">
                      <ahyp:hlinkClr xmlns:ahyp="http://schemas.microsoft.com/office/drawing/2018/hyperlinkcolor" val="tx"/>
                    </a:ext>
                  </a:extLst>
                </a:hlinkClick>
              </a:rPr>
              <a:t>https://www.bundesgesundheitsministerium.de/zuzahlung-krankenversicherung.html</a:t>
            </a:r>
            <a:endParaRPr lang="de-DE" sz="900" b="1"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err="1">
                <a:solidFill>
                  <a:srgbClr val="C00000"/>
                </a:solidFill>
              </a:rPr>
              <a:t>vfa-Patientenporta</a:t>
            </a:r>
            <a:endParaRPr lang="de-DE" sz="900" dirty="0">
              <a:solidFill>
                <a:srgbClr val="C00000"/>
              </a:solidFill>
            </a:endParaRPr>
          </a:p>
          <a:p>
            <a:r>
              <a:rPr lang="de-DE" sz="1600" b="1" dirty="0">
                <a:solidFill>
                  <a:srgbClr val="C00000"/>
                </a:solidFill>
              </a:rPr>
              <a:t>Arzneimittel: Was bezahlt die Krankenversicherung?</a:t>
            </a:r>
          </a:p>
          <a:p>
            <a:r>
              <a:rPr lang="de-DE" sz="900" dirty="0">
                <a:solidFill>
                  <a:srgbClr val="C00000"/>
                </a:solidFill>
                <a:hlinkClick r:id="rId8">
                  <a:extLst>
                    <a:ext uri="{A12FA001-AC4F-418D-AE19-62706E023703}">
                      <ahyp:hlinkClr xmlns:ahyp="http://schemas.microsoft.com/office/drawing/2018/hyperlinkcolor" val="tx"/>
                    </a:ext>
                  </a:extLst>
                </a:hlinkClick>
              </a:rPr>
              <a:t>https://www.vfa-patientenportal.de/arzneimittel/verordnung-und-erstattung/arzneimittel-was-bezahlt-die-krankenversicherung.html</a:t>
            </a:r>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endParaRPr lang="de-DE" sz="900" dirty="0">
              <a:solidFill>
                <a:srgbClr val="C00000"/>
              </a:solidFill>
            </a:endParaRPr>
          </a:p>
          <a:p>
            <a:r>
              <a:rPr lang="de-DE" sz="900" dirty="0">
                <a:solidFill>
                  <a:srgbClr val="C00000"/>
                </a:solidFill>
              </a:rPr>
              <a:t>Smart-Rechner.de</a:t>
            </a:r>
          </a:p>
          <a:p>
            <a:r>
              <a:rPr lang="de-DE" sz="1600" b="1" dirty="0" err="1">
                <a:solidFill>
                  <a:srgbClr val="C00000"/>
                </a:solidFill>
              </a:rPr>
              <a:t>Zuzahlungrechner</a:t>
            </a:r>
            <a:endParaRPr lang="de-DE" sz="1600" b="1" dirty="0">
              <a:solidFill>
                <a:srgbClr val="C00000"/>
              </a:solidFill>
            </a:endParaRPr>
          </a:p>
          <a:p>
            <a:r>
              <a:rPr lang="de-DE" sz="900" dirty="0">
                <a:solidFill>
                  <a:srgbClr val="C00000"/>
                </a:solidFill>
                <a:hlinkClick r:id="rId9">
                  <a:extLst>
                    <a:ext uri="{A12FA001-AC4F-418D-AE19-62706E023703}">
                      <ahyp:hlinkClr xmlns:ahyp="http://schemas.microsoft.com/office/drawing/2018/hyperlinkcolor" val="tx"/>
                    </a:ext>
                  </a:extLst>
                </a:hlinkClick>
              </a:rPr>
              <a:t>https://www.smart-rechner.de/zuzahlung/rechner.php</a:t>
            </a:r>
            <a:endParaRPr lang="de-DE" sz="900" dirty="0">
              <a:solidFill>
                <a:srgbClr val="C00000"/>
              </a:solidFill>
            </a:endParaRPr>
          </a:p>
        </p:txBody>
      </p:sp>
    </p:spTree>
    <p:extLst>
      <p:ext uri="{BB962C8B-B14F-4D97-AF65-F5344CB8AC3E}">
        <p14:creationId xmlns:p14="http://schemas.microsoft.com/office/powerpoint/2010/main" val="34986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92D0FD8-B582-D455-9C65-F3CBF2902E56}"/>
              </a:ext>
            </a:extLst>
          </p:cNvPr>
          <p:cNvSpPr txBox="1"/>
          <p:nvPr/>
        </p:nvSpPr>
        <p:spPr>
          <a:xfrm>
            <a:off x="324366" y="113126"/>
            <a:ext cx="3247053" cy="769441"/>
          </a:xfrm>
          <a:prstGeom prst="rect">
            <a:avLst/>
          </a:prstGeom>
          <a:noFill/>
        </p:spPr>
        <p:txBody>
          <a:bodyPr wrap="square">
            <a:spAutoFit/>
          </a:bodyPr>
          <a:lstStyle/>
          <a:p>
            <a:r>
              <a:rPr lang="de-DE" sz="2200" b="1" dirty="0">
                <a:solidFill>
                  <a:srgbClr val="C00000"/>
                </a:solidFill>
                <a:latin typeface="Arial Black" panose="020B0A04020102020204" pitchFamily="34" charset="0"/>
              </a:rPr>
              <a:t>Behinderung</a:t>
            </a:r>
          </a:p>
          <a:p>
            <a:r>
              <a:rPr lang="de-DE" sz="2200" b="1" dirty="0">
                <a:solidFill>
                  <a:srgbClr val="C00000"/>
                </a:solidFill>
                <a:latin typeface="Arial Black" panose="020B0A04020102020204" pitchFamily="34" charset="0"/>
              </a:rPr>
              <a:t>bei Krebs</a:t>
            </a:r>
            <a:endParaRPr lang="de-DE" sz="2400" b="1" dirty="0">
              <a:solidFill>
                <a:srgbClr val="C00000"/>
              </a:solidFill>
              <a:latin typeface="Arial Black" panose="020B0A04020102020204" pitchFamily="34" charset="0"/>
            </a:endParaRPr>
          </a:p>
        </p:txBody>
      </p:sp>
      <p:sp>
        <p:nvSpPr>
          <p:cNvPr id="3" name="Ellipse 2">
            <a:hlinkClick r:id="rId3"/>
            <a:extLst>
              <a:ext uri="{FF2B5EF4-FFF2-40B4-BE49-F238E27FC236}">
                <a16:creationId xmlns:a16="http://schemas.microsoft.com/office/drawing/2014/main" id="{8C349455-2574-8E09-67DF-1CF6E768C9AE}"/>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1" dirty="0"/>
              <a:t>Deutsche Krebshilfe</a:t>
            </a:r>
            <a:br>
              <a:rPr lang="de-DE" sz="1100" dirty="0"/>
            </a:br>
            <a:endParaRPr lang="de-DE" sz="1100" dirty="0"/>
          </a:p>
          <a:p>
            <a:pPr algn="ctr"/>
            <a:r>
              <a:rPr lang="de-DE" sz="1600" b="1" dirty="0"/>
              <a:t>Wegweiser zu Sozialleistungen</a:t>
            </a:r>
          </a:p>
          <a:p>
            <a:pPr algn="ctr"/>
            <a:br>
              <a:rPr lang="de-DE" sz="1100" dirty="0"/>
            </a:br>
            <a:r>
              <a:rPr lang="de-DE" sz="1100" b="1" dirty="0"/>
              <a:t>Blauer Ratgeber der Deutschen Krebshilfe</a:t>
            </a:r>
            <a:endParaRPr lang="de-DE" sz="1100" dirty="0"/>
          </a:p>
        </p:txBody>
      </p:sp>
      <p:sp>
        <p:nvSpPr>
          <p:cNvPr id="4" name="Textfeld 3">
            <a:extLst>
              <a:ext uri="{FF2B5EF4-FFF2-40B4-BE49-F238E27FC236}">
                <a16:creationId xmlns:a16="http://schemas.microsoft.com/office/drawing/2014/main" id="{78D5B41D-BB03-FF45-767F-EED6B134BDCB}"/>
              </a:ext>
            </a:extLst>
          </p:cNvPr>
          <p:cNvSpPr txBox="1"/>
          <p:nvPr/>
        </p:nvSpPr>
        <p:spPr>
          <a:xfrm>
            <a:off x="6734086" y="209028"/>
            <a:ext cx="5061674" cy="4909036"/>
          </a:xfrm>
          <a:prstGeom prst="rect">
            <a:avLst/>
          </a:prstGeom>
          <a:noFill/>
        </p:spPr>
        <p:txBody>
          <a:bodyPr wrap="square" rtlCol="0">
            <a:spAutoFit/>
          </a:bodyPr>
          <a:lstStyle/>
          <a:p>
            <a:r>
              <a:rPr lang="de-DE" sz="900" dirty="0" err="1">
                <a:solidFill>
                  <a:srgbClr val="C00000"/>
                </a:solidFill>
              </a:rPr>
              <a:t>Enable</a:t>
            </a:r>
            <a:r>
              <a:rPr lang="de-DE" sz="900" dirty="0">
                <a:solidFill>
                  <a:srgbClr val="C00000"/>
                </a:solidFill>
              </a:rPr>
              <a:t> Me </a:t>
            </a:r>
            <a:br>
              <a:rPr lang="de-DE" sz="900" dirty="0">
                <a:solidFill>
                  <a:srgbClr val="C00000"/>
                </a:solidFill>
              </a:rPr>
            </a:br>
            <a:r>
              <a:rPr lang="de-DE" sz="900" dirty="0">
                <a:solidFill>
                  <a:srgbClr val="C00000"/>
                </a:solidFill>
              </a:rPr>
              <a:t>Informationen, Unterstützung und Austausch zu Behinderungen und chronischen Krankheiten</a:t>
            </a:r>
            <a:br>
              <a:rPr lang="de-DE" sz="900" dirty="0">
                <a:solidFill>
                  <a:srgbClr val="C00000"/>
                </a:solidFill>
              </a:rPr>
            </a:br>
            <a:endParaRPr lang="de-DE" sz="900" dirty="0">
              <a:solidFill>
                <a:srgbClr val="C00000"/>
              </a:solidFill>
            </a:endParaRPr>
          </a:p>
          <a:p>
            <a:r>
              <a:rPr lang="de-DE" sz="1400" b="1" dirty="0">
                <a:solidFill>
                  <a:srgbClr val="C00000"/>
                </a:solidFill>
                <a:latin typeface="Arial Black" panose="020B0A04020102020204" pitchFamily="34" charset="0"/>
              </a:rPr>
              <a:t>Der</a:t>
            </a:r>
          </a:p>
          <a:p>
            <a:r>
              <a:rPr lang="de-DE" sz="2400" b="1" dirty="0">
                <a:solidFill>
                  <a:srgbClr val="C00000"/>
                </a:solidFill>
                <a:latin typeface="Arial Black" panose="020B0A04020102020204" pitchFamily="34" charset="0"/>
              </a:rPr>
              <a:t>Schwer­behinderten­ausweis</a:t>
            </a:r>
            <a:br>
              <a:rPr lang="de-DE" sz="900" b="1"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www.enableme.de/de/themen/der-schwerbehindertenausweis-3302</a:t>
            </a:r>
            <a:br>
              <a:rPr lang="de-DE" sz="900" dirty="0">
                <a:solidFill>
                  <a:srgbClr val="F29400"/>
                </a:solidFill>
              </a:rPr>
            </a:br>
            <a:br>
              <a:rPr lang="de-DE" sz="900" dirty="0">
                <a:solidFill>
                  <a:srgbClr val="F29400"/>
                </a:solidFill>
              </a:rPr>
            </a:br>
            <a:r>
              <a:rPr lang="de-DE" sz="1600" b="1" dirty="0">
                <a:solidFill>
                  <a:srgbClr val="F29400"/>
                </a:solidFill>
              </a:rPr>
              <a:t>So beantragen</a:t>
            </a:r>
            <a:br>
              <a:rPr lang="de-DE" sz="1600" b="1" dirty="0">
                <a:solidFill>
                  <a:srgbClr val="F29400"/>
                </a:solidFill>
              </a:rPr>
            </a:br>
            <a:r>
              <a:rPr lang="de-DE" sz="1600" b="1" dirty="0">
                <a:solidFill>
                  <a:srgbClr val="F29400"/>
                </a:solidFill>
              </a:rPr>
              <a:t>Sie einen Schwer­behinderten­ausweis</a:t>
            </a:r>
            <a:br>
              <a:rPr lang="de-DE" sz="900" b="1" dirty="0">
                <a:solidFill>
                  <a:srgbClr val="F29400"/>
                </a:solidFill>
              </a:rPr>
            </a:br>
            <a:r>
              <a:rPr lang="de-DE" sz="900" dirty="0">
                <a:solidFill>
                  <a:srgbClr val="F29400"/>
                </a:solidFill>
                <a:hlinkClick r:id="rId5">
                  <a:extLst>
                    <a:ext uri="{A12FA001-AC4F-418D-AE19-62706E023703}">
                      <ahyp:hlinkClr xmlns:ahyp="http://schemas.microsoft.com/office/drawing/2018/hyperlinkcolor" val="tx"/>
                    </a:ext>
                  </a:extLst>
                </a:hlinkClick>
              </a:rPr>
              <a:t>www.enableme.de/de/artikel/schwerbehindertenausweis-beantragen-2146</a:t>
            </a:r>
            <a:br>
              <a:rPr lang="de-DE" sz="900" dirty="0">
                <a:solidFill>
                  <a:srgbClr val="F29400"/>
                </a:solidFill>
              </a:rPr>
            </a:br>
            <a:br>
              <a:rPr lang="de-DE" sz="900" dirty="0">
                <a:solidFill>
                  <a:srgbClr val="F29400"/>
                </a:solidFill>
              </a:rPr>
            </a:br>
            <a:r>
              <a:rPr lang="de-DE" sz="1600" b="1" dirty="0">
                <a:solidFill>
                  <a:srgbClr val="F29400"/>
                </a:solidFill>
              </a:rPr>
              <a:t>Krebs – Antrag auf Schwerbehindertenausweis</a:t>
            </a:r>
            <a:br>
              <a:rPr lang="de-DE" sz="900" dirty="0">
                <a:solidFill>
                  <a:srgbClr val="F29400"/>
                </a:solidFill>
              </a:rPr>
            </a:br>
            <a:r>
              <a:rPr lang="de-DE" sz="900" dirty="0">
                <a:solidFill>
                  <a:srgbClr val="F29400"/>
                </a:solidFill>
                <a:hlinkClick r:id="rId6">
                  <a:extLst>
                    <a:ext uri="{A12FA001-AC4F-418D-AE19-62706E023703}">
                      <ahyp:hlinkClr xmlns:ahyp="http://schemas.microsoft.com/office/drawing/2018/hyperlinkcolor" val="tx"/>
                    </a:ext>
                  </a:extLst>
                </a:hlinkClick>
              </a:rPr>
              <a:t>www.enableme.de/de/artikel/krebs-antrag-auf-schwerbehindertenausweis-2250</a:t>
            </a:r>
            <a:br>
              <a:rPr lang="de-DE" sz="900" dirty="0">
                <a:solidFill>
                  <a:srgbClr val="F29400"/>
                </a:solidFill>
              </a:rPr>
            </a:br>
            <a:endParaRPr lang="de-DE" sz="900" dirty="0">
              <a:solidFill>
                <a:srgbClr val="F29400"/>
              </a:solidFill>
            </a:endParaRPr>
          </a:p>
          <a:p>
            <a:r>
              <a:rPr lang="de-DE" sz="1600" b="1" dirty="0">
                <a:solidFill>
                  <a:srgbClr val="F29400"/>
                </a:solidFill>
              </a:rPr>
              <a:t>Krebs als Ursache einer Behinderung</a:t>
            </a:r>
            <a:br>
              <a:rPr lang="de-DE" sz="900" dirty="0">
                <a:solidFill>
                  <a:srgbClr val="F29400"/>
                </a:solidFill>
              </a:rPr>
            </a:br>
            <a:r>
              <a:rPr lang="de-DE" sz="900" dirty="0">
                <a:solidFill>
                  <a:srgbClr val="F29400"/>
                </a:solidFill>
                <a:hlinkClick r:id="rId7">
                  <a:extLst>
                    <a:ext uri="{A12FA001-AC4F-418D-AE19-62706E023703}">
                      <ahyp:hlinkClr xmlns:ahyp="http://schemas.microsoft.com/office/drawing/2018/hyperlinkcolor" val="tx"/>
                    </a:ext>
                  </a:extLst>
                </a:hlinkClick>
              </a:rPr>
              <a:t>www.enableme.de/de/behinderungen/krebs-ursache-therapie-und-folgen-1175</a:t>
            </a:r>
            <a:br>
              <a:rPr lang="de-DE" sz="900" dirty="0">
                <a:solidFill>
                  <a:srgbClr val="F29400"/>
                </a:solidFill>
              </a:rPr>
            </a:br>
            <a:endParaRPr lang="de-DE" sz="900" dirty="0">
              <a:solidFill>
                <a:srgbClr val="F29400"/>
              </a:solidFill>
            </a:endParaRPr>
          </a:p>
          <a:p>
            <a:r>
              <a:rPr lang="de-DE" sz="1600" b="1" dirty="0">
                <a:solidFill>
                  <a:srgbClr val="F29400"/>
                </a:solidFill>
              </a:rPr>
              <a:t>Merkzeichen</a:t>
            </a:r>
            <a:br>
              <a:rPr lang="de-DE" sz="1600" b="1" dirty="0">
                <a:solidFill>
                  <a:srgbClr val="F29400"/>
                </a:solidFill>
              </a:rPr>
            </a:br>
            <a:r>
              <a:rPr lang="de-DE" sz="1600" b="1" dirty="0">
                <a:solidFill>
                  <a:srgbClr val="F29400"/>
                </a:solidFill>
              </a:rPr>
              <a:t>im Schwer­behinderten­ausweis </a:t>
            </a:r>
            <a:br>
              <a:rPr lang="de-DE" sz="900" b="1" dirty="0">
                <a:solidFill>
                  <a:srgbClr val="F29400"/>
                </a:solidFill>
              </a:rPr>
            </a:br>
            <a:r>
              <a:rPr lang="de-DE" sz="900" dirty="0">
                <a:solidFill>
                  <a:srgbClr val="F29400"/>
                </a:solidFill>
                <a:hlinkClick r:id="rId8">
                  <a:extLst>
                    <a:ext uri="{A12FA001-AC4F-418D-AE19-62706E023703}">
                      <ahyp:hlinkClr xmlns:ahyp="http://schemas.microsoft.com/office/drawing/2018/hyperlinkcolor" val="tx"/>
                    </a:ext>
                  </a:extLst>
                </a:hlinkClick>
              </a:rPr>
              <a:t>www.enableme.de/de/artikel/merkzeichen-2212</a:t>
            </a:r>
            <a:br>
              <a:rPr lang="de-DE" sz="900" dirty="0">
                <a:solidFill>
                  <a:srgbClr val="F29400"/>
                </a:solidFill>
              </a:rPr>
            </a:br>
            <a:endParaRPr lang="de-DE" sz="900" dirty="0">
              <a:solidFill>
                <a:srgbClr val="F29400"/>
              </a:solidFill>
            </a:endParaRPr>
          </a:p>
          <a:p>
            <a:r>
              <a:rPr lang="de-DE" sz="1600" b="1" dirty="0">
                <a:solidFill>
                  <a:srgbClr val="F29400"/>
                </a:solidFill>
              </a:rPr>
              <a:t>Heilungs­bewährung</a:t>
            </a:r>
            <a:br>
              <a:rPr lang="de-DE" sz="900" b="1" dirty="0">
                <a:solidFill>
                  <a:srgbClr val="F29400"/>
                </a:solidFill>
              </a:rPr>
            </a:br>
            <a:r>
              <a:rPr lang="de-DE" sz="900" dirty="0">
                <a:solidFill>
                  <a:srgbClr val="F29400"/>
                </a:solidFill>
                <a:hlinkClick r:id="rId9">
                  <a:extLst>
                    <a:ext uri="{A12FA001-AC4F-418D-AE19-62706E023703}">
                      <ahyp:hlinkClr xmlns:ahyp="http://schemas.microsoft.com/office/drawing/2018/hyperlinkcolor" val="tx"/>
                    </a:ext>
                  </a:extLst>
                </a:hlinkClick>
              </a:rPr>
              <a:t>www.enableme.de/de/artikel/heilungsbewahrung-2336</a:t>
            </a:r>
            <a:endParaRPr lang="de-DE" sz="900" dirty="0">
              <a:solidFill>
                <a:srgbClr val="F29400"/>
              </a:solidFill>
            </a:endParaRPr>
          </a:p>
          <a:p>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FCE514F2-584E-BFCF-D6B5-7D4AFB472E70}"/>
              </a:ext>
            </a:extLst>
          </p:cNvPr>
          <p:cNvSpPr txBox="1"/>
          <p:nvPr/>
        </p:nvSpPr>
        <p:spPr>
          <a:xfrm>
            <a:off x="324366" y="3111741"/>
            <a:ext cx="6247205" cy="3970318"/>
          </a:xfrm>
          <a:prstGeom prst="rect">
            <a:avLst/>
          </a:prstGeom>
          <a:noFill/>
        </p:spPr>
        <p:txBody>
          <a:bodyPr wrap="square" rtlCol="0">
            <a:spAutoFit/>
          </a:bodyPr>
          <a:lstStyle/>
          <a:p>
            <a:endParaRPr lang="de-DE" sz="900" dirty="0">
              <a:solidFill>
                <a:srgbClr val="C00000"/>
              </a:solidFill>
            </a:endParaRPr>
          </a:p>
          <a:p>
            <a:endParaRPr lang="de-DE" sz="900" dirty="0">
              <a:solidFill>
                <a:srgbClr val="C00000"/>
              </a:solidFill>
            </a:endParaRPr>
          </a:p>
          <a:p>
            <a:r>
              <a:rPr lang="de-DE" sz="900" dirty="0" err="1">
                <a:solidFill>
                  <a:srgbClr val="C00000"/>
                </a:solidFill>
              </a:rPr>
              <a:t>betanet</a:t>
            </a:r>
            <a:br>
              <a:rPr lang="de-DE" sz="900" dirty="0">
                <a:solidFill>
                  <a:srgbClr val="C00000"/>
                </a:solidFill>
              </a:rPr>
            </a:br>
            <a:endParaRPr lang="de-DE" sz="900" dirty="0">
              <a:solidFill>
                <a:srgbClr val="C00000"/>
              </a:solidFill>
            </a:endParaRPr>
          </a:p>
          <a:p>
            <a:r>
              <a:rPr lang="de-DE" sz="900" b="1" dirty="0">
                <a:solidFill>
                  <a:srgbClr val="C00000"/>
                </a:solidFill>
              </a:rPr>
              <a:t>​</a:t>
            </a:r>
            <a:r>
              <a:rPr lang="de-DE" sz="1600" b="1" dirty="0">
                <a:solidFill>
                  <a:srgbClr val="C00000"/>
                </a:solidFill>
                <a:latin typeface="Arial Black" panose="020B0A04020102020204" pitchFamily="34" charset="0"/>
              </a:rPr>
              <a:t>Prostatakrebs &gt; Schwer­behinder­ung</a:t>
            </a:r>
            <a:br>
              <a:rPr lang="de-DE" sz="900" b="1" dirty="0">
                <a:solidFill>
                  <a:srgbClr val="C00000"/>
                </a:solidFill>
              </a:rPr>
            </a:br>
            <a:r>
              <a:rPr lang="de-DE" sz="900" dirty="0">
                <a:solidFill>
                  <a:srgbClr val="F29400"/>
                </a:solidFill>
                <a:hlinkClick r:id="rId10">
                  <a:extLst>
                    <a:ext uri="{A12FA001-AC4F-418D-AE19-62706E023703}">
                      <ahyp:hlinkClr xmlns:ahyp="http://schemas.microsoft.com/office/drawing/2018/hyperlinkcolor" val="tx"/>
                    </a:ext>
                  </a:extLst>
                </a:hlinkClick>
              </a:rPr>
              <a:t>www.betanet.de/prostatakrebs-schwerbehinderung.html</a:t>
            </a:r>
            <a:br>
              <a:rPr lang="de-DE" sz="900" dirty="0">
                <a:solidFill>
                  <a:srgbClr val="F29400"/>
                </a:solidFill>
                <a:hlinkClick r:id="rId10">
                  <a:extLst>
                    <a:ext uri="{A12FA001-AC4F-418D-AE19-62706E023703}">
                      <ahyp:hlinkClr xmlns:ahyp="http://schemas.microsoft.com/office/drawing/2018/hyperlinkcolor" val="tx"/>
                    </a:ext>
                  </a:extLst>
                </a:hlinkClick>
              </a:rPr>
            </a:br>
            <a:br>
              <a:rPr lang="de-DE" sz="900" dirty="0">
                <a:solidFill>
                  <a:srgbClr val="F29400"/>
                </a:solidFill>
                <a:hlinkClick r:id="rId10">
                  <a:extLst>
                    <a:ext uri="{A12FA001-AC4F-418D-AE19-62706E023703}">
                      <ahyp:hlinkClr xmlns:ahyp="http://schemas.microsoft.com/office/drawing/2018/hyperlinkcolor" val="tx"/>
                    </a:ext>
                  </a:extLst>
                </a:hlinkClick>
              </a:rPr>
            </a:br>
            <a:r>
              <a:rPr lang="de-DE" sz="1600" b="1" dirty="0">
                <a:solidFill>
                  <a:srgbClr val="F29400"/>
                </a:solidFill>
              </a:rPr>
              <a:t>Grad der Behinderung  &gt; Tumorerkrankungen</a:t>
            </a:r>
            <a:br>
              <a:rPr lang="de-DE" sz="900" b="1"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https://www.betanet.de/grad-der-behinderung-tumorerkrankungen.html</a:t>
            </a:r>
            <a:br>
              <a:rPr lang="de-DE" sz="900" dirty="0">
                <a:solidFill>
                  <a:srgbClr val="F29400"/>
                </a:solidFill>
              </a:rPr>
            </a:br>
            <a:br>
              <a:rPr lang="de-DE" sz="900" dirty="0">
                <a:solidFill>
                  <a:srgbClr val="F29400"/>
                </a:solidFill>
              </a:rPr>
            </a:br>
            <a:r>
              <a:rPr lang="de-DE" sz="1200" b="1" dirty="0">
                <a:solidFill>
                  <a:srgbClr val="F29400"/>
                </a:solidFill>
              </a:rPr>
              <a:t>Behinderung &gt; Steuervorteile</a:t>
            </a:r>
            <a:br>
              <a:rPr lang="de-DE" sz="12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https://www.betanet.de/behinderung-steuervorteile.html</a:t>
            </a:r>
            <a:br>
              <a:rPr lang="de-DE" sz="900" dirty="0">
                <a:solidFill>
                  <a:srgbClr val="F29400"/>
                </a:solidFill>
              </a:rPr>
            </a:br>
            <a:br>
              <a:rPr lang="de-DE" sz="900" dirty="0">
                <a:solidFill>
                  <a:srgbClr val="F29400"/>
                </a:solidFill>
              </a:rPr>
            </a:br>
            <a:r>
              <a:rPr lang="de-DE" sz="1200" b="1" dirty="0">
                <a:solidFill>
                  <a:srgbClr val="F29400"/>
                </a:solidFill>
              </a:rPr>
              <a:t>Behinderung &gt; Berufsleben</a:t>
            </a:r>
            <a:br>
              <a:rPr lang="de-DE" sz="900"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https://www.betanet.de/behinderung-berufsleben.html</a:t>
            </a:r>
            <a:br>
              <a:rPr lang="de-DE" sz="900" dirty="0">
                <a:solidFill>
                  <a:srgbClr val="F29400"/>
                </a:solidFill>
              </a:rPr>
            </a:br>
            <a:br>
              <a:rPr lang="de-DE" sz="900" dirty="0">
                <a:solidFill>
                  <a:srgbClr val="F29400"/>
                </a:solidFill>
              </a:rPr>
            </a:br>
            <a:r>
              <a:rPr lang="de-DE" sz="1200" b="1" dirty="0">
                <a:solidFill>
                  <a:srgbClr val="F29400"/>
                </a:solidFill>
              </a:rPr>
              <a:t>Kraftfahrzeugsteuer-Ermäßigung bei Schwerbehinderung</a:t>
            </a:r>
            <a:br>
              <a:rPr lang="de-DE" sz="900" dirty="0">
                <a:solidFill>
                  <a:srgbClr val="F29400"/>
                </a:solidFill>
              </a:rPr>
            </a:br>
            <a:r>
              <a:rPr lang="de-DE" sz="900" dirty="0">
                <a:solidFill>
                  <a:srgbClr val="F29400"/>
                </a:solidFill>
                <a:hlinkClick r:id="rId14">
                  <a:extLst>
                    <a:ext uri="{A12FA001-AC4F-418D-AE19-62706E023703}">
                      <ahyp:hlinkClr xmlns:ahyp="http://schemas.microsoft.com/office/drawing/2018/hyperlinkcolor" val="tx"/>
                    </a:ext>
                  </a:extLst>
                </a:hlinkClick>
              </a:rPr>
              <a:t>https://www.betanet.de/kraftfahrzeugsteuer-ermaessigung-bei-schwerbehinderung.html</a:t>
            </a:r>
            <a:br>
              <a:rPr lang="de-DE" sz="900" dirty="0">
                <a:solidFill>
                  <a:srgbClr val="F29400"/>
                </a:solidFill>
              </a:rPr>
            </a:br>
            <a:r>
              <a:rPr lang="de-DE" sz="900" dirty="0">
                <a:solidFill>
                  <a:srgbClr val="F29400"/>
                </a:solidFill>
              </a:rPr>
              <a:t>​</a:t>
            </a:r>
            <a:br>
              <a:rPr lang="de-DE" sz="900" dirty="0">
                <a:solidFill>
                  <a:srgbClr val="F29400"/>
                </a:solidFill>
              </a:rPr>
            </a:br>
            <a:r>
              <a:rPr lang="de-DE" sz="1200" b="1" dirty="0">
                <a:solidFill>
                  <a:srgbClr val="F29400"/>
                </a:solidFill>
              </a:rPr>
              <a:t>Behinderungen</a:t>
            </a:r>
            <a:br>
              <a:rPr lang="de-DE" sz="1200" b="1" dirty="0">
                <a:solidFill>
                  <a:srgbClr val="F29400"/>
                </a:solidFill>
              </a:rPr>
            </a:br>
            <a:r>
              <a:rPr lang="de-DE" sz="1200" b="1" dirty="0">
                <a:solidFill>
                  <a:srgbClr val="F29400"/>
                </a:solidFill>
              </a:rPr>
              <a:t>Sozialrechtliche und psychosoziale Informationen</a:t>
            </a:r>
            <a:br>
              <a:rPr lang="de-DE" sz="900" dirty="0">
                <a:solidFill>
                  <a:srgbClr val="F29400"/>
                </a:solidFill>
              </a:rPr>
            </a:br>
            <a:r>
              <a:rPr lang="de-DE" sz="900" dirty="0">
                <a:solidFill>
                  <a:srgbClr val="F29400"/>
                </a:solidFill>
                <a:hlinkClick r:id="rId15">
                  <a:extLst>
                    <a:ext uri="{A12FA001-AC4F-418D-AE19-62706E023703}">
                      <ahyp:hlinkClr xmlns:ahyp="http://schemas.microsoft.com/office/drawing/2018/hyperlinkcolor" val="tx"/>
                    </a:ext>
                  </a:extLst>
                </a:hlinkClick>
              </a:rPr>
              <a:t>https://www.betanet.de/files/pdf/ratgeber-behinderungen.pdf</a:t>
            </a:r>
            <a:endParaRPr lang="de-DE" sz="900" dirty="0">
              <a:solidFill>
                <a:srgbClr val="F29400"/>
              </a:solidFill>
            </a:endParaRPr>
          </a:p>
          <a:p>
            <a:endParaRPr lang="de-DE" sz="900" b="1" dirty="0">
              <a:solidFill>
                <a:schemeClr val="accent1">
                  <a:lumMod val="75000"/>
                </a:schemeClr>
              </a:solidFill>
            </a:endParaRPr>
          </a:p>
          <a:p>
            <a:endParaRPr lang="de-DE" sz="1600" b="1" dirty="0">
              <a:solidFill>
                <a:schemeClr val="accent1">
                  <a:lumMod val="75000"/>
                </a:schemeClr>
              </a:solidFill>
            </a:endParaRPr>
          </a:p>
        </p:txBody>
      </p:sp>
      <p:sp>
        <p:nvSpPr>
          <p:cNvPr id="6" name="Textfeld 5">
            <a:extLst>
              <a:ext uri="{FF2B5EF4-FFF2-40B4-BE49-F238E27FC236}">
                <a16:creationId xmlns:a16="http://schemas.microsoft.com/office/drawing/2014/main" id="{3986E644-C560-46BF-C65C-2D82C0E8325F}"/>
              </a:ext>
            </a:extLst>
          </p:cNvPr>
          <p:cNvSpPr txBox="1"/>
          <p:nvPr/>
        </p:nvSpPr>
        <p:spPr>
          <a:xfrm>
            <a:off x="2570158" y="216313"/>
            <a:ext cx="4163928" cy="3554819"/>
          </a:xfrm>
          <a:prstGeom prst="rect">
            <a:avLst/>
          </a:prstGeom>
          <a:noFill/>
        </p:spPr>
        <p:txBody>
          <a:bodyPr wrap="square" rtlCol="0">
            <a:spAutoFit/>
          </a:bodyPr>
          <a:lstStyle/>
          <a:p>
            <a:r>
              <a:rPr lang="de-DE" sz="900" dirty="0">
                <a:solidFill>
                  <a:schemeClr val="accent1">
                    <a:lumMod val="75000"/>
                  </a:schemeClr>
                </a:solidFill>
              </a:rPr>
              <a:t>einfach-teilhaben.de </a:t>
            </a:r>
          </a:p>
          <a:p>
            <a:r>
              <a:rPr lang="de-DE" sz="900" b="1" dirty="0">
                <a:solidFill>
                  <a:schemeClr val="accent1">
                    <a:lumMod val="75000"/>
                  </a:schemeClr>
                </a:solidFill>
              </a:rPr>
              <a:t>​</a:t>
            </a:r>
          </a:p>
          <a:p>
            <a:r>
              <a:rPr lang="de-DE" sz="1600" b="1" dirty="0">
                <a:solidFill>
                  <a:schemeClr val="accent1">
                    <a:lumMod val="75000"/>
                  </a:schemeClr>
                </a:solidFill>
                <a:latin typeface="Arial Black" panose="020B0A04020102020204" pitchFamily="34" charset="0"/>
              </a:rPr>
              <a:t>Ihr Wegweiser </a:t>
            </a:r>
          </a:p>
          <a:p>
            <a:r>
              <a:rPr lang="de-DE" sz="1400" b="1" dirty="0">
                <a:solidFill>
                  <a:schemeClr val="accent1">
                    <a:lumMod val="75000"/>
                  </a:schemeClr>
                </a:solidFill>
                <a:latin typeface="Arial Black" panose="020B0A04020102020204" pitchFamily="34" charset="0"/>
              </a:rPr>
              <a:t>zum Thema Leben mit Behinderungen</a:t>
            </a:r>
            <a:br>
              <a:rPr lang="de-DE" sz="900" b="1" dirty="0">
                <a:solidFill>
                  <a:schemeClr val="accent1">
                    <a:lumMod val="75000"/>
                  </a:schemeClr>
                </a:solidFill>
              </a:rPr>
            </a:br>
            <a:r>
              <a:rPr lang="de-DE" sz="900" dirty="0">
                <a:solidFill>
                  <a:schemeClr val="accent1">
                    <a:lumMod val="75000"/>
                  </a:schemeClr>
                </a:solidFill>
                <a:hlinkClick r:id="rId16">
                  <a:extLst>
                    <a:ext uri="{A12FA001-AC4F-418D-AE19-62706E023703}">
                      <ahyp:hlinkClr xmlns:ahyp="http://schemas.microsoft.com/office/drawing/2018/hyperlinkcolor" val="tx"/>
                    </a:ext>
                  </a:extLst>
                </a:hlinkClick>
              </a:rPr>
              <a:t>einfach-teilhaben.de </a:t>
            </a:r>
            <a:endParaRPr lang="de-DE" sz="900" dirty="0">
              <a:solidFill>
                <a:schemeClr val="accent1">
                  <a:lumMod val="75000"/>
                </a:schemeClr>
              </a:solidFill>
            </a:endParaRPr>
          </a:p>
          <a:p>
            <a:endParaRPr lang="de-DE" sz="900" dirty="0">
              <a:solidFill>
                <a:schemeClr val="accent1">
                  <a:lumMod val="75000"/>
                </a:schemeClr>
              </a:solidFill>
            </a:endParaRPr>
          </a:p>
          <a:p>
            <a:r>
              <a:rPr lang="de-DE" sz="900" b="1" dirty="0">
                <a:solidFill>
                  <a:schemeClr val="accent1">
                    <a:lumMod val="75000"/>
                  </a:schemeClr>
                </a:solidFill>
              </a:rPr>
              <a:t>​</a:t>
            </a:r>
            <a:r>
              <a:rPr lang="de-DE" sz="1200" b="1" dirty="0">
                <a:solidFill>
                  <a:schemeClr val="accent1">
                    <a:lumMod val="75000"/>
                  </a:schemeClr>
                </a:solidFill>
              </a:rPr>
              <a:t>Wie beantrage</a:t>
            </a:r>
          </a:p>
          <a:p>
            <a:r>
              <a:rPr lang="de-DE" sz="1600" b="1" dirty="0">
                <a:solidFill>
                  <a:schemeClr val="accent1">
                    <a:lumMod val="75000"/>
                  </a:schemeClr>
                </a:solidFill>
              </a:rPr>
              <a:t>ich einen Schwer­behinderten­ausweis?</a:t>
            </a:r>
            <a:br>
              <a:rPr lang="de-DE" sz="900" b="1" dirty="0">
                <a:solidFill>
                  <a:schemeClr val="accent1">
                    <a:lumMod val="75000"/>
                  </a:schemeClr>
                </a:solidFill>
              </a:rPr>
            </a:br>
            <a:r>
              <a:rPr lang="de-DE" sz="900" dirty="0">
                <a:solidFill>
                  <a:schemeClr val="accent1">
                    <a:lumMod val="75000"/>
                  </a:schemeClr>
                </a:solidFill>
                <a:hlinkClick r:id="rId17">
                  <a:extLst>
                    <a:ext uri="{A12FA001-AC4F-418D-AE19-62706E023703}">
                      <ahyp:hlinkClr xmlns:ahyp="http://schemas.microsoft.com/office/drawing/2018/hyperlinkcolor" val="tx"/>
                    </a:ext>
                  </a:extLst>
                </a:hlinkClick>
              </a:rPr>
              <a:t>www.einfach-teilhaben.de/DE/AS/Ratgeber/01_Schwerbehindertenausweis/Schwerbehindertenausweis_node.html?cms_linkGBS=11860392&amp;cms_linkLS=11860432</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Wann kann ich als Schwer­behinderter</a:t>
            </a:r>
          </a:p>
          <a:p>
            <a:r>
              <a:rPr lang="de-DE" sz="1600" b="1" dirty="0">
                <a:solidFill>
                  <a:schemeClr val="accent1">
                    <a:lumMod val="75000"/>
                  </a:schemeClr>
                </a:solidFill>
              </a:rPr>
              <a:t>kostenlos mit Bus und Bahn fahren?</a:t>
            </a:r>
            <a:br>
              <a:rPr lang="de-DE" sz="1600" b="1" dirty="0">
                <a:solidFill>
                  <a:schemeClr val="accent1">
                    <a:lumMod val="75000"/>
                  </a:schemeClr>
                </a:solidFill>
              </a:rPr>
            </a:br>
            <a:r>
              <a:rPr lang="de-DE" sz="900" dirty="0">
                <a:solidFill>
                  <a:schemeClr val="accent1">
                    <a:lumMod val="75000"/>
                  </a:schemeClr>
                </a:solidFill>
                <a:hlinkClick r:id="rId18">
                  <a:extLst>
                    <a:ext uri="{A12FA001-AC4F-418D-AE19-62706E023703}">
                      <ahyp:hlinkClr xmlns:ahyp="http://schemas.microsoft.com/office/drawing/2018/hyperlinkcolor" val="tx"/>
                    </a:ext>
                  </a:extLst>
                </a:hlinkClick>
              </a:rPr>
              <a:t>www.einfach-teilhaben.de/DE/AS/Ratgeber/05_Unentgeldliche_Befoerderung/Unentgeldliche_Befoerderung_node.html</a:t>
            </a:r>
            <a:endParaRPr lang="de-DE" sz="900" dirty="0">
              <a:solidFill>
                <a:schemeClr val="accent1">
                  <a:lumMod val="75000"/>
                </a:schemeClr>
              </a:solidFill>
            </a:endParaRPr>
          </a:p>
          <a:p>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p>
        </p:txBody>
      </p:sp>
    </p:spTree>
    <p:extLst>
      <p:ext uri="{BB962C8B-B14F-4D97-AF65-F5344CB8AC3E}">
        <p14:creationId xmlns:p14="http://schemas.microsoft.com/office/powerpoint/2010/main" val="228807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233BAD9-ED16-27BB-E381-83E48601EED2}"/>
              </a:ext>
            </a:extLst>
          </p:cNvPr>
          <p:cNvSpPr txBox="1"/>
          <p:nvPr/>
        </p:nvSpPr>
        <p:spPr>
          <a:xfrm>
            <a:off x="324366" y="113126"/>
            <a:ext cx="4152384" cy="769441"/>
          </a:xfrm>
          <a:prstGeom prst="rect">
            <a:avLst/>
          </a:prstGeom>
          <a:noFill/>
        </p:spPr>
        <p:txBody>
          <a:bodyPr wrap="square">
            <a:spAutoFit/>
          </a:bodyPr>
          <a:lstStyle/>
          <a:p>
            <a:r>
              <a:rPr lang="de-DE" sz="2200" b="1" dirty="0">
                <a:solidFill>
                  <a:srgbClr val="C00000"/>
                </a:solidFill>
                <a:latin typeface="Arial Black" panose="020B0A04020102020204" pitchFamily="34" charset="0"/>
              </a:rPr>
              <a:t>Erwerbsminderungsrente</a:t>
            </a:r>
            <a:endParaRPr lang="de-DE" sz="2400" b="1" dirty="0">
              <a:solidFill>
                <a:srgbClr val="C00000"/>
              </a:solidFill>
              <a:latin typeface="Arial Black" panose="020B0A04020102020204" pitchFamily="34" charset="0"/>
            </a:endParaRPr>
          </a:p>
          <a:p>
            <a:r>
              <a:rPr lang="de-DE" sz="2200" b="1" dirty="0">
                <a:solidFill>
                  <a:srgbClr val="C00000"/>
                </a:solidFill>
                <a:latin typeface="Arial Black" panose="020B0A04020102020204" pitchFamily="34" charset="0"/>
              </a:rPr>
              <a:t>bei Krebs</a:t>
            </a:r>
          </a:p>
        </p:txBody>
      </p:sp>
      <p:sp>
        <p:nvSpPr>
          <p:cNvPr id="3" name="Ellipse 2">
            <a:hlinkClick r:id="rId2"/>
            <a:extLst>
              <a:ext uri="{FF2B5EF4-FFF2-40B4-BE49-F238E27FC236}">
                <a16:creationId xmlns:a16="http://schemas.microsoft.com/office/drawing/2014/main" id="{B875B217-5350-17A2-10A7-5F22A4AD1012}"/>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Deutsche Rentenversicherung</a:t>
            </a:r>
          </a:p>
          <a:p>
            <a:pPr algn="ctr"/>
            <a:endParaRPr lang="de-DE" sz="900" b="1" dirty="0"/>
          </a:p>
          <a:p>
            <a:pPr algn="ctr"/>
            <a:r>
              <a:rPr lang="de-DE" sz="1200" b="1" dirty="0"/>
              <a:t>Servicetelefon</a:t>
            </a:r>
          </a:p>
          <a:p>
            <a:pPr algn="ctr"/>
            <a:r>
              <a:rPr lang="de-DE" sz="1200" b="1" dirty="0"/>
              <a:t>0 800 / 1000 4800</a:t>
            </a:r>
          </a:p>
          <a:p>
            <a:pPr algn="ctr"/>
            <a:endParaRPr lang="de-DE" sz="900" b="1" dirty="0"/>
          </a:p>
          <a:p>
            <a:pPr algn="ctr"/>
            <a:r>
              <a:rPr lang="de-DE" sz="900" dirty="0"/>
              <a:t>Antwort auf Ihre Fragen rund um Rente, Reha oder Altersvorsorge</a:t>
            </a:r>
            <a:endParaRPr lang="de-DE" sz="1100" b="1" dirty="0"/>
          </a:p>
        </p:txBody>
      </p:sp>
      <p:sp>
        <p:nvSpPr>
          <p:cNvPr id="4" name="Textfeld 3">
            <a:extLst>
              <a:ext uri="{FF2B5EF4-FFF2-40B4-BE49-F238E27FC236}">
                <a16:creationId xmlns:a16="http://schemas.microsoft.com/office/drawing/2014/main" id="{79BFA76C-4550-FC2C-5ECE-EF35B3111F8D}"/>
              </a:ext>
            </a:extLst>
          </p:cNvPr>
          <p:cNvSpPr txBox="1"/>
          <p:nvPr/>
        </p:nvSpPr>
        <p:spPr>
          <a:xfrm>
            <a:off x="6734086" y="209028"/>
            <a:ext cx="5061674"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57B178A5-3AD3-13CD-CC7E-3331522753E8}"/>
              </a:ext>
            </a:extLst>
          </p:cNvPr>
          <p:cNvSpPr txBox="1"/>
          <p:nvPr/>
        </p:nvSpPr>
        <p:spPr>
          <a:xfrm>
            <a:off x="315963" y="3054870"/>
            <a:ext cx="6247205" cy="2708434"/>
          </a:xfrm>
          <a:prstGeom prst="rect">
            <a:avLst/>
          </a:prstGeom>
          <a:noFill/>
        </p:spPr>
        <p:txBody>
          <a:bodyPr wrap="square" rtlCol="0">
            <a:spAutoFit/>
          </a:bodyPr>
          <a:lstStyle/>
          <a:p>
            <a:r>
              <a:rPr lang="de-DE" sz="900" dirty="0">
                <a:solidFill>
                  <a:srgbClr val="F29400"/>
                </a:solidFill>
              </a:rPr>
              <a:t>08.09.2021 </a:t>
            </a:r>
          </a:p>
          <a:p>
            <a:r>
              <a:rPr lang="de-DE" sz="900" dirty="0">
                <a:solidFill>
                  <a:srgbClr val="F29400"/>
                </a:solidFill>
              </a:rPr>
              <a:t>Krebsinformationsdienst | Deutsches Krebsforschungszentrum - dkfz</a:t>
            </a:r>
          </a:p>
          <a:p>
            <a:r>
              <a:rPr lang="de-DE" sz="1600" b="1" dirty="0">
                <a:solidFill>
                  <a:srgbClr val="F29400"/>
                </a:solidFill>
              </a:rPr>
              <a:t>Arbeitsunfähig oder schon erwerbsgemindert?</a:t>
            </a:r>
          </a:p>
          <a:p>
            <a:r>
              <a:rPr lang="de-DE" sz="1600" b="1" dirty="0">
                <a:solidFill>
                  <a:srgbClr val="F29400"/>
                </a:solidFill>
              </a:rPr>
              <a:t>Die Folgen für Krebspatienten</a:t>
            </a:r>
          </a:p>
          <a:p>
            <a:r>
              <a:rPr lang="de-DE" sz="900" dirty="0">
                <a:solidFill>
                  <a:srgbClr val="F29400"/>
                </a:solidFill>
                <a:hlinkClick r:id="rId3">
                  <a:extLst>
                    <a:ext uri="{A12FA001-AC4F-418D-AE19-62706E023703}">
                      <ahyp:hlinkClr xmlns:ahyp="http://schemas.microsoft.com/office/drawing/2018/hyperlinkcolor" val="tx"/>
                    </a:ext>
                  </a:extLst>
                </a:hlinkClick>
              </a:rPr>
              <a:t>https://www.krebsinformationsdienst.de/fachkreise/nachrichten/2021/fk16-arbeitsunfaehigkeit-krankenkasse-muster-52.php</a:t>
            </a:r>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F29400"/>
                </a:solidFill>
              </a:rPr>
              <a:t>06.05.2020</a:t>
            </a:r>
            <a:br>
              <a:rPr lang="de-DE" sz="900" dirty="0">
                <a:solidFill>
                  <a:srgbClr val="F29400"/>
                </a:solidFill>
              </a:rPr>
            </a:br>
            <a:r>
              <a:rPr lang="de-DE" sz="900" dirty="0">
                <a:solidFill>
                  <a:srgbClr val="F29400"/>
                </a:solidFill>
              </a:rPr>
              <a:t>Krebsinformationsdienst | Deutsches Krebsforschungszentrum - dkfz</a:t>
            </a:r>
          </a:p>
          <a:p>
            <a:r>
              <a:rPr lang="de-DE" sz="1600" b="1" dirty="0">
                <a:solidFill>
                  <a:srgbClr val="F29400"/>
                </a:solidFill>
              </a:rPr>
              <a:t>Erwerbs­minderungs­rente</a:t>
            </a:r>
            <a:br>
              <a:rPr lang="de-DE" sz="1600" b="1" dirty="0">
                <a:solidFill>
                  <a:srgbClr val="F29400"/>
                </a:solidFill>
              </a:rPr>
            </a:br>
            <a:r>
              <a:rPr lang="de-DE" sz="1600" b="1" dirty="0">
                <a:solidFill>
                  <a:srgbClr val="F29400"/>
                </a:solidFill>
              </a:rPr>
              <a:t>bei krebsbedingter Fatigue</a:t>
            </a:r>
            <a:endParaRPr lang="de-DE" sz="900" b="1" dirty="0">
              <a:solidFill>
                <a:srgbClr val="F29400"/>
              </a:solidFill>
            </a:endParaRPr>
          </a:p>
          <a:p>
            <a:r>
              <a:rPr lang="de-DE" sz="900" dirty="0">
                <a:solidFill>
                  <a:srgbClr val="F29400"/>
                </a:solidFill>
                <a:hlinkClick r:id="rId4">
                  <a:extLst>
                    <a:ext uri="{A12FA001-AC4F-418D-AE19-62706E023703}">
                      <ahyp:hlinkClr xmlns:ahyp="http://schemas.microsoft.com/office/drawing/2018/hyperlinkcolor" val="tx"/>
                    </a:ext>
                  </a:extLst>
                </a:hlinkClick>
              </a:rPr>
              <a:t>www.krebsinformationsdienst.de/fachkreise/nachrichten/2020/fk08-erwerbsminderungsrente-fatigue-krebs.php</a:t>
            </a:r>
            <a:endParaRPr lang="de-DE" sz="900" dirty="0">
              <a:solidFill>
                <a:srgbClr val="F29400"/>
              </a:solidFill>
            </a:endParaRPr>
          </a:p>
          <a:p>
            <a:endParaRPr lang="de-DE" sz="900" b="1" dirty="0">
              <a:solidFill>
                <a:srgbClr val="F29400"/>
              </a:solidFill>
            </a:endParaRPr>
          </a:p>
          <a:p>
            <a:endParaRPr lang="de-DE" sz="1600" b="1" dirty="0">
              <a:solidFill>
                <a:srgbClr val="F29400"/>
              </a:solidFill>
            </a:endParaRPr>
          </a:p>
        </p:txBody>
      </p:sp>
      <p:sp>
        <p:nvSpPr>
          <p:cNvPr id="6" name="Textfeld 5">
            <a:extLst>
              <a:ext uri="{FF2B5EF4-FFF2-40B4-BE49-F238E27FC236}">
                <a16:creationId xmlns:a16="http://schemas.microsoft.com/office/drawing/2014/main" id="{DBE2D576-5AF3-2A5F-47AA-DF43B062B6BA}"/>
              </a:ext>
            </a:extLst>
          </p:cNvPr>
          <p:cNvSpPr txBox="1"/>
          <p:nvPr/>
        </p:nvSpPr>
        <p:spPr>
          <a:xfrm>
            <a:off x="2522720" y="827730"/>
            <a:ext cx="3993011" cy="1831271"/>
          </a:xfrm>
          <a:prstGeom prst="rect">
            <a:avLst/>
          </a:prstGeom>
          <a:noFill/>
        </p:spPr>
        <p:txBody>
          <a:bodyPr wrap="square" rtlCol="0">
            <a:spAutoFit/>
          </a:bodyPr>
          <a:lstStyle/>
          <a:p>
            <a:r>
              <a:rPr lang="de-DE" sz="900" dirty="0">
                <a:solidFill>
                  <a:schemeClr val="accent1">
                    <a:lumMod val="75000"/>
                  </a:schemeClr>
                </a:solidFill>
              </a:rPr>
              <a:t>Stiftung Deutsche Krebsgesellschaft</a:t>
            </a:r>
            <a:br>
              <a:rPr lang="de-DE" sz="900" dirty="0">
                <a:solidFill>
                  <a:schemeClr val="accent1">
                    <a:lumMod val="75000"/>
                  </a:schemeClr>
                </a:solidFill>
              </a:rPr>
            </a:br>
            <a:r>
              <a:rPr lang="de-DE" sz="1600" b="1" dirty="0">
                <a:solidFill>
                  <a:schemeClr val="accent1">
                    <a:lumMod val="75000"/>
                  </a:schemeClr>
                </a:solidFill>
              </a:rPr>
              <a:t>Erwerbs­minderungs­rente</a:t>
            </a:r>
            <a:br>
              <a:rPr lang="de-DE" sz="1600" b="1" dirty="0">
                <a:solidFill>
                  <a:schemeClr val="accent1">
                    <a:lumMod val="75000"/>
                  </a:schemeClr>
                </a:solidFill>
              </a:rPr>
            </a:br>
            <a:r>
              <a:rPr lang="de-DE" sz="1600" b="1" dirty="0">
                <a:solidFill>
                  <a:schemeClr val="accent1">
                    <a:lumMod val="75000"/>
                  </a:schemeClr>
                </a:solidFill>
              </a:rPr>
              <a:t>nach Krebs</a:t>
            </a:r>
            <a:br>
              <a:rPr lang="de-DE" sz="900" b="1" dirty="0">
                <a:solidFill>
                  <a:schemeClr val="accent1">
                    <a:lumMod val="75000"/>
                  </a:schemeClr>
                </a:solidFill>
              </a:rPr>
            </a:br>
            <a:r>
              <a:rPr lang="de-DE" sz="900" dirty="0">
                <a:solidFill>
                  <a:schemeClr val="accent1">
                    <a:lumMod val="75000"/>
                  </a:schemeClr>
                </a:solidFill>
                <a:hlinkClick r:id="rId5">
                  <a:extLst>
                    <a:ext uri="{A12FA001-AC4F-418D-AE19-62706E023703}">
                      <ahyp:hlinkClr xmlns:ahyp="http://schemas.microsoft.com/office/drawing/2018/hyperlinkcolor" val="tx"/>
                    </a:ext>
                  </a:extLst>
                </a:hlinkClick>
              </a:rPr>
              <a:t>www.deutsche-krebsstiftung.de/leben_mit_krebs/erwerbsminderungsrente-nach-krebs-wenn-das-geld-nicht-reicht/</a:t>
            </a:r>
            <a:br>
              <a:rPr lang="de-DE" sz="900" dirty="0"/>
            </a:br>
            <a:endParaRPr lang="de-DE" sz="900" dirty="0"/>
          </a:p>
          <a:p>
            <a:endParaRPr lang="de-DE" sz="900" dirty="0">
              <a:solidFill>
                <a:schemeClr val="accent1">
                  <a:lumMod val="75000"/>
                </a:schemeClr>
              </a:solidFill>
            </a:endParaRPr>
          </a:p>
          <a:p>
            <a:r>
              <a:rPr lang="de-DE" sz="900" b="1" dirty="0">
                <a:solidFill>
                  <a:schemeClr val="accent1">
                    <a:lumMod val="75000"/>
                  </a:schemeClr>
                </a:solidFill>
              </a:rPr>
              <a:t>​</a:t>
            </a:r>
            <a:endParaRPr lang="de-DE" sz="900" dirty="0">
              <a:solidFill>
                <a:srgbClr val="C00000"/>
              </a:solidFill>
            </a:endParaRPr>
          </a:p>
          <a:p>
            <a:endParaRPr lang="de-DE" sz="900" dirty="0">
              <a:solidFill>
                <a:srgbClr val="C00000"/>
              </a:solidFill>
            </a:endParaRPr>
          </a:p>
          <a:p>
            <a:endParaRPr lang="de-DE" sz="900" dirty="0">
              <a:solidFill>
                <a:schemeClr val="accent1">
                  <a:lumMod val="75000"/>
                </a:schemeClr>
              </a:solidFill>
            </a:endParaRPr>
          </a:p>
          <a:p>
            <a:endParaRPr lang="de-DE" sz="900" dirty="0"/>
          </a:p>
        </p:txBody>
      </p:sp>
      <p:sp>
        <p:nvSpPr>
          <p:cNvPr id="30" name="Textfeld 29">
            <a:extLst>
              <a:ext uri="{FF2B5EF4-FFF2-40B4-BE49-F238E27FC236}">
                <a16:creationId xmlns:a16="http://schemas.microsoft.com/office/drawing/2014/main" id="{868D2827-19A9-C34B-8FDB-9751728CAE7A}"/>
              </a:ext>
            </a:extLst>
          </p:cNvPr>
          <p:cNvSpPr txBox="1"/>
          <p:nvPr/>
        </p:nvSpPr>
        <p:spPr>
          <a:xfrm>
            <a:off x="6734086" y="209028"/>
            <a:ext cx="5061674" cy="5309146"/>
          </a:xfrm>
          <a:prstGeom prst="rect">
            <a:avLst/>
          </a:prstGeom>
          <a:noFill/>
        </p:spPr>
        <p:txBody>
          <a:bodyPr wrap="square" rtlCol="0">
            <a:spAutoFit/>
          </a:bodyPr>
          <a:lstStyle/>
          <a:p>
            <a:r>
              <a:rPr lang="de-DE" sz="900" dirty="0" err="1">
                <a:solidFill>
                  <a:srgbClr val="F29400"/>
                </a:solidFill>
              </a:rPr>
              <a:t>betanet</a:t>
            </a:r>
            <a:endParaRPr lang="de-DE" sz="900" dirty="0">
              <a:solidFill>
                <a:srgbClr val="F29400"/>
              </a:solidFill>
            </a:endParaRPr>
          </a:p>
          <a:p>
            <a:r>
              <a:rPr lang="de-DE" sz="1600" b="1" dirty="0">
                <a:solidFill>
                  <a:srgbClr val="F29400"/>
                </a:solidFill>
              </a:rPr>
              <a:t>Erwerbsminderungsrente</a:t>
            </a:r>
          </a:p>
          <a:p>
            <a:r>
              <a:rPr lang="de-DE" sz="900" dirty="0">
                <a:solidFill>
                  <a:srgbClr val="F29400"/>
                </a:solidFill>
                <a:hlinkClick r:id="rId6">
                  <a:extLst>
                    <a:ext uri="{A12FA001-AC4F-418D-AE19-62706E023703}">
                      <ahyp:hlinkClr xmlns:ahyp="http://schemas.microsoft.com/office/drawing/2018/hyperlinkcolor" val="tx"/>
                    </a:ext>
                  </a:extLst>
                </a:hlinkClick>
              </a:rPr>
              <a:t>https://www.betanet.de/erwerbsminderungsrente.html</a:t>
            </a:r>
            <a:endParaRPr lang="de-DE" sz="900" dirty="0">
              <a:solidFill>
                <a:srgbClr val="F29400"/>
              </a:solidFill>
            </a:endParaRPr>
          </a:p>
          <a:p>
            <a:endParaRPr lang="de-DE" sz="900" dirty="0">
              <a:solidFill>
                <a:schemeClr val="accent1">
                  <a:lumMod val="75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err="1">
                <a:solidFill>
                  <a:schemeClr val="accent1">
                    <a:lumMod val="75000"/>
                  </a:schemeClr>
                </a:solidFill>
              </a:rPr>
              <a:t>enableme</a:t>
            </a:r>
            <a:endParaRPr lang="de-DE" sz="900" dirty="0">
              <a:solidFill>
                <a:schemeClr val="accent1">
                  <a:lumMod val="75000"/>
                </a:schemeClr>
              </a:solidFill>
            </a:endParaRPr>
          </a:p>
          <a:p>
            <a:r>
              <a:rPr lang="de-DE" sz="1600" b="1" dirty="0">
                <a:solidFill>
                  <a:schemeClr val="accent1">
                    <a:lumMod val="75000"/>
                  </a:schemeClr>
                </a:solidFill>
              </a:rPr>
              <a:t>Erwerbsminderungsrente – rechtliche Gegebenheiten</a:t>
            </a:r>
          </a:p>
          <a:p>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https://www.enableme.de/de/artikel/erwerbsminderungsrente-rechtliche-gegebenheiten-2151</a:t>
            </a:r>
            <a:endParaRPr lang="de-DE" sz="900" dirty="0">
              <a:solidFill>
                <a:schemeClr val="accent1">
                  <a:lumMod val="75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endParaRPr lang="de-DE" sz="900" dirty="0">
              <a:solidFill>
                <a:schemeClr val="accent1">
                  <a:lumMod val="50000"/>
                </a:schemeClr>
              </a:solidFill>
            </a:endParaRPr>
          </a:p>
          <a:p>
            <a:r>
              <a:rPr lang="de-DE" sz="900" dirty="0">
                <a:solidFill>
                  <a:srgbClr val="F29400"/>
                </a:solidFill>
              </a:rPr>
              <a:t>Deutsche Rentenversicherung</a:t>
            </a:r>
          </a:p>
          <a:p>
            <a:endParaRPr lang="de-DE" sz="900" dirty="0">
              <a:solidFill>
                <a:srgbClr val="F29400"/>
              </a:solidFill>
            </a:endParaRPr>
          </a:p>
          <a:p>
            <a:r>
              <a:rPr lang="de-DE" b="1" dirty="0">
                <a:solidFill>
                  <a:srgbClr val="F29400"/>
                </a:solidFill>
              </a:rPr>
              <a:t>Allgemeine Informationen zur Rente</a:t>
            </a:r>
          </a:p>
          <a:p>
            <a:r>
              <a:rPr lang="de-DE" sz="900" b="1" dirty="0">
                <a:solidFill>
                  <a:srgbClr val="F29400"/>
                </a:solidFill>
                <a:hlinkClick r:id="rId8">
                  <a:extLst>
                    <a:ext uri="{A12FA001-AC4F-418D-AE19-62706E023703}">
                      <ahyp:hlinkClr xmlns:ahyp="http://schemas.microsoft.com/office/drawing/2018/hyperlinkcolor" val="tx"/>
                    </a:ext>
                  </a:extLst>
                </a:hlinkClick>
              </a:rPr>
              <a:t>https://www.deutsche-rentenversicherung.de/DRV/DE/Rente/Allgemeine-Informationen/allgemeine-informationen-rente-node.html</a:t>
            </a:r>
            <a:endParaRPr lang="de-DE" sz="900" b="1" dirty="0">
              <a:solidFill>
                <a:srgbClr val="F29400"/>
              </a:solidFill>
            </a:endParaRPr>
          </a:p>
          <a:p>
            <a:endParaRPr lang="de-DE" sz="900" dirty="0">
              <a:solidFill>
                <a:srgbClr val="F29400"/>
              </a:solidFill>
            </a:endParaRPr>
          </a:p>
          <a:p>
            <a:r>
              <a:rPr lang="de-DE" sz="1600" b="1" dirty="0">
                <a:solidFill>
                  <a:srgbClr val="F29400"/>
                </a:solidFill>
              </a:rPr>
              <a:t>Erwerbsminderungs­renten</a:t>
            </a:r>
          </a:p>
          <a:p>
            <a:r>
              <a:rPr lang="de-DE" sz="900" dirty="0">
                <a:solidFill>
                  <a:srgbClr val="F29400"/>
                </a:solidFill>
                <a:hlinkClick r:id="rId9">
                  <a:extLst>
                    <a:ext uri="{A12FA001-AC4F-418D-AE19-62706E023703}">
                      <ahyp:hlinkClr xmlns:ahyp="http://schemas.microsoft.com/office/drawing/2018/hyperlinkcolor" val="tx"/>
                    </a:ext>
                  </a:extLst>
                </a:hlinkClick>
              </a:rPr>
              <a:t>https://www.deutsche-rentenversicherung.de/DRV/DE/Rente/Allgemeine-Informationen/Rentenarten-und-Leistungen/Erwerbsminderungsrente/erwerbsminderungsrente_node.html</a:t>
            </a:r>
            <a:endParaRPr lang="de-DE" sz="900" dirty="0">
              <a:solidFill>
                <a:srgbClr val="F29400"/>
              </a:solidFill>
            </a:endParaRPr>
          </a:p>
          <a:p>
            <a:endParaRPr lang="de-DE" sz="900" dirty="0">
              <a:solidFill>
                <a:srgbClr val="F29400"/>
              </a:solidFill>
            </a:endParaRPr>
          </a:p>
          <a:p>
            <a:r>
              <a:rPr lang="de-DE" sz="1600" b="1" dirty="0">
                <a:solidFill>
                  <a:srgbClr val="F29400"/>
                </a:solidFill>
              </a:rPr>
              <a:t>Erwerbsminderungsrentner</a:t>
            </a:r>
          </a:p>
          <a:p>
            <a:r>
              <a:rPr lang="de-DE" sz="1600" b="1" dirty="0">
                <a:solidFill>
                  <a:srgbClr val="F29400"/>
                </a:solidFill>
              </a:rPr>
              <a:t>So viel können Sie hinzuverdienen</a:t>
            </a:r>
            <a:endParaRPr lang="de-DE" sz="1600" dirty="0">
              <a:solidFill>
                <a:srgbClr val="F29400"/>
              </a:solidFill>
            </a:endParaRPr>
          </a:p>
          <a:p>
            <a:r>
              <a:rPr lang="de-DE" sz="900" dirty="0">
                <a:solidFill>
                  <a:srgbClr val="F29400"/>
                </a:solidFill>
                <a:hlinkClick r:id="rId10">
                  <a:extLst>
                    <a:ext uri="{A12FA001-AC4F-418D-AE19-62706E023703}">
                      <ahyp:hlinkClr xmlns:ahyp="http://schemas.microsoft.com/office/drawing/2018/hyperlinkcolor" val="tx"/>
                    </a:ext>
                  </a:extLst>
                </a:hlinkClick>
              </a:rPr>
              <a:t>https://www.deutsche-rentenversicherung.de/SharedDocs/Downloads/DE/Broschueren/national/erwerbsminderungsrentner_hinzuverdienen.html</a:t>
            </a:r>
            <a:endParaRPr lang="de-DE" sz="900" dirty="0">
              <a:solidFill>
                <a:srgbClr val="F29400"/>
              </a:solidFill>
            </a:endParaRPr>
          </a:p>
          <a:p>
            <a:endParaRPr lang="de-DE" sz="900" dirty="0">
              <a:solidFill>
                <a:srgbClr val="F29400"/>
              </a:solidFill>
            </a:endParaRPr>
          </a:p>
          <a:p>
            <a:r>
              <a:rPr lang="de-DE" sz="1600" b="1" dirty="0">
                <a:solidFill>
                  <a:srgbClr val="F29400"/>
                </a:solidFill>
              </a:rPr>
              <a:t>Erwerbsminderungsrente - Das Netz für alle Fälle</a:t>
            </a:r>
          </a:p>
          <a:p>
            <a:r>
              <a:rPr lang="de-DE" sz="900" dirty="0">
                <a:solidFill>
                  <a:srgbClr val="F29400"/>
                </a:solidFill>
                <a:hlinkClick r:id="rId11">
                  <a:extLst>
                    <a:ext uri="{A12FA001-AC4F-418D-AE19-62706E023703}">
                      <ahyp:hlinkClr xmlns:ahyp="http://schemas.microsoft.com/office/drawing/2018/hyperlinkcolor" val="tx"/>
                    </a:ext>
                  </a:extLst>
                </a:hlinkClick>
              </a:rPr>
              <a:t>https://www.deutsche-rentenversicherung.de/SharedDocs/Downloads/DE/Broschueren/national/erwerbsminderungsrente_das_netz_fuer_alle_faelle.html</a:t>
            </a:r>
            <a:endParaRPr lang="de-DE" sz="900" dirty="0">
              <a:solidFill>
                <a:srgbClr val="F29400"/>
              </a:solidFill>
            </a:endParaRPr>
          </a:p>
        </p:txBody>
      </p:sp>
    </p:spTree>
    <p:extLst>
      <p:ext uri="{BB962C8B-B14F-4D97-AF65-F5344CB8AC3E}">
        <p14:creationId xmlns:p14="http://schemas.microsoft.com/office/powerpoint/2010/main" val="9925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nodePh="1">
                                  <p:stCondLst>
                                    <p:cond delay="0"/>
                                  </p:stCondLst>
                                  <p:endCondLst>
                                    <p:cond evt="begin" delay="0">
                                      <p:tn val="27"/>
                                    </p:cond>
                                  </p:end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3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0A58315-2068-6C60-6810-610408E4F66E}"/>
              </a:ext>
            </a:extLst>
          </p:cNvPr>
          <p:cNvSpPr txBox="1"/>
          <p:nvPr/>
        </p:nvSpPr>
        <p:spPr>
          <a:xfrm>
            <a:off x="324366" y="113126"/>
            <a:ext cx="3247053" cy="430887"/>
          </a:xfrm>
          <a:prstGeom prst="rect">
            <a:avLst/>
          </a:prstGeom>
          <a:noFill/>
        </p:spPr>
        <p:txBody>
          <a:bodyPr wrap="square">
            <a:spAutoFit/>
          </a:bodyPr>
          <a:lstStyle/>
          <a:p>
            <a:r>
              <a:rPr lang="de-DE" sz="2200" b="1" dirty="0">
                <a:solidFill>
                  <a:srgbClr val="C00000"/>
                </a:solidFill>
                <a:latin typeface="Arial Black" panose="020B0A04020102020204" pitchFamily="34" charset="0"/>
              </a:rPr>
              <a:t>Pflege</a:t>
            </a:r>
          </a:p>
        </p:txBody>
      </p:sp>
      <p:sp>
        <p:nvSpPr>
          <p:cNvPr id="3" name="Ellipse 2">
            <a:hlinkClick r:id="rId2"/>
            <a:extLst>
              <a:ext uri="{FF2B5EF4-FFF2-40B4-BE49-F238E27FC236}">
                <a16:creationId xmlns:a16="http://schemas.microsoft.com/office/drawing/2014/main" id="{19245494-FD88-F412-ABB4-A160379AF590}"/>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200" b="1" dirty="0"/>
              <a:t>Bundesministerium für Familie, Senioren, Frauen und Jugend</a:t>
            </a:r>
            <a:r>
              <a:rPr lang="de-DE" sz="1200" dirty="0"/>
              <a:t> </a:t>
            </a:r>
            <a:br>
              <a:rPr lang="de-DE" sz="900" dirty="0"/>
            </a:br>
            <a:endParaRPr lang="de-DE" sz="900" dirty="0"/>
          </a:p>
          <a:p>
            <a:pPr algn="ctr"/>
            <a:r>
              <a:rPr lang="de-DE" sz="1200" b="1" dirty="0"/>
              <a:t>Wege zur Pflege</a:t>
            </a:r>
            <a:endParaRPr lang="de-DE" sz="900" b="1" dirty="0"/>
          </a:p>
          <a:p>
            <a:pPr algn="ctr"/>
            <a:endParaRPr lang="de-DE" sz="900" b="1" dirty="0"/>
          </a:p>
          <a:p>
            <a:pPr algn="ctr"/>
            <a:r>
              <a:rPr lang="de-DE" sz="1200" b="1" dirty="0"/>
              <a:t>030 / 20 17 91 31</a:t>
            </a:r>
          </a:p>
        </p:txBody>
      </p:sp>
      <p:sp>
        <p:nvSpPr>
          <p:cNvPr id="4" name="Textfeld 3">
            <a:extLst>
              <a:ext uri="{FF2B5EF4-FFF2-40B4-BE49-F238E27FC236}">
                <a16:creationId xmlns:a16="http://schemas.microsoft.com/office/drawing/2014/main" id="{49035834-BC8E-31FF-5C44-C4044C4711F2}"/>
              </a:ext>
            </a:extLst>
          </p:cNvPr>
          <p:cNvSpPr txBox="1"/>
          <p:nvPr/>
        </p:nvSpPr>
        <p:spPr>
          <a:xfrm>
            <a:off x="6734086" y="209028"/>
            <a:ext cx="5061674"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57A8933D-AFFD-1573-EAC2-2348A9C2EB1D}"/>
              </a:ext>
            </a:extLst>
          </p:cNvPr>
          <p:cNvSpPr txBox="1"/>
          <p:nvPr/>
        </p:nvSpPr>
        <p:spPr>
          <a:xfrm>
            <a:off x="315963" y="3054870"/>
            <a:ext cx="6247205" cy="3862596"/>
          </a:xfrm>
          <a:prstGeom prst="rect">
            <a:avLst/>
          </a:prstGeom>
          <a:noFill/>
        </p:spPr>
        <p:txBody>
          <a:bodyPr wrap="square" rtlCol="0">
            <a:spAutoFit/>
          </a:bodyPr>
          <a:lstStyle/>
          <a:p>
            <a:endParaRPr lang="de-DE" sz="900" dirty="0">
              <a:solidFill>
                <a:srgbClr val="F29400"/>
              </a:solidFill>
            </a:endParaRPr>
          </a:p>
          <a:p>
            <a:endParaRPr lang="de-DE" sz="900" dirty="0">
              <a:solidFill>
                <a:srgbClr val="F29400"/>
              </a:solidFill>
            </a:endParaRPr>
          </a:p>
          <a:p>
            <a:r>
              <a:rPr lang="de-DE" sz="900" dirty="0">
                <a:solidFill>
                  <a:srgbClr val="F29400"/>
                </a:solidFill>
              </a:rPr>
              <a:t>Bundesministerium für Gesundheit</a:t>
            </a:r>
          </a:p>
          <a:p>
            <a:r>
              <a:rPr lang="de-DE" sz="1200" b="1" dirty="0">
                <a:solidFill>
                  <a:srgbClr val="F29400"/>
                </a:solidFill>
                <a:latin typeface="Arial Black" panose="020B0A04020102020204" pitchFamily="34" charset="0"/>
              </a:rPr>
              <a:t>Ratgeber Pflege</a:t>
            </a:r>
            <a:endParaRPr lang="de-DE" sz="1200" dirty="0">
              <a:solidFill>
                <a:srgbClr val="F29400"/>
              </a:solidFill>
              <a:latin typeface="Arial Black" panose="020B0A04020102020204" pitchFamily="34" charset="0"/>
            </a:endParaRPr>
          </a:p>
          <a:p>
            <a:r>
              <a:rPr lang="de-DE" b="1" dirty="0">
                <a:solidFill>
                  <a:srgbClr val="F29400"/>
                </a:solidFill>
                <a:latin typeface="Arial Black" panose="020B0A04020102020204" pitchFamily="34" charset="0"/>
              </a:rPr>
              <a:t>Alles, was Sie zum Thema Pflege wissen sollten</a:t>
            </a:r>
            <a:endParaRPr lang="de-DE" dirty="0">
              <a:solidFill>
                <a:srgbClr val="F29400"/>
              </a:solidFill>
              <a:latin typeface="Arial Black" panose="020B0A04020102020204" pitchFamily="34" charset="0"/>
            </a:endParaRPr>
          </a:p>
          <a:p>
            <a:r>
              <a:rPr lang="de-DE" sz="900" dirty="0">
                <a:solidFill>
                  <a:srgbClr val="F29400"/>
                </a:solidFill>
                <a:hlinkClick r:id="rId3">
                  <a:extLst>
                    <a:ext uri="{A12FA001-AC4F-418D-AE19-62706E023703}">
                      <ahyp:hlinkClr xmlns:ahyp="http://schemas.microsoft.com/office/drawing/2018/hyperlinkcolor" val="tx"/>
                    </a:ext>
                  </a:extLst>
                </a:hlinkClick>
              </a:rPr>
              <a:t>https://www.bundesgesundheitsministerium.de/service/publikationen/details/ratgeber-pflege.html</a:t>
            </a:r>
            <a:endParaRPr lang="de-DE" sz="900" dirty="0">
              <a:solidFill>
                <a:srgbClr val="F29400"/>
              </a:solidFill>
            </a:endParaRPr>
          </a:p>
          <a:p>
            <a:endParaRPr lang="de-DE" sz="900" dirty="0">
              <a:solidFill>
                <a:srgbClr val="F29400"/>
              </a:solidFill>
            </a:endParaRPr>
          </a:p>
          <a:p>
            <a:r>
              <a:rPr lang="de-DE" sz="900" dirty="0">
                <a:solidFill>
                  <a:srgbClr val="F29400"/>
                </a:solidFill>
              </a:rPr>
              <a:t>Bundesministerium für Gesundheit</a:t>
            </a:r>
          </a:p>
          <a:p>
            <a:r>
              <a:rPr lang="de-DE" dirty="0">
                <a:solidFill>
                  <a:srgbClr val="F29400"/>
                </a:solidFill>
                <a:latin typeface="Arial Black" panose="020B0A04020102020204" pitchFamily="34" charset="0"/>
              </a:rPr>
              <a:t>Online-Ratgeber Pflege</a:t>
            </a:r>
          </a:p>
          <a:p>
            <a:r>
              <a:rPr lang="de-DE" sz="900" b="1" dirty="0">
                <a:solidFill>
                  <a:srgbClr val="F29400"/>
                </a:solidFill>
                <a:hlinkClick r:id="rId4">
                  <a:extLst>
                    <a:ext uri="{A12FA001-AC4F-418D-AE19-62706E023703}">
                      <ahyp:hlinkClr xmlns:ahyp="http://schemas.microsoft.com/office/drawing/2018/hyperlinkcolor" val="tx"/>
                    </a:ext>
                  </a:extLst>
                </a:hlinkClick>
              </a:rPr>
              <a:t>https://www.bundesgesundheitsministerium.de/themen/pflege/online-ratgeber-pflege.html</a:t>
            </a:r>
            <a:endParaRPr lang="de-DE" sz="900" b="1" dirty="0">
              <a:solidFill>
                <a:srgbClr val="F29400"/>
              </a:solidFill>
            </a:endParaRPr>
          </a:p>
          <a:p>
            <a:endParaRPr lang="de-DE" sz="900" b="1" dirty="0">
              <a:solidFill>
                <a:srgbClr val="F29400"/>
              </a:solidFill>
            </a:endParaRPr>
          </a:p>
          <a:p>
            <a:r>
              <a:rPr lang="de-DE" dirty="0">
                <a:solidFill>
                  <a:srgbClr val="F29400"/>
                </a:solidFill>
                <a:latin typeface="Arial Black" panose="020B0A04020102020204" pitchFamily="34" charset="0"/>
              </a:rPr>
              <a:t>Pflegegrade</a:t>
            </a:r>
          </a:p>
          <a:p>
            <a:r>
              <a:rPr lang="de-DE" sz="900" b="1" dirty="0">
                <a:solidFill>
                  <a:srgbClr val="F29400"/>
                </a:solidFill>
                <a:hlinkClick r:id="rId5">
                  <a:extLst>
                    <a:ext uri="{A12FA001-AC4F-418D-AE19-62706E023703}">
                      <ahyp:hlinkClr xmlns:ahyp="http://schemas.microsoft.com/office/drawing/2018/hyperlinkcolor" val="tx"/>
                    </a:ext>
                  </a:extLst>
                </a:hlinkClick>
              </a:rPr>
              <a:t>https://www.bundesgesundheitsministerium.de/pflegegrade.html</a:t>
            </a:r>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endParaRPr lang="de-DE" sz="900" b="1" dirty="0">
              <a:solidFill>
                <a:srgbClr val="F29400"/>
              </a:solidFill>
            </a:endParaRPr>
          </a:p>
          <a:p>
            <a:r>
              <a:rPr lang="de-DE" sz="900" b="1" dirty="0" err="1">
                <a:solidFill>
                  <a:schemeClr val="accent1">
                    <a:lumMod val="75000"/>
                  </a:schemeClr>
                </a:solidFill>
              </a:rPr>
              <a:t>betanet</a:t>
            </a:r>
            <a:endParaRPr lang="de-DE" sz="900" b="1" dirty="0">
              <a:solidFill>
                <a:schemeClr val="accent1">
                  <a:lumMod val="75000"/>
                </a:schemeClr>
              </a:solidFill>
            </a:endParaRPr>
          </a:p>
          <a:p>
            <a:r>
              <a:rPr lang="de-DE" sz="1200" b="1" dirty="0">
                <a:solidFill>
                  <a:schemeClr val="accent1">
                    <a:lumMod val="75000"/>
                  </a:schemeClr>
                </a:solidFill>
                <a:latin typeface="Arial Black" panose="020B0A04020102020204" pitchFamily="34" charset="0"/>
              </a:rPr>
              <a:t>Pflege-Check</a:t>
            </a:r>
            <a:br>
              <a:rPr lang="de-DE" sz="1600" b="1" dirty="0">
                <a:solidFill>
                  <a:schemeClr val="accent1">
                    <a:lumMod val="75000"/>
                  </a:schemeClr>
                </a:solidFill>
                <a:latin typeface="Arial Black" panose="020B0A04020102020204" pitchFamily="34" charset="0"/>
              </a:rPr>
            </a:br>
            <a:r>
              <a:rPr lang="de-DE" sz="1600" b="1" dirty="0">
                <a:solidFill>
                  <a:schemeClr val="accent1">
                    <a:lumMod val="75000"/>
                  </a:schemeClr>
                </a:solidFill>
                <a:latin typeface="Arial Black" panose="020B0A04020102020204" pitchFamily="34" charset="0"/>
              </a:rPr>
              <a:t>Vorbereitung auf den Begutachtungstermin</a:t>
            </a:r>
          </a:p>
          <a:p>
            <a:r>
              <a:rPr lang="de-DE" sz="900" b="1" dirty="0">
                <a:solidFill>
                  <a:schemeClr val="accent1">
                    <a:lumMod val="75000"/>
                  </a:schemeClr>
                </a:solidFill>
                <a:hlinkClick r:id="rId6">
                  <a:extLst>
                    <a:ext uri="{A12FA001-AC4F-418D-AE19-62706E023703}">
                      <ahyp:hlinkClr xmlns:ahyp="http://schemas.microsoft.com/office/drawing/2018/hyperlinkcolor" val="tx"/>
                    </a:ext>
                  </a:extLst>
                </a:hlinkClick>
              </a:rPr>
              <a:t>https://www.betanet.de/files/pdf/ratgeber-pflegecheck.pdf</a:t>
            </a:r>
            <a:endParaRPr lang="de-DE" sz="900" b="1" dirty="0">
              <a:solidFill>
                <a:schemeClr val="accent1">
                  <a:lumMod val="75000"/>
                </a:schemeClr>
              </a:solidFill>
            </a:endParaRPr>
          </a:p>
          <a:p>
            <a:endParaRPr lang="de-DE" sz="900" b="1" dirty="0">
              <a:solidFill>
                <a:srgbClr val="F29400"/>
              </a:solidFill>
            </a:endParaRPr>
          </a:p>
          <a:p>
            <a:endParaRPr lang="de-DE" sz="1600" b="1" dirty="0">
              <a:solidFill>
                <a:srgbClr val="F29400"/>
              </a:solidFill>
            </a:endParaRPr>
          </a:p>
        </p:txBody>
      </p:sp>
      <p:sp>
        <p:nvSpPr>
          <p:cNvPr id="6" name="Textfeld 5">
            <a:extLst>
              <a:ext uri="{FF2B5EF4-FFF2-40B4-BE49-F238E27FC236}">
                <a16:creationId xmlns:a16="http://schemas.microsoft.com/office/drawing/2014/main" id="{384D4700-A3E3-EA41-7A80-3EB905CDA3DA}"/>
              </a:ext>
            </a:extLst>
          </p:cNvPr>
          <p:cNvSpPr txBox="1"/>
          <p:nvPr/>
        </p:nvSpPr>
        <p:spPr>
          <a:xfrm>
            <a:off x="2475284" y="209028"/>
            <a:ext cx="3993011" cy="2831544"/>
          </a:xfrm>
          <a:prstGeom prst="rect">
            <a:avLst/>
          </a:prstGeom>
          <a:noFill/>
        </p:spPr>
        <p:txBody>
          <a:bodyPr wrap="square" rtlCol="0">
            <a:spAutoFit/>
          </a:bodyPr>
          <a:lstStyle/>
          <a:p>
            <a:r>
              <a:rPr lang="de-DE" sz="900" dirty="0">
                <a:solidFill>
                  <a:schemeClr val="accent1">
                    <a:lumMod val="75000"/>
                  </a:schemeClr>
                </a:solidFill>
              </a:rPr>
              <a:t>Sozialverband VdK </a:t>
            </a:r>
            <a:r>
              <a:rPr lang="de-DE" sz="900" dirty="0" err="1">
                <a:solidFill>
                  <a:schemeClr val="accent1">
                    <a:lumMod val="75000"/>
                  </a:schemeClr>
                </a:solidFill>
              </a:rPr>
              <a:t>Deitschland</a:t>
            </a:r>
            <a:br>
              <a:rPr lang="de-DE" sz="900" dirty="0">
                <a:solidFill>
                  <a:schemeClr val="accent1">
                    <a:lumMod val="75000"/>
                  </a:schemeClr>
                </a:solidFill>
              </a:rPr>
            </a:br>
            <a:endParaRPr lang="de-DE" sz="900" dirty="0">
              <a:solidFill>
                <a:schemeClr val="accent1">
                  <a:lumMod val="75000"/>
                </a:schemeClr>
              </a:solidFill>
            </a:endParaRPr>
          </a:p>
          <a:p>
            <a:r>
              <a:rPr lang="de-DE" sz="1600" b="1" dirty="0">
                <a:solidFill>
                  <a:schemeClr val="accent1">
                    <a:lumMod val="75000"/>
                  </a:schemeClr>
                </a:solidFill>
                <a:latin typeface="Arial Black" panose="020B0A04020102020204" pitchFamily="34" charset="0"/>
              </a:rPr>
              <a:t>Pflegebedürftig?</a:t>
            </a:r>
            <a:br>
              <a:rPr lang="de-DE" sz="1200" b="1" dirty="0">
                <a:solidFill>
                  <a:schemeClr val="accent1">
                    <a:lumMod val="75000"/>
                  </a:schemeClr>
                </a:solidFill>
                <a:latin typeface="Arial Black" panose="020B0A04020102020204" pitchFamily="34" charset="0"/>
              </a:rPr>
            </a:br>
            <a:r>
              <a:rPr lang="de-DE" sz="1200" b="1" dirty="0">
                <a:solidFill>
                  <a:schemeClr val="accent1">
                    <a:lumMod val="75000"/>
                  </a:schemeClr>
                </a:solidFill>
                <a:latin typeface="Arial Black" panose="020B0A04020102020204" pitchFamily="34" charset="0"/>
              </a:rPr>
              <a:t>Tipps für die Pflegebegutachtung</a:t>
            </a:r>
          </a:p>
          <a:p>
            <a:r>
              <a:rPr lang="de-DE" sz="1200" b="1" dirty="0">
                <a:solidFill>
                  <a:schemeClr val="accent1">
                    <a:lumMod val="75000"/>
                  </a:schemeClr>
                </a:solidFill>
                <a:latin typeface="Arial Black" panose="020B0A04020102020204" pitchFamily="34" charset="0"/>
              </a:rPr>
              <a:t>bei Erwachsenen</a:t>
            </a:r>
            <a:br>
              <a:rPr lang="de-DE" sz="900" b="1" dirty="0">
                <a:solidFill>
                  <a:schemeClr val="accent1">
                    <a:lumMod val="75000"/>
                  </a:schemeClr>
                </a:solidFill>
              </a:rPr>
            </a:br>
            <a:r>
              <a:rPr lang="de-DE" sz="900" dirty="0">
                <a:solidFill>
                  <a:schemeClr val="accent1">
                    <a:lumMod val="75000"/>
                  </a:schemeClr>
                </a:solidFill>
                <a:hlinkClick r:id="rId7">
                  <a:extLst>
                    <a:ext uri="{A12FA001-AC4F-418D-AE19-62706E023703}">
                      <ahyp:hlinkClr xmlns:ahyp="http://schemas.microsoft.com/office/drawing/2018/hyperlinkcolor" val="tx"/>
                    </a:ext>
                  </a:extLst>
                </a:hlinkClick>
              </a:rPr>
              <a:t>​www.vdk.de/deutschland/downloadmime/3589/VdK_Broschuere_Pflegebeduerftig_Pflegebegutachtung_2017.pdf</a:t>
            </a:r>
            <a:br>
              <a:rPr lang="de-DE" sz="900" dirty="0">
                <a:solidFill>
                  <a:schemeClr val="accent1">
                    <a:lumMod val="75000"/>
                  </a:schemeClr>
                </a:solidFill>
              </a:rPr>
            </a:br>
            <a:endParaRPr lang="de-DE" sz="900" dirty="0">
              <a:solidFill>
                <a:schemeClr val="accent1">
                  <a:lumMod val="75000"/>
                </a:schemeClr>
              </a:solidFill>
            </a:endParaRPr>
          </a:p>
          <a:p>
            <a:r>
              <a:rPr lang="de-DE" sz="1600" b="1" dirty="0">
                <a:solidFill>
                  <a:schemeClr val="accent1">
                    <a:lumMod val="75000"/>
                  </a:schemeClr>
                </a:solidFill>
              </a:rPr>
              <a:t>VdK-Selbsteinschätzungsbogen</a:t>
            </a:r>
            <a:br>
              <a:rPr lang="de-DE" sz="1600" b="1" dirty="0">
                <a:solidFill>
                  <a:schemeClr val="accent1">
                    <a:lumMod val="75000"/>
                  </a:schemeClr>
                </a:solidFill>
              </a:rPr>
            </a:br>
            <a:r>
              <a:rPr lang="de-DE" sz="1600" b="1" dirty="0">
                <a:solidFill>
                  <a:schemeClr val="accent1">
                    <a:lumMod val="75000"/>
                  </a:schemeClr>
                </a:solidFill>
              </a:rPr>
              <a:t>mit Pflegegradrechner</a:t>
            </a:r>
            <a:br>
              <a:rPr lang="de-DE" sz="900" b="1" dirty="0">
                <a:solidFill>
                  <a:schemeClr val="accent1">
                    <a:lumMod val="75000"/>
                  </a:schemeClr>
                </a:solidFill>
              </a:rPr>
            </a:br>
            <a: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t>www.vdk.de/deutschland/pages/themen/pflege/74125/pflegebeduerftig_tipps_pflegebegutachtung_pflegegradrechner</a:t>
            </a:r>
            <a:br>
              <a:rPr lang="de-DE" sz="900" dirty="0">
                <a:solidFill>
                  <a:schemeClr val="accent1">
                    <a:lumMod val="75000"/>
                  </a:schemeClr>
                </a:solidFill>
                <a:hlinkClick r:id="rId8">
                  <a:extLst>
                    <a:ext uri="{A12FA001-AC4F-418D-AE19-62706E023703}">
                      <ahyp:hlinkClr xmlns:ahyp="http://schemas.microsoft.com/office/drawing/2018/hyperlinkcolor" val="tx"/>
                    </a:ext>
                  </a:extLst>
                </a:hlinkClick>
              </a:rPr>
            </a:br>
            <a:endParaRPr lang="de-DE" sz="900" dirty="0">
              <a:solidFill>
                <a:schemeClr val="accent1">
                  <a:lumMod val="75000"/>
                </a:schemeClr>
              </a:solidFill>
            </a:endParaRPr>
          </a:p>
          <a:p>
            <a:r>
              <a:rPr lang="de-DE" sz="1600" b="1" dirty="0">
                <a:solidFill>
                  <a:schemeClr val="accent1">
                    <a:lumMod val="75000"/>
                  </a:schemeClr>
                </a:solidFill>
              </a:rPr>
              <a:t>Tipps für die MDK-Begutachtung</a:t>
            </a:r>
            <a:br>
              <a:rPr lang="de-DE" sz="900" b="1" dirty="0">
                <a:solidFill>
                  <a:schemeClr val="accent1">
                    <a:lumMod val="75000"/>
                  </a:schemeClr>
                </a:solidFill>
              </a:rPr>
            </a:br>
            <a:r>
              <a:rPr lang="de-DE" sz="900" dirty="0">
                <a:solidFill>
                  <a:schemeClr val="accent1">
                    <a:lumMod val="75000"/>
                  </a:schemeClr>
                </a:solidFill>
                <a:hlinkClick r:id="rId9">
                  <a:extLst>
                    <a:ext uri="{A12FA001-AC4F-418D-AE19-62706E023703}">
                      <ahyp:hlinkClr xmlns:ahyp="http://schemas.microsoft.com/office/drawing/2018/hyperlinkcolor" val="tx"/>
                    </a:ext>
                  </a:extLst>
                </a:hlinkClick>
              </a:rPr>
              <a:t>www.vdk.de/deutschland/downloadmime/3526/Merkblatt-Tipps-fuer-die-MDK-Begutachtung-Sozialverband-VdK-Deutschland.pdf</a:t>
            </a:r>
            <a:endParaRPr lang="de-DE" sz="900" dirty="0"/>
          </a:p>
        </p:txBody>
      </p:sp>
      <p:sp>
        <p:nvSpPr>
          <p:cNvPr id="30" name="Textfeld 29">
            <a:extLst>
              <a:ext uri="{FF2B5EF4-FFF2-40B4-BE49-F238E27FC236}">
                <a16:creationId xmlns:a16="http://schemas.microsoft.com/office/drawing/2014/main" id="{922C71A7-8267-C577-9E1F-9369EDBE11F1}"/>
              </a:ext>
            </a:extLst>
          </p:cNvPr>
          <p:cNvSpPr txBox="1"/>
          <p:nvPr/>
        </p:nvSpPr>
        <p:spPr>
          <a:xfrm>
            <a:off x="6734086" y="209028"/>
            <a:ext cx="5061674" cy="8494633"/>
          </a:xfrm>
          <a:prstGeom prst="rect">
            <a:avLst/>
          </a:prstGeom>
          <a:noFill/>
        </p:spPr>
        <p:txBody>
          <a:bodyPr wrap="square" rtlCol="0">
            <a:spAutoFit/>
          </a:bodyPr>
          <a:lstStyle/>
          <a:p>
            <a:r>
              <a:rPr lang="de-DE" sz="900" dirty="0">
                <a:solidFill>
                  <a:srgbClr val="F29400"/>
                </a:solidFill>
              </a:rPr>
              <a:t>Verbraucherzentrale</a:t>
            </a:r>
            <a:br>
              <a:rPr lang="de-DE" sz="900" dirty="0">
                <a:solidFill>
                  <a:srgbClr val="F29400"/>
                </a:solidFill>
              </a:rPr>
            </a:br>
            <a:endParaRPr lang="de-DE" sz="900" dirty="0">
              <a:solidFill>
                <a:srgbClr val="F29400"/>
              </a:solidFill>
            </a:endParaRPr>
          </a:p>
          <a:p>
            <a:r>
              <a:rPr lang="de-DE" sz="1600" b="1" dirty="0">
                <a:solidFill>
                  <a:srgbClr val="F29400"/>
                </a:solidFill>
                <a:latin typeface="Arial Black" panose="020B0A04020102020204" pitchFamily="34" charset="0"/>
              </a:rPr>
              <a:t>Pflegeberatung</a:t>
            </a:r>
            <a:br>
              <a:rPr lang="de-DE" sz="900" b="1" dirty="0">
                <a:solidFill>
                  <a:srgbClr val="F29400"/>
                </a:solidFill>
              </a:rPr>
            </a:br>
            <a:r>
              <a:rPr lang="de-DE" sz="900" dirty="0">
                <a:solidFill>
                  <a:srgbClr val="F29400"/>
                </a:solidFill>
                <a:hlinkClick r:id="rId10">
                  <a:extLst>
                    <a:ext uri="{A12FA001-AC4F-418D-AE19-62706E023703}">
                      <ahyp:hlinkClr xmlns:ahyp="http://schemas.microsoft.com/office/drawing/2018/hyperlinkcolor" val="tx"/>
                    </a:ext>
                  </a:extLst>
                </a:hlinkClick>
              </a:rPr>
              <a:t>www.verbraucherzentrale.de/wissen/gesundheit-pflege/alles-fuer-pflegende-angehoerige/pflegende-angehoerige-unterstuetzung-durch-beratung-und-anleitung-43190</a:t>
            </a:r>
            <a:br>
              <a:rPr lang="de-DE" sz="900" dirty="0">
                <a:solidFill>
                  <a:srgbClr val="F29400"/>
                </a:solidFill>
                <a:hlinkClick r:id="rId10">
                  <a:extLst>
                    <a:ext uri="{A12FA001-AC4F-418D-AE19-62706E023703}">
                      <ahyp:hlinkClr xmlns:ahyp="http://schemas.microsoft.com/office/drawing/2018/hyperlinkcolor" val="tx"/>
                    </a:ext>
                  </a:extLst>
                </a:hlinkClick>
              </a:rPr>
            </a:br>
            <a:br>
              <a:rPr lang="de-DE" sz="900" dirty="0">
                <a:solidFill>
                  <a:srgbClr val="F29400"/>
                </a:solidFill>
                <a:hlinkClick r:id="rId10">
                  <a:extLst>
                    <a:ext uri="{A12FA001-AC4F-418D-AE19-62706E023703}">
                      <ahyp:hlinkClr xmlns:ahyp="http://schemas.microsoft.com/office/drawing/2018/hyperlinkcolor" val="tx"/>
                    </a:ext>
                  </a:extLst>
                </a:hlinkClick>
              </a:rPr>
            </a:br>
            <a:r>
              <a:rPr lang="de-DE" sz="1200" b="1" dirty="0">
                <a:solidFill>
                  <a:srgbClr val="F29400"/>
                </a:solidFill>
              </a:rPr>
              <a:t>Pflegeantrag und Leistungen</a:t>
            </a:r>
            <a:br>
              <a:rPr lang="de-DE" sz="900" b="1" dirty="0">
                <a:solidFill>
                  <a:srgbClr val="F29400"/>
                </a:solidFill>
              </a:rPr>
            </a:br>
            <a:r>
              <a:rPr lang="de-DE" sz="900" dirty="0">
                <a:solidFill>
                  <a:srgbClr val="F29400"/>
                </a:solidFill>
                <a:hlinkClick r:id="rId11">
                  <a:extLst>
                    <a:ext uri="{A12FA001-AC4F-418D-AE19-62706E023703}">
                      <ahyp:hlinkClr xmlns:ahyp="http://schemas.microsoft.com/office/drawing/2018/hyperlinkcolor" val="tx"/>
                    </a:ext>
                  </a:extLst>
                </a:hlinkClick>
              </a:rPr>
              <a:t>www.verbraucherzentrale.de/wissen/gesundheit-pflege/pflegeantrag-und-leistungen</a:t>
            </a:r>
            <a:br>
              <a:rPr lang="de-DE" sz="900" dirty="0">
                <a:solidFill>
                  <a:srgbClr val="F29400"/>
                </a:solidFill>
              </a:rPr>
            </a:br>
            <a:br>
              <a:rPr lang="de-DE" sz="900" dirty="0">
                <a:solidFill>
                  <a:srgbClr val="F29400"/>
                </a:solidFill>
              </a:rPr>
            </a:br>
            <a:r>
              <a:rPr lang="de-DE" sz="1200" b="1" dirty="0">
                <a:solidFill>
                  <a:srgbClr val="F29400"/>
                </a:solidFill>
              </a:rPr>
              <a:t>Diese Leistungen können Sie für die Pflege beantragen</a:t>
            </a:r>
            <a:br>
              <a:rPr lang="de-DE" sz="900" dirty="0">
                <a:solidFill>
                  <a:srgbClr val="F29400"/>
                </a:solidFill>
              </a:rPr>
            </a:br>
            <a:r>
              <a:rPr lang="de-DE" sz="900" dirty="0">
                <a:solidFill>
                  <a:srgbClr val="F29400"/>
                </a:solidFill>
                <a:hlinkClick r:id="rId12">
                  <a:extLst>
                    <a:ext uri="{A12FA001-AC4F-418D-AE19-62706E023703}">
                      <ahyp:hlinkClr xmlns:ahyp="http://schemas.microsoft.com/office/drawing/2018/hyperlinkcolor" val="tx"/>
                    </a:ext>
                  </a:extLst>
                </a:hlinkClick>
              </a:rPr>
              <a:t>www.verbraucherzentrale.de/wissen/gesundheit-pflege/pflegeantrag-und-leistungen/diese-leistungen-koennen-sie-fuer-die-pflege-beantragen-13424</a:t>
            </a:r>
            <a:br>
              <a:rPr lang="de-DE" sz="900" dirty="0">
                <a:solidFill>
                  <a:srgbClr val="F29400"/>
                </a:solidFill>
              </a:rPr>
            </a:br>
            <a:br>
              <a:rPr lang="de-DE" sz="900" dirty="0">
                <a:solidFill>
                  <a:srgbClr val="F29400"/>
                </a:solidFill>
              </a:rPr>
            </a:br>
            <a:endParaRPr lang="de-DE" sz="900" dirty="0">
              <a:solidFill>
                <a:srgbClr val="F29400"/>
              </a:solidFill>
            </a:endParaRPr>
          </a:p>
          <a:p>
            <a:r>
              <a:rPr lang="de-DE" sz="1600" b="1" dirty="0">
                <a:solidFill>
                  <a:srgbClr val="F29400"/>
                </a:solidFill>
                <a:latin typeface="Arial Black" panose="020B0A04020102020204" pitchFamily="34" charset="0"/>
              </a:rPr>
              <a:t>Pflegegrad beantragen – so geht's</a:t>
            </a:r>
            <a:br>
              <a:rPr lang="de-DE" sz="900" b="1" dirty="0">
                <a:solidFill>
                  <a:srgbClr val="F29400"/>
                </a:solidFill>
              </a:rPr>
            </a:br>
            <a:r>
              <a:rPr lang="de-DE" sz="900" dirty="0">
                <a:solidFill>
                  <a:srgbClr val="F29400"/>
                </a:solidFill>
                <a:hlinkClick r:id="rId13">
                  <a:extLst>
                    <a:ext uri="{A12FA001-AC4F-418D-AE19-62706E023703}">
                      <ahyp:hlinkClr xmlns:ahyp="http://schemas.microsoft.com/office/drawing/2018/hyperlinkcolor" val="tx"/>
                    </a:ext>
                  </a:extLst>
                </a:hlinkClick>
              </a:rPr>
              <a:t>​www.verbraucherzentrale.de/wissen/gesundheit-pflege/pflegeantrag-und-leistungen/pflegegrad-beantragen-so-gehts-13413</a:t>
            </a:r>
            <a:br>
              <a:rPr lang="de-DE" sz="900" dirty="0">
                <a:solidFill>
                  <a:srgbClr val="F29400"/>
                </a:solidFill>
              </a:rPr>
            </a:br>
            <a:br>
              <a:rPr lang="de-DE" sz="900" dirty="0">
                <a:solidFill>
                  <a:srgbClr val="F29400"/>
                </a:solidFill>
              </a:rPr>
            </a:br>
            <a:r>
              <a:rPr lang="de-DE" sz="1200" b="1" dirty="0">
                <a:solidFill>
                  <a:srgbClr val="F29400"/>
                </a:solidFill>
              </a:rPr>
              <a:t>Was Pflegegrade bedeuten und wie die Einstufung funktioniert</a:t>
            </a:r>
            <a:br>
              <a:rPr lang="de-DE" sz="900" dirty="0">
                <a:solidFill>
                  <a:srgbClr val="F29400"/>
                </a:solidFill>
              </a:rPr>
            </a:br>
            <a:r>
              <a:rPr lang="de-DE" sz="900" dirty="0">
                <a:solidFill>
                  <a:srgbClr val="F29400"/>
                </a:solidFill>
                <a:hlinkClick r:id="rId14">
                  <a:extLst>
                    <a:ext uri="{A12FA001-AC4F-418D-AE19-62706E023703}">
                      <ahyp:hlinkClr xmlns:ahyp="http://schemas.microsoft.com/office/drawing/2018/hyperlinkcolor" val="tx"/>
                    </a:ext>
                  </a:extLst>
                </a:hlinkClick>
              </a:rPr>
              <a:t>www.verbraucherzentrale.de/wissen/gesundheit-pflege/pflegeantrag-und-leistungen/was-pflegegrade-bedeuten-und-wie-die-einstufung-funktioniert-13318</a:t>
            </a:r>
            <a:br>
              <a:rPr lang="de-DE" sz="900" dirty="0">
                <a:solidFill>
                  <a:srgbClr val="F29400"/>
                </a:solidFill>
              </a:rPr>
            </a:br>
            <a:br>
              <a:rPr lang="de-DE" sz="900" dirty="0">
                <a:solidFill>
                  <a:srgbClr val="F29400"/>
                </a:solidFill>
              </a:rPr>
            </a:br>
            <a:r>
              <a:rPr lang="de-DE" sz="1200" b="1" dirty="0">
                <a:solidFill>
                  <a:srgbClr val="F29400"/>
                </a:solidFill>
              </a:rPr>
              <a:t>Begutachtung durch den MDK: So können Sie sich vorbereiten</a:t>
            </a:r>
            <a:br>
              <a:rPr lang="de-DE" sz="900" dirty="0">
                <a:solidFill>
                  <a:srgbClr val="F29400"/>
                </a:solidFill>
              </a:rPr>
            </a:br>
            <a:r>
              <a:rPr lang="de-DE" sz="900" dirty="0">
                <a:solidFill>
                  <a:srgbClr val="F29400"/>
                </a:solidFill>
                <a:hlinkClick r:id="rId15">
                  <a:extLst>
                    <a:ext uri="{A12FA001-AC4F-418D-AE19-62706E023703}">
                      <ahyp:hlinkClr xmlns:ahyp="http://schemas.microsoft.com/office/drawing/2018/hyperlinkcolor" val="tx"/>
                    </a:ext>
                  </a:extLst>
                </a:hlinkClick>
              </a:rPr>
              <a:t>www.verbraucherzentrale.de/wissen/gesundheit-pflege/pflegeantrag-und-leistungen/begutachtung-durch-den-mdk-so-koennen-sie-sich-vorbereiten-13414</a:t>
            </a:r>
            <a:br>
              <a:rPr lang="de-DE" sz="900" dirty="0">
                <a:solidFill>
                  <a:srgbClr val="F29400"/>
                </a:solidFill>
              </a:rPr>
            </a:br>
            <a:br>
              <a:rPr lang="de-DE" sz="900" dirty="0">
                <a:solidFill>
                  <a:srgbClr val="F29400"/>
                </a:solidFill>
              </a:rPr>
            </a:br>
            <a:r>
              <a:rPr lang="de-DE" sz="1200" b="1" dirty="0">
                <a:solidFill>
                  <a:srgbClr val="F29400"/>
                </a:solidFill>
              </a:rPr>
              <a:t>Pflegegrad abgelehnt? So wehren Sie sich mit Widerspruch und Klage</a:t>
            </a:r>
            <a:br>
              <a:rPr lang="de-DE" sz="900" dirty="0">
                <a:solidFill>
                  <a:srgbClr val="F29400"/>
                </a:solidFill>
              </a:rPr>
            </a:br>
            <a:r>
              <a:rPr lang="de-DE" sz="900" dirty="0">
                <a:solidFill>
                  <a:srgbClr val="F29400"/>
                </a:solidFill>
                <a:hlinkClick r:id="rId16">
                  <a:extLst>
                    <a:ext uri="{A12FA001-AC4F-418D-AE19-62706E023703}">
                      <ahyp:hlinkClr xmlns:ahyp="http://schemas.microsoft.com/office/drawing/2018/hyperlinkcolor" val="tx"/>
                    </a:ext>
                  </a:extLst>
                </a:hlinkClick>
              </a:rPr>
              <a:t>https://www.verbraucherzentrale.de/wissen/gesundheit-pflege/pflegeantrag-und-leistungen/pflegegrad-abgelehnt-so-wehren-sie-sich-mit-widerspruch-und-klage-11547</a:t>
            </a:r>
            <a:br>
              <a:rPr lang="de-DE" sz="900" dirty="0">
                <a:solidFill>
                  <a:srgbClr val="F29400"/>
                </a:solidFill>
              </a:rPr>
            </a:br>
            <a:br>
              <a:rPr lang="de-DE" sz="900" dirty="0">
                <a:solidFill>
                  <a:srgbClr val="F29400"/>
                </a:solidFill>
              </a:rPr>
            </a:br>
            <a:endParaRPr lang="de-DE" sz="900" dirty="0">
              <a:solidFill>
                <a:srgbClr val="F29400"/>
              </a:solidFill>
            </a:endParaRPr>
          </a:p>
          <a:p>
            <a:r>
              <a:rPr lang="de-DE" sz="1600" b="1" dirty="0">
                <a:solidFill>
                  <a:srgbClr val="F29400"/>
                </a:solidFill>
                <a:latin typeface="Arial Black" panose="020B0A04020102020204" pitchFamily="34" charset="0"/>
              </a:rPr>
              <a:t>Alles für pflegende Angehörige</a:t>
            </a:r>
            <a:br>
              <a:rPr lang="de-DE" sz="900" b="1" dirty="0">
                <a:solidFill>
                  <a:srgbClr val="F29400"/>
                </a:solidFill>
              </a:rPr>
            </a:br>
            <a:r>
              <a:rPr lang="de-DE" sz="900" dirty="0">
                <a:solidFill>
                  <a:srgbClr val="F29400"/>
                </a:solidFill>
                <a:hlinkClick r:id="rId17">
                  <a:extLst>
                    <a:ext uri="{A12FA001-AC4F-418D-AE19-62706E023703}">
                      <ahyp:hlinkClr xmlns:ahyp="http://schemas.microsoft.com/office/drawing/2018/hyperlinkcolor" val="tx"/>
                    </a:ext>
                  </a:extLst>
                </a:hlinkClick>
              </a:rPr>
              <a:t>www.verbraucherzentrale.de/wissen/gesundheit-pflege/alles-fuer-pflegende-angehoerige</a:t>
            </a:r>
            <a:br>
              <a:rPr lang="de-DE" sz="900" dirty="0">
                <a:solidFill>
                  <a:srgbClr val="F29400"/>
                </a:solidFill>
              </a:rPr>
            </a:br>
            <a:br>
              <a:rPr lang="de-DE" sz="900" dirty="0">
                <a:solidFill>
                  <a:srgbClr val="F29400"/>
                </a:solidFill>
              </a:rPr>
            </a:br>
            <a:r>
              <a:rPr lang="de-DE" sz="1200" b="1" dirty="0">
                <a:solidFill>
                  <a:srgbClr val="F29400"/>
                </a:solidFill>
              </a:rPr>
              <a:t>Tages- und Nachtpflege: eine Stütze für die Pflege zuhause</a:t>
            </a:r>
            <a:br>
              <a:rPr lang="de-DE" sz="900" dirty="0">
                <a:solidFill>
                  <a:srgbClr val="F29400"/>
                </a:solidFill>
              </a:rPr>
            </a:br>
            <a:r>
              <a:rPr lang="de-DE" sz="900" dirty="0">
                <a:solidFill>
                  <a:srgbClr val="F29400"/>
                </a:solidFill>
                <a:hlinkClick r:id="rId18">
                  <a:extLst>
                    <a:ext uri="{A12FA001-AC4F-418D-AE19-62706E023703}">
                      <ahyp:hlinkClr xmlns:ahyp="http://schemas.microsoft.com/office/drawing/2018/hyperlinkcolor" val="tx"/>
                    </a:ext>
                  </a:extLst>
                </a:hlinkClick>
              </a:rPr>
              <a:t>www.verbraucherzentrale.de/wissen/gesundheit-pflege/pflege-zu-hause/tages-und-nachtpflege-eine-stuetze-fuer-die-pflege-zuhause-13297</a:t>
            </a:r>
            <a:br>
              <a:rPr lang="de-DE" sz="900" dirty="0">
                <a:solidFill>
                  <a:srgbClr val="F29400"/>
                </a:solidFill>
              </a:rPr>
            </a:br>
            <a:br>
              <a:rPr lang="de-DE" sz="900" dirty="0">
                <a:solidFill>
                  <a:srgbClr val="F29400"/>
                </a:solidFill>
              </a:rPr>
            </a:br>
            <a:r>
              <a:rPr lang="de-DE" sz="1200" b="1" dirty="0">
                <a:solidFill>
                  <a:srgbClr val="F29400"/>
                </a:solidFill>
              </a:rPr>
              <a:t>Häusliche Pflege und Haushaltshilfe von der Krankenkasse bezahlen lassen</a:t>
            </a:r>
            <a:br>
              <a:rPr lang="de-DE" sz="900" dirty="0">
                <a:solidFill>
                  <a:srgbClr val="F29400"/>
                </a:solidFill>
              </a:rPr>
            </a:br>
            <a:r>
              <a:rPr lang="de-DE" sz="900" dirty="0">
                <a:solidFill>
                  <a:srgbClr val="F29400"/>
                </a:solidFill>
                <a:hlinkClick r:id="rId19">
                  <a:extLst>
                    <a:ext uri="{A12FA001-AC4F-418D-AE19-62706E023703}">
                      <ahyp:hlinkClr xmlns:ahyp="http://schemas.microsoft.com/office/drawing/2018/hyperlinkcolor" val="tx"/>
                    </a:ext>
                  </a:extLst>
                </a:hlinkClick>
              </a:rPr>
              <a:t>www.verbraucherzentrale.de/wissen/gesundheit-pflege/krankenversicherung/haeusliche-pflege-und-haushaltshilfe-von-der-krankenkasse-bezahlen-lassen-11554</a:t>
            </a:r>
            <a:br>
              <a:rPr lang="de-DE" sz="900" dirty="0">
                <a:solidFill>
                  <a:srgbClr val="F29400"/>
                </a:solidFill>
              </a:rPr>
            </a:br>
            <a:br>
              <a:rPr lang="de-DE" sz="900" dirty="0"/>
            </a:br>
            <a:br>
              <a:rPr lang="de-DE" sz="900" dirty="0"/>
            </a:br>
            <a:br>
              <a:rPr lang="de-DE" sz="900" dirty="0"/>
            </a:br>
            <a:endParaRPr lang="de-DE" sz="900" dirty="0"/>
          </a:p>
          <a:p>
            <a:r>
              <a:rPr lang="de-DE" sz="900" b="1" dirty="0"/>
              <a:t>Ambulanter Pflegedienst</a:t>
            </a:r>
            <a:br>
              <a:rPr lang="de-DE" sz="900" b="1" dirty="0"/>
            </a:br>
            <a:endParaRPr lang="de-DE" sz="900" b="1" dirty="0"/>
          </a:p>
          <a:p>
            <a:r>
              <a:rPr lang="de-DE" sz="900" b="1" dirty="0"/>
              <a:t>Checkliste für die Auswahl</a:t>
            </a:r>
            <a:br>
              <a:rPr lang="de-DE" sz="900" dirty="0"/>
            </a:br>
            <a:r>
              <a:rPr lang="de-DE" sz="900" dirty="0">
                <a:hlinkClick r:id="rId20"/>
              </a:rPr>
              <a:t>www.verbraucherzentrale.de/wissen/gesundheit-pflege/pflege-zu-hause/ambulanter-pflegedienst-checkliste-fuer-die-auswahl-10748</a:t>
            </a:r>
            <a:br>
              <a:rPr lang="de-DE" sz="900" dirty="0"/>
            </a:br>
            <a:br>
              <a:rPr lang="de-DE" sz="900" dirty="0"/>
            </a:br>
            <a:r>
              <a:rPr lang="de-DE" sz="900" b="1" dirty="0"/>
              <a:t>Pflege im Heim</a:t>
            </a:r>
            <a:br>
              <a:rPr lang="de-DE" sz="900" dirty="0"/>
            </a:br>
            <a:r>
              <a:rPr lang="de-DE" sz="900" dirty="0">
                <a:hlinkClick r:id="rId21"/>
              </a:rPr>
              <a:t>www.verbraucherzentrale.de/wissen/gesundheit-pflege/pflege-im-heim</a:t>
            </a:r>
            <a:br>
              <a:rPr lang="de-DE" sz="900" dirty="0"/>
            </a:br>
            <a:br>
              <a:rPr lang="de-DE" sz="900" dirty="0"/>
            </a:br>
            <a:r>
              <a:rPr lang="de-DE" sz="900" b="1" dirty="0"/>
              <a:t>Pflege in Wohngemeinschaften</a:t>
            </a:r>
            <a:br>
              <a:rPr lang="de-DE" sz="900" dirty="0"/>
            </a:br>
            <a:r>
              <a:rPr lang="de-DE" sz="900" dirty="0">
                <a:hlinkClick r:id="rId22"/>
              </a:rPr>
              <a:t>www.verbraucherzentrale.de/wissen/gesundheit-pflege/pflege-in-wohngemeinschaften</a:t>
            </a:r>
            <a:endParaRPr lang="de-DE" sz="900" dirty="0">
              <a:effectLst/>
            </a:endParaRPr>
          </a:p>
        </p:txBody>
      </p:sp>
    </p:spTree>
    <p:extLst>
      <p:ext uri="{BB962C8B-B14F-4D97-AF65-F5344CB8AC3E}">
        <p14:creationId xmlns:p14="http://schemas.microsoft.com/office/powerpoint/2010/main" val="192414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nodePh="1">
                                  <p:stCondLst>
                                    <p:cond delay="0"/>
                                  </p:stCondLst>
                                  <p:endCondLst>
                                    <p:cond evt="begin" delay="0">
                                      <p:tn val="27"/>
                                    </p:cond>
                                  </p:end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3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ABA7835-5ADE-DD57-1C82-96B33A28E126}"/>
              </a:ext>
            </a:extLst>
          </p:cNvPr>
          <p:cNvSpPr txBox="1"/>
          <p:nvPr/>
        </p:nvSpPr>
        <p:spPr>
          <a:xfrm>
            <a:off x="324366" y="113126"/>
            <a:ext cx="3247053" cy="430887"/>
          </a:xfrm>
          <a:prstGeom prst="rect">
            <a:avLst/>
          </a:prstGeom>
          <a:noFill/>
        </p:spPr>
        <p:txBody>
          <a:bodyPr wrap="square">
            <a:spAutoFit/>
          </a:bodyPr>
          <a:lstStyle/>
          <a:p>
            <a:r>
              <a:rPr lang="de-DE" sz="2200" b="1" dirty="0">
                <a:solidFill>
                  <a:srgbClr val="C00000"/>
                </a:solidFill>
                <a:latin typeface="Arial Black" panose="020B0A04020102020204" pitchFamily="34" charset="0"/>
              </a:rPr>
              <a:t>Palliativmedizin</a:t>
            </a:r>
          </a:p>
        </p:txBody>
      </p:sp>
      <p:sp>
        <p:nvSpPr>
          <p:cNvPr id="3" name="Ellipse 2">
            <a:hlinkClick r:id="rId2"/>
            <a:extLst>
              <a:ext uri="{FF2B5EF4-FFF2-40B4-BE49-F238E27FC236}">
                <a16:creationId xmlns:a16="http://schemas.microsoft.com/office/drawing/2014/main" id="{58964939-C73A-B1E6-2F6A-3AF914DD5AE0}"/>
              </a:ext>
            </a:extLst>
          </p:cNvPr>
          <p:cNvSpPr/>
          <p:nvPr/>
        </p:nvSpPr>
        <p:spPr>
          <a:xfrm>
            <a:off x="324366" y="1131741"/>
            <a:ext cx="1980000" cy="1980000"/>
          </a:xfrm>
          <a:prstGeom prst="ellipse">
            <a:avLst/>
          </a:prstGeom>
          <a:solidFill>
            <a:srgbClr val="F294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900" dirty="0"/>
              <a:t>​</a:t>
            </a:r>
            <a:r>
              <a:rPr lang="de-DE" sz="1200" dirty="0"/>
              <a:t>Deutsche Gesellschaft</a:t>
            </a:r>
          </a:p>
          <a:p>
            <a:pPr algn="ctr"/>
            <a:r>
              <a:rPr lang="de-DE" sz="1200" dirty="0"/>
              <a:t>zur Palliativmedizin</a:t>
            </a:r>
            <a:br>
              <a:rPr lang="de-DE" sz="900" dirty="0"/>
            </a:br>
            <a:endParaRPr lang="de-DE" sz="900" dirty="0"/>
          </a:p>
          <a:p>
            <a:pPr algn="ctr"/>
            <a:r>
              <a:rPr lang="de-DE" sz="1600" b="1" dirty="0"/>
              <a:t>​Wegweiser</a:t>
            </a:r>
            <a:br>
              <a:rPr lang="de-DE" sz="1600" b="1" dirty="0"/>
            </a:br>
            <a:r>
              <a:rPr lang="de-DE" sz="1600" b="1" dirty="0"/>
              <a:t>Hospiz-​Palliativ­medizin</a:t>
            </a:r>
            <a:endParaRPr lang="de-DE" sz="1600" dirty="0">
              <a:effectLst/>
            </a:endParaRPr>
          </a:p>
        </p:txBody>
      </p:sp>
      <p:sp>
        <p:nvSpPr>
          <p:cNvPr id="4" name="Textfeld 3">
            <a:extLst>
              <a:ext uri="{FF2B5EF4-FFF2-40B4-BE49-F238E27FC236}">
                <a16:creationId xmlns:a16="http://schemas.microsoft.com/office/drawing/2014/main" id="{F3D7C875-3FC3-9F52-FB5D-3CF7C8A211DF}"/>
              </a:ext>
            </a:extLst>
          </p:cNvPr>
          <p:cNvSpPr txBox="1"/>
          <p:nvPr/>
        </p:nvSpPr>
        <p:spPr>
          <a:xfrm>
            <a:off x="6734086" y="209028"/>
            <a:ext cx="5061674" cy="369332"/>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50000"/>
                </a:schemeClr>
              </a:solidFill>
            </a:endParaRPr>
          </a:p>
        </p:txBody>
      </p:sp>
      <p:sp>
        <p:nvSpPr>
          <p:cNvPr id="5" name="Textfeld 4">
            <a:extLst>
              <a:ext uri="{FF2B5EF4-FFF2-40B4-BE49-F238E27FC236}">
                <a16:creationId xmlns:a16="http://schemas.microsoft.com/office/drawing/2014/main" id="{888C5220-808A-CC2B-30BF-303D199BF69F}"/>
              </a:ext>
            </a:extLst>
          </p:cNvPr>
          <p:cNvSpPr txBox="1"/>
          <p:nvPr/>
        </p:nvSpPr>
        <p:spPr>
          <a:xfrm>
            <a:off x="315963" y="3054870"/>
            <a:ext cx="6247205" cy="3877985"/>
          </a:xfrm>
          <a:prstGeom prst="rect">
            <a:avLst/>
          </a:prstGeom>
          <a:noFill/>
        </p:spPr>
        <p:txBody>
          <a:bodyPr wrap="square" rtlCol="0">
            <a:spAutoFit/>
          </a:bodyPr>
          <a:lstStyle/>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endParaRPr lang="de-DE" sz="900" dirty="0">
              <a:solidFill>
                <a:srgbClr val="F29400"/>
              </a:solidFill>
            </a:endParaRPr>
          </a:p>
          <a:p>
            <a:r>
              <a:rPr lang="de-DE" sz="900" dirty="0">
                <a:solidFill>
                  <a:srgbClr val="C00000"/>
                </a:solidFill>
              </a:rPr>
              <a:t>Leitlinienprogramm Onkologie</a:t>
            </a:r>
            <a:br>
              <a:rPr lang="de-DE" sz="900" dirty="0">
                <a:solidFill>
                  <a:srgbClr val="C00000"/>
                </a:solidFill>
              </a:rPr>
            </a:br>
            <a:br>
              <a:rPr lang="de-DE" sz="900" b="1" dirty="0">
                <a:solidFill>
                  <a:srgbClr val="C00000"/>
                </a:solidFill>
              </a:rPr>
            </a:br>
            <a:r>
              <a:rPr lang="de-DE" sz="2400" b="1" dirty="0">
                <a:solidFill>
                  <a:srgbClr val="C00000"/>
                </a:solidFill>
                <a:latin typeface="Arial Black" panose="020B0A04020102020204" pitchFamily="34" charset="0"/>
              </a:rPr>
              <a:t>Patienten­leitlinie ​Palliativ­medizin</a:t>
            </a:r>
            <a:br>
              <a:rPr lang="de-DE" sz="1600" b="1" dirty="0">
                <a:solidFill>
                  <a:srgbClr val="C00000"/>
                </a:solidFill>
                <a:latin typeface="Arial Black" panose="020B0A04020102020204" pitchFamily="34" charset="0"/>
              </a:rPr>
            </a:br>
            <a:r>
              <a:rPr lang="de-DE" sz="1600" b="1" dirty="0">
                <a:solidFill>
                  <a:srgbClr val="C00000"/>
                </a:solidFill>
                <a:latin typeface="Arial Black" panose="020B0A04020102020204" pitchFamily="34" charset="0"/>
              </a:rPr>
              <a:t>für Patientinnen und Patienten mit einer nicht heilbaren Krebserkrankung</a:t>
            </a:r>
          </a:p>
          <a:p>
            <a:r>
              <a:rPr lang="de-DE" sz="900" dirty="0">
                <a:solidFill>
                  <a:srgbClr val="C00000"/>
                </a:solidFill>
                <a:hlinkClick r:id="rId3">
                  <a:extLst>
                    <a:ext uri="{A12FA001-AC4F-418D-AE19-62706E023703}">
                      <ahyp:hlinkClr xmlns:ahyp="http://schemas.microsoft.com/office/drawing/2018/hyperlinkcolor" val="tx"/>
                    </a:ext>
                  </a:extLst>
                </a:hlinkClick>
              </a:rPr>
              <a:t>www.leitlinienprogramm-onkologie.de/patientenleitlinien/palliativmedizin/</a:t>
            </a:r>
            <a:br>
              <a:rPr lang="de-DE" sz="900" dirty="0">
                <a:solidFill>
                  <a:srgbClr val="C00000"/>
                </a:solidFill>
              </a:rPr>
            </a:br>
            <a:br>
              <a:rPr lang="de-DE" sz="900" dirty="0">
                <a:solidFill>
                  <a:srgbClr val="C00000"/>
                </a:solidFill>
              </a:rPr>
            </a:br>
            <a:endParaRPr lang="de-DE" sz="900" dirty="0">
              <a:solidFill>
                <a:srgbClr val="C00000"/>
              </a:solidFill>
            </a:endParaRPr>
          </a:p>
          <a:p>
            <a:r>
              <a:rPr lang="de-DE" sz="2400" b="1" dirty="0">
                <a:solidFill>
                  <a:srgbClr val="C00000"/>
                </a:solidFill>
                <a:latin typeface="Arial Black" panose="020B0A04020102020204" pitchFamily="34" charset="0"/>
              </a:rPr>
              <a:t>S3-Leitlinie</a:t>
            </a:r>
            <a:br>
              <a:rPr lang="de-DE" sz="2400" b="1" dirty="0">
                <a:solidFill>
                  <a:srgbClr val="C00000"/>
                </a:solidFill>
                <a:latin typeface="Arial Black" panose="020B0A04020102020204" pitchFamily="34" charset="0"/>
              </a:rPr>
            </a:br>
            <a:r>
              <a:rPr lang="de-DE" sz="2400" b="1" dirty="0">
                <a:solidFill>
                  <a:srgbClr val="C00000"/>
                </a:solidFill>
                <a:latin typeface="Arial Black" panose="020B0A04020102020204" pitchFamily="34" charset="0"/>
              </a:rPr>
              <a:t>​Palliativ­medizin</a:t>
            </a:r>
            <a:br>
              <a:rPr lang="de-DE" sz="900" b="1" dirty="0">
                <a:solidFill>
                  <a:srgbClr val="C00000"/>
                </a:solidFill>
              </a:rPr>
            </a:br>
            <a:r>
              <a:rPr lang="de-DE" sz="900" dirty="0">
                <a:solidFill>
                  <a:srgbClr val="C00000"/>
                </a:solidFill>
                <a:hlinkClick r:id="rId4">
                  <a:extLst>
                    <a:ext uri="{A12FA001-AC4F-418D-AE19-62706E023703}">
                      <ahyp:hlinkClr xmlns:ahyp="http://schemas.microsoft.com/office/drawing/2018/hyperlinkcolor" val="tx"/>
                    </a:ext>
                  </a:extLst>
                </a:hlinkClick>
              </a:rPr>
              <a:t>www.leitlinienprogramm-onkologie.de/leitlinien/palliativmedizin/</a:t>
            </a:r>
            <a:endParaRPr lang="de-DE" sz="900" dirty="0">
              <a:solidFill>
                <a:srgbClr val="C00000"/>
              </a:solidFill>
            </a:endParaRPr>
          </a:p>
          <a:p>
            <a:endParaRPr lang="de-DE" sz="1600" b="1" dirty="0">
              <a:solidFill>
                <a:srgbClr val="F29400"/>
              </a:solidFill>
            </a:endParaRPr>
          </a:p>
        </p:txBody>
      </p:sp>
      <p:sp>
        <p:nvSpPr>
          <p:cNvPr id="6" name="Textfeld 5">
            <a:extLst>
              <a:ext uri="{FF2B5EF4-FFF2-40B4-BE49-F238E27FC236}">
                <a16:creationId xmlns:a16="http://schemas.microsoft.com/office/drawing/2014/main" id="{F75C7D78-6F1B-0CC0-9F09-BA3A162F0294}"/>
              </a:ext>
            </a:extLst>
          </p:cNvPr>
          <p:cNvSpPr txBox="1"/>
          <p:nvPr/>
        </p:nvSpPr>
        <p:spPr>
          <a:xfrm>
            <a:off x="2475284" y="209028"/>
            <a:ext cx="3993011" cy="3924151"/>
          </a:xfrm>
          <a:prstGeom prst="rect">
            <a:avLst/>
          </a:prstGeom>
          <a:noFill/>
        </p:spPr>
        <p:txBody>
          <a:bodyPr wrap="square" rtlCol="0">
            <a:spAutoFit/>
          </a:bodyPr>
          <a:lstStyle/>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rgbClr val="F29400"/>
              </a:solidFill>
            </a:endParaRPr>
          </a:p>
          <a:p>
            <a:r>
              <a:rPr lang="de-DE" sz="900" dirty="0">
                <a:solidFill>
                  <a:srgbClr val="F29400"/>
                </a:solidFill>
              </a:rPr>
              <a:t>Bayerische Krebsgesellschaft</a:t>
            </a:r>
          </a:p>
          <a:p>
            <a:endParaRPr lang="de-DE" sz="900" dirty="0">
              <a:solidFill>
                <a:srgbClr val="F29400"/>
              </a:solidFill>
            </a:endParaRPr>
          </a:p>
          <a:p>
            <a:r>
              <a:rPr lang="de-DE" sz="1600" b="1" dirty="0">
                <a:solidFill>
                  <a:srgbClr val="F29400"/>
                </a:solidFill>
                <a:latin typeface="Arial Black" panose="020B0A04020102020204" pitchFamily="34" charset="0"/>
              </a:rPr>
              <a:t>Fatigue</a:t>
            </a:r>
          </a:p>
          <a:p>
            <a:r>
              <a:rPr lang="de-DE" sz="1600" b="1" dirty="0">
                <a:solidFill>
                  <a:srgbClr val="F29400"/>
                </a:solidFill>
                <a:latin typeface="Arial Black" panose="020B0A04020102020204" pitchFamily="34" charset="0"/>
              </a:rPr>
              <a:t>wenn Müdigkeit quälend wird</a:t>
            </a:r>
          </a:p>
          <a:p>
            <a:r>
              <a:rPr lang="de-DE" sz="900" dirty="0">
                <a:solidFill>
                  <a:srgbClr val="F29400"/>
                </a:solidFill>
                <a:hlinkClick r:id="rId5">
                  <a:extLst>
                    <a:ext uri="{A12FA001-AC4F-418D-AE19-62706E023703}">
                      <ahyp:hlinkClr xmlns:ahyp="http://schemas.microsoft.com/office/drawing/2018/hyperlinkcolor" val="tx"/>
                    </a:ext>
                  </a:extLst>
                </a:hlinkClick>
              </a:rPr>
              <a:t>https://www.bayerische-krebsgesellschaft.de/uploads/tx_ttproducts/datasheet/BKG_Broschuere-Fatigue_2018_final_web.pdf</a:t>
            </a:r>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Nebenwirkungen</a:t>
            </a:r>
          </a:p>
          <a:p>
            <a:r>
              <a:rPr lang="de-DE" sz="1600" b="1" dirty="0">
                <a:solidFill>
                  <a:srgbClr val="F29400"/>
                </a:solidFill>
                <a:latin typeface="Arial Black" panose="020B0A04020102020204" pitchFamily="34" charset="0"/>
              </a:rPr>
              <a:t>der Tumortherapie</a:t>
            </a:r>
            <a:endParaRPr lang="de-DE" sz="1600" dirty="0">
              <a:solidFill>
                <a:srgbClr val="F29400"/>
              </a:solidFill>
              <a:latin typeface="Arial Black" panose="020B0A04020102020204" pitchFamily="34" charset="0"/>
            </a:endParaRPr>
          </a:p>
          <a:p>
            <a:r>
              <a:rPr lang="de-DE" sz="900" dirty="0">
                <a:solidFill>
                  <a:srgbClr val="F29400"/>
                </a:solidFill>
                <a:hlinkClick r:id="rId6">
                  <a:extLst>
                    <a:ext uri="{A12FA001-AC4F-418D-AE19-62706E023703}">
                      <ahyp:hlinkClr xmlns:ahyp="http://schemas.microsoft.com/office/drawing/2018/hyperlinkcolor" val="tx"/>
                    </a:ext>
                  </a:extLst>
                </a:hlinkClick>
              </a:rPr>
              <a:t>https://www.bayerische-krebsgesellschaft.de/uploads/tx_ttproducts/datasheet/Broschuere_Nebenwirkungen_2019_FINAL_red.pdf</a:t>
            </a:r>
            <a:endParaRPr lang="de-DE" sz="900" dirty="0">
              <a:solidFill>
                <a:srgbClr val="F29400"/>
              </a:solidFill>
            </a:endParaRPr>
          </a:p>
          <a:p>
            <a:endParaRPr lang="de-DE" sz="900" dirty="0">
              <a:solidFill>
                <a:srgbClr val="F29400"/>
              </a:solidFill>
            </a:endParaRPr>
          </a:p>
          <a:p>
            <a:r>
              <a:rPr lang="de-DE" sz="1600" b="1" dirty="0">
                <a:solidFill>
                  <a:srgbClr val="F29400"/>
                </a:solidFill>
                <a:latin typeface="Arial Black" panose="020B0A04020102020204" pitchFamily="34" charset="0"/>
              </a:rPr>
              <a:t>Geriatrische Onkologie</a:t>
            </a:r>
            <a:endParaRPr lang="de-DE" sz="1600" dirty="0">
              <a:solidFill>
                <a:srgbClr val="F29400"/>
              </a:solidFill>
              <a:latin typeface="Arial Black" panose="020B0A04020102020204" pitchFamily="34" charset="0"/>
            </a:endParaRPr>
          </a:p>
          <a:p>
            <a:r>
              <a:rPr lang="de-DE" sz="1600" b="1" dirty="0">
                <a:solidFill>
                  <a:srgbClr val="F29400"/>
                </a:solidFill>
                <a:latin typeface="Arial Black" panose="020B0A04020102020204" pitchFamily="34" charset="0"/>
              </a:rPr>
              <a:t>Der ältere Krebspatient</a:t>
            </a:r>
          </a:p>
          <a:p>
            <a:r>
              <a:rPr lang="de-DE" sz="900" dirty="0">
                <a:solidFill>
                  <a:srgbClr val="F29400"/>
                </a:solidFill>
                <a:hlinkClick r:id="rId7">
                  <a:extLst>
                    <a:ext uri="{A12FA001-AC4F-418D-AE19-62706E023703}">
                      <ahyp:hlinkClr xmlns:ahyp="http://schemas.microsoft.com/office/drawing/2018/hyperlinkcolor" val="tx"/>
                    </a:ext>
                  </a:extLst>
                </a:hlinkClick>
              </a:rPr>
              <a:t>https://www.bayerische-krebsgesellschaft.de/uploads/tx_ttproducts/datasheet/Broschuere_Geriatrische-Onkologie_2016_web.pdf</a:t>
            </a:r>
            <a:endParaRPr lang="de-DE" sz="900" dirty="0">
              <a:solidFill>
                <a:srgbClr val="F29400"/>
              </a:solidFill>
            </a:endParaRPr>
          </a:p>
        </p:txBody>
      </p:sp>
      <p:sp>
        <p:nvSpPr>
          <p:cNvPr id="27" name="Textfeld 26">
            <a:extLst>
              <a:ext uri="{FF2B5EF4-FFF2-40B4-BE49-F238E27FC236}">
                <a16:creationId xmlns:a16="http://schemas.microsoft.com/office/drawing/2014/main" id="{0E14195C-6544-9586-F743-00F8B62F32E5}"/>
              </a:ext>
            </a:extLst>
          </p:cNvPr>
          <p:cNvSpPr txBox="1"/>
          <p:nvPr/>
        </p:nvSpPr>
        <p:spPr>
          <a:xfrm>
            <a:off x="6734086" y="209028"/>
            <a:ext cx="5061674" cy="6755696"/>
          </a:xfrm>
          <a:prstGeom prst="rect">
            <a:avLst/>
          </a:prstGeom>
          <a:noFill/>
        </p:spPr>
        <p:txBody>
          <a:bodyPr wrap="square" rtlCol="0">
            <a:spAutoFit/>
          </a:bodyPr>
          <a:lstStyle/>
          <a:p>
            <a:r>
              <a:rPr lang="de-DE" sz="900" dirty="0">
                <a:solidFill>
                  <a:schemeClr val="accent1">
                    <a:lumMod val="75000"/>
                  </a:schemeClr>
                </a:solidFill>
              </a:rPr>
              <a:t>CCC Netzwerk Onkologische Spitzenzentren</a:t>
            </a:r>
          </a:p>
          <a:p>
            <a:r>
              <a:rPr lang="de-DE" sz="900" b="1" dirty="0">
                <a:solidFill>
                  <a:schemeClr val="accent1">
                    <a:lumMod val="75000"/>
                  </a:schemeClr>
                </a:solidFill>
                <a:hlinkClick r:id="rId8">
                  <a:extLst>
                    <a:ext uri="{A12FA001-AC4F-418D-AE19-62706E023703}">
                      <ahyp:hlinkClr xmlns:ahyp="http://schemas.microsoft.com/office/drawing/2018/hyperlinkcolor" val="tx"/>
                    </a:ext>
                  </a:extLst>
                </a:hlinkClick>
              </a:rPr>
              <a:t>Standard Operating </a:t>
            </a:r>
            <a:r>
              <a:rPr lang="de-DE" sz="900" b="1" dirty="0" err="1">
                <a:solidFill>
                  <a:schemeClr val="accent1">
                    <a:lumMod val="75000"/>
                  </a:schemeClr>
                </a:solidFill>
                <a:hlinkClick r:id="rId8">
                  <a:extLst>
                    <a:ext uri="{A12FA001-AC4F-418D-AE19-62706E023703}">
                      <ahyp:hlinkClr xmlns:ahyp="http://schemas.microsoft.com/office/drawing/2018/hyperlinkcolor" val="tx"/>
                    </a:ext>
                  </a:extLst>
                </a:hlinkClick>
              </a:rPr>
              <a:t>Procedures</a:t>
            </a:r>
            <a:r>
              <a:rPr lang="de-DE" sz="900" b="1" dirty="0">
                <a:solidFill>
                  <a:schemeClr val="accent1">
                    <a:lumMod val="75000"/>
                  </a:schemeClr>
                </a:solidFill>
                <a:hlinkClick r:id="rId8">
                  <a:extLst>
                    <a:ext uri="{A12FA001-AC4F-418D-AE19-62706E023703}">
                      <ahyp:hlinkClr xmlns:ahyp="http://schemas.microsoft.com/office/drawing/2018/hyperlinkcolor" val="tx"/>
                    </a:ext>
                  </a:extLst>
                </a:hlinkClick>
              </a:rPr>
              <a:t> (SOPs) </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Aufnahme­kriterien auf die Palliativstation</a:t>
            </a:r>
            <a:br>
              <a:rPr lang="de-DE" sz="900" b="1" dirty="0">
                <a:solidFill>
                  <a:schemeClr val="accent1">
                    <a:lumMod val="75000"/>
                  </a:schemeClr>
                </a:solidFill>
              </a:rPr>
            </a:br>
            <a:r>
              <a:rPr lang="de-DE" sz="800" dirty="0">
                <a:solidFill>
                  <a:schemeClr val="accent1">
                    <a:lumMod val="75000"/>
                  </a:schemeClr>
                </a:solidFill>
                <a:hlinkClick r:id="rId9">
                  <a:extLst>
                    <a:ext uri="{A12FA001-AC4F-418D-AE19-62706E023703}">
                      <ahyp:hlinkClr xmlns:ahyp="http://schemas.microsoft.com/office/drawing/2018/hyperlinkcolor" val="tx"/>
                    </a:ext>
                  </a:extLst>
                </a:hlinkClick>
              </a:rPr>
              <a:t>www.ccc-netzwerk.de/fileadmin/Inhalte/Bilder_und_pdf/Arbeitsgruppen/Palliativmedizin/SOP_Aufnahmekriterien_auf_die_Palliativstation.pdf</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Depression und Angst in der Palliativmedizin</a:t>
            </a:r>
            <a:br>
              <a:rPr lang="de-DE" sz="900" b="1" dirty="0">
                <a:solidFill>
                  <a:schemeClr val="accent1">
                    <a:lumMod val="75000"/>
                  </a:schemeClr>
                </a:solidFill>
              </a:rPr>
            </a:br>
            <a:r>
              <a:rPr lang="de-DE" sz="800" dirty="0">
                <a:solidFill>
                  <a:schemeClr val="accent1">
                    <a:lumMod val="75000"/>
                  </a:schemeClr>
                </a:solidFill>
                <a:hlinkClick r:id="rId10">
                  <a:extLst>
                    <a:ext uri="{A12FA001-AC4F-418D-AE19-62706E023703}">
                      <ahyp:hlinkClr xmlns:ahyp="http://schemas.microsoft.com/office/drawing/2018/hyperlinkcolor" val="tx"/>
                    </a:ext>
                  </a:extLst>
                </a:hlinkClick>
              </a:rPr>
              <a:t>www.ccc-netzwerk.de/fileadmin/Inhalte/Bilder_und_pdf/Arbeitsgruppen/Palliativmedizin/SOP_Depression_und_Angst.pdf</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Fatigue</a:t>
            </a:r>
            <a:br>
              <a:rPr lang="de-DE" sz="900" b="1" dirty="0">
                <a:solidFill>
                  <a:schemeClr val="accent1">
                    <a:lumMod val="75000"/>
                  </a:schemeClr>
                </a:solidFill>
              </a:rPr>
            </a:br>
            <a:r>
              <a:rPr lang="de-DE" sz="800" dirty="0">
                <a:solidFill>
                  <a:schemeClr val="accent1">
                    <a:lumMod val="75000"/>
                  </a:schemeClr>
                </a:solidFill>
                <a:hlinkClick r:id="rId11">
                  <a:extLst>
                    <a:ext uri="{A12FA001-AC4F-418D-AE19-62706E023703}">
                      <ahyp:hlinkClr xmlns:ahyp="http://schemas.microsoft.com/office/drawing/2018/hyperlinkcolor" val="tx"/>
                    </a:ext>
                  </a:extLst>
                </a:hlinkClick>
              </a:rPr>
              <a:t>www.ccc-netzwerk.de/fileadmin/Inhalte/Bilder_und_pdf/Arbeitsgruppen/Palliativmedizin/SOP_Fatigue.pdf</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Schmerz­therapie bei Palliativ­patienten</a:t>
            </a:r>
            <a:br>
              <a:rPr lang="de-DE" sz="900" b="1" dirty="0">
                <a:solidFill>
                  <a:schemeClr val="accent1">
                    <a:lumMod val="75000"/>
                  </a:schemeClr>
                </a:solidFill>
              </a:rPr>
            </a:br>
            <a:r>
              <a:rPr lang="de-DE" sz="800" dirty="0">
                <a:solidFill>
                  <a:schemeClr val="accent1">
                    <a:lumMod val="75000"/>
                  </a:schemeClr>
                </a:solidFill>
                <a:hlinkClick r:id="rId12">
                  <a:extLst>
                    <a:ext uri="{A12FA001-AC4F-418D-AE19-62706E023703}">
                      <ahyp:hlinkClr xmlns:ahyp="http://schemas.microsoft.com/office/drawing/2018/hyperlinkcolor" val="tx"/>
                    </a:ext>
                  </a:extLst>
                </a:hlinkClick>
              </a:rPr>
              <a:t>www.ccc-netzwerk.de/fileadmin/Inhalte/Bilder_und_pdf/Arbeitsgruppen/Palliativmedizin/SOP_Schmerztherapie.pdf</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Inappetenz und Kachexie</a:t>
            </a:r>
            <a:br>
              <a:rPr lang="de-DE" sz="900" b="1" dirty="0">
                <a:solidFill>
                  <a:schemeClr val="accent1">
                    <a:lumMod val="75000"/>
                  </a:schemeClr>
                </a:solidFill>
              </a:rPr>
            </a:br>
            <a:r>
              <a:rPr lang="de-DE" sz="800" dirty="0">
                <a:solidFill>
                  <a:schemeClr val="accent1">
                    <a:lumMod val="75000"/>
                  </a:schemeClr>
                </a:solidFill>
                <a:hlinkClick r:id="rId13">
                  <a:extLst>
                    <a:ext uri="{A12FA001-AC4F-418D-AE19-62706E023703}">
                      <ahyp:hlinkClr xmlns:ahyp="http://schemas.microsoft.com/office/drawing/2018/hyperlinkcolor" val="tx"/>
                    </a:ext>
                  </a:extLst>
                </a:hlinkClick>
              </a:rPr>
              <a:t>www.ccc-netzwerk.de/fileadmin/Inhalte/Bilder_und_pdf/Arbeitsgruppen/Palliativmedizin/SOP_Inappetenz_und_Kachexie.pdf</a:t>
            </a:r>
            <a:br>
              <a:rPr lang="de-DE" sz="900" dirty="0">
                <a:solidFill>
                  <a:schemeClr val="accent1">
                    <a:lumMod val="75000"/>
                  </a:schemeClr>
                </a:solidFill>
              </a:rPr>
            </a:br>
            <a:r>
              <a:rPr lang="de-DE" sz="900" dirty="0">
                <a:solidFill>
                  <a:schemeClr val="accent1">
                    <a:lumMod val="75000"/>
                  </a:schemeClr>
                </a:solidFill>
              </a:rPr>
              <a:t>Aktualisiert (2019)</a:t>
            </a:r>
            <a:br>
              <a:rPr lang="de-DE" sz="900" dirty="0">
                <a:solidFill>
                  <a:schemeClr val="accent1">
                    <a:lumMod val="75000"/>
                  </a:schemeClr>
                </a:solidFill>
              </a:rPr>
            </a:br>
            <a:r>
              <a:rPr lang="de-DE" sz="800" dirty="0">
                <a:solidFill>
                  <a:schemeClr val="accent1">
                    <a:lumMod val="75000"/>
                  </a:schemeClr>
                </a:solidFill>
                <a:hlinkClick r:id="rId14">
                  <a:extLst>
                    <a:ext uri="{A12FA001-AC4F-418D-AE19-62706E023703}">
                      <ahyp:hlinkClr xmlns:ahyp="http://schemas.microsoft.com/office/drawing/2018/hyperlinkcolor" val="tx"/>
                    </a:ext>
                  </a:extLst>
                </a:hlinkClick>
              </a:rPr>
              <a:t>www.ccc-netzwerk.de/fileadmin/Inhalte/Bilder_und_pdf/Arbeitsgruppen/Palliativmedizin/SOP_Kachexie_2.0.pdf</a:t>
            </a:r>
            <a:br>
              <a:rPr lang="de-DE" sz="900" dirty="0">
                <a:solidFill>
                  <a:schemeClr val="accent1">
                    <a:lumMod val="75000"/>
                  </a:schemeClr>
                </a:solidFill>
              </a:rPr>
            </a:br>
            <a:endParaRPr lang="de-DE" sz="900" dirty="0">
              <a:solidFill>
                <a:schemeClr val="accent1">
                  <a:lumMod val="75000"/>
                </a:schemeClr>
              </a:solidFill>
            </a:endParaRPr>
          </a:p>
          <a:p>
            <a:r>
              <a:rPr lang="de-DE" sz="1200" b="1" dirty="0">
                <a:solidFill>
                  <a:schemeClr val="accent1">
                    <a:lumMod val="75000"/>
                  </a:schemeClr>
                </a:solidFill>
              </a:rPr>
              <a:t>Akuter Verwirrtheits­zustand</a:t>
            </a:r>
            <a:br>
              <a:rPr lang="de-DE" sz="900" b="1" dirty="0">
                <a:solidFill>
                  <a:schemeClr val="accent1">
                    <a:lumMod val="75000"/>
                  </a:schemeClr>
                </a:solidFill>
              </a:rPr>
            </a:br>
            <a:r>
              <a:rPr lang="de-DE" sz="800" dirty="0">
                <a:solidFill>
                  <a:schemeClr val="accent1">
                    <a:lumMod val="75000"/>
                  </a:schemeClr>
                </a:solidFill>
                <a:hlinkClick r:id="rId15">
                  <a:extLst>
                    <a:ext uri="{A12FA001-AC4F-418D-AE19-62706E023703}">
                      <ahyp:hlinkClr xmlns:ahyp="http://schemas.microsoft.com/office/drawing/2018/hyperlinkcolor" val="tx"/>
                    </a:ext>
                  </a:extLst>
                </a:hlinkClick>
              </a:rPr>
              <a:t>www.ccc-netzwerk.de/fileadmin/Inhalte/Bilder_und_pdf/Arbeitsgruppen/Palliativmedizin/SOP_Akuter_Verwirrtheitszustand.pdf</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Atemnot bei erwachsenen Palliativ­patienten</a:t>
            </a:r>
            <a:br>
              <a:rPr lang="de-DE" sz="900" b="1" dirty="0">
                <a:solidFill>
                  <a:schemeClr val="accent1">
                    <a:lumMod val="75000"/>
                  </a:schemeClr>
                </a:solidFill>
              </a:rPr>
            </a:br>
            <a:r>
              <a:rPr lang="de-DE" sz="800" dirty="0">
                <a:solidFill>
                  <a:schemeClr val="accent1">
                    <a:lumMod val="75000"/>
                  </a:schemeClr>
                </a:solidFill>
                <a:hlinkClick r:id="rId16">
                  <a:extLst>
                    <a:ext uri="{A12FA001-AC4F-418D-AE19-62706E023703}">
                      <ahyp:hlinkClr xmlns:ahyp="http://schemas.microsoft.com/office/drawing/2018/hyperlinkcolor" val="tx"/>
                    </a:ext>
                  </a:extLst>
                </a:hlinkClick>
              </a:rPr>
              <a:t>www.ccc-netzwerk.de/fileadmin/Inhalte/Bilder_und_pdf/Arbeitsgruppen/Palliativmedizin/SOP_Atemnot.pdf​</a:t>
            </a:r>
            <a:br>
              <a:rPr lang="de-DE" sz="800" dirty="0">
                <a:solidFill>
                  <a:schemeClr val="accent1">
                    <a:lumMod val="75000"/>
                  </a:schemeClr>
                </a:solidFill>
              </a:rPr>
            </a:br>
            <a:r>
              <a:rPr lang="de-DE" sz="800" dirty="0">
                <a:solidFill>
                  <a:schemeClr val="accent1">
                    <a:lumMod val="75000"/>
                  </a:schemeClr>
                </a:solidFill>
              </a:rPr>
              <a:t>Aktualisiert (2019)</a:t>
            </a:r>
            <a:br>
              <a:rPr lang="de-DE" sz="800" dirty="0">
                <a:solidFill>
                  <a:schemeClr val="accent1">
                    <a:lumMod val="75000"/>
                  </a:schemeClr>
                </a:solidFill>
              </a:rPr>
            </a:br>
            <a:r>
              <a:rPr lang="de-DE" sz="800" dirty="0">
                <a:solidFill>
                  <a:schemeClr val="accent1">
                    <a:lumMod val="75000"/>
                  </a:schemeClr>
                </a:solidFill>
                <a:hlinkClick r:id="rId17">
                  <a:extLst>
                    <a:ext uri="{A12FA001-AC4F-418D-AE19-62706E023703}">
                      <ahyp:hlinkClr xmlns:ahyp="http://schemas.microsoft.com/office/drawing/2018/hyperlinkcolor" val="tx"/>
                    </a:ext>
                  </a:extLst>
                </a:hlinkClick>
              </a:rPr>
              <a:t>www.ccc-netzwerk.de/fileadmin/Inhalte/Bilder_und_pdf/Arbeitsgruppen/Palliativmedizin/SOP_Atemnot_bei_erw.Palliativpatienten_2.0.pdf</a:t>
            </a:r>
            <a:br>
              <a:rPr lang="de-DE" sz="9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Palliative Sedierung</a:t>
            </a:r>
            <a:br>
              <a:rPr lang="de-DE" sz="900" b="1" dirty="0">
                <a:solidFill>
                  <a:schemeClr val="accent1">
                    <a:lumMod val="75000"/>
                  </a:schemeClr>
                </a:solidFill>
              </a:rPr>
            </a:br>
            <a:r>
              <a:rPr lang="de-DE" sz="800" dirty="0">
                <a:solidFill>
                  <a:schemeClr val="accent1">
                    <a:lumMod val="75000"/>
                  </a:schemeClr>
                </a:solidFill>
                <a:hlinkClick r:id="rId18">
                  <a:extLst>
                    <a:ext uri="{A12FA001-AC4F-418D-AE19-62706E023703}">
                      <ahyp:hlinkClr xmlns:ahyp="http://schemas.microsoft.com/office/drawing/2018/hyperlinkcolor" val="tx"/>
                    </a:ext>
                  </a:extLst>
                </a:hlinkClick>
              </a:rPr>
              <a:t>www.ccc-netzwerk.de/fileadmin/Inhalte/Bilder_und_pdf/Arbeitsgruppen/Palliativmedizin/SOP_Palliative_Sedierung.pdf</a:t>
            </a:r>
            <a:br>
              <a:rPr lang="de-DE" sz="800" dirty="0">
                <a:solidFill>
                  <a:schemeClr val="accent1">
                    <a:lumMod val="75000"/>
                  </a:schemeClr>
                </a:solidFill>
              </a:rPr>
            </a:br>
            <a:r>
              <a:rPr lang="de-DE" sz="800" dirty="0">
                <a:solidFill>
                  <a:schemeClr val="accent1">
                    <a:lumMod val="75000"/>
                  </a:schemeClr>
                </a:solidFill>
              </a:rPr>
              <a:t>Aktualisiert (2019)</a:t>
            </a:r>
            <a:br>
              <a:rPr lang="de-DE" sz="800" dirty="0">
                <a:solidFill>
                  <a:schemeClr val="accent1">
                    <a:lumMod val="75000"/>
                  </a:schemeClr>
                </a:solidFill>
              </a:rPr>
            </a:br>
            <a:r>
              <a:rPr lang="de-DE" sz="800" dirty="0">
                <a:solidFill>
                  <a:schemeClr val="accent1">
                    <a:lumMod val="75000"/>
                  </a:schemeClr>
                </a:solidFill>
                <a:hlinkClick r:id="rId19">
                  <a:extLst>
                    <a:ext uri="{A12FA001-AC4F-418D-AE19-62706E023703}">
                      <ahyp:hlinkClr xmlns:ahyp="http://schemas.microsoft.com/office/drawing/2018/hyperlinkcolor" val="tx"/>
                    </a:ext>
                  </a:extLst>
                </a:hlinkClick>
              </a:rPr>
              <a:t>www.ccc-netzwerk.de/fileadmin/Inhalte/Bilder_und_pdf/Arbeitsgruppen/Palliativmedizin/SOP_Palliative_Sedierung_2.0.pdf</a:t>
            </a:r>
            <a:br>
              <a:rPr lang="de-DE" sz="800" dirty="0">
                <a:solidFill>
                  <a:schemeClr val="accent1">
                    <a:lumMod val="75000"/>
                  </a:schemeClr>
                </a:solidFill>
              </a:rPr>
            </a:br>
            <a:br>
              <a:rPr lang="de-DE" sz="900" dirty="0">
                <a:solidFill>
                  <a:schemeClr val="accent1">
                    <a:lumMod val="75000"/>
                  </a:schemeClr>
                </a:solidFill>
              </a:rPr>
            </a:br>
            <a:r>
              <a:rPr lang="de-DE" sz="1200" b="1" dirty="0">
                <a:solidFill>
                  <a:schemeClr val="accent1">
                    <a:lumMod val="75000"/>
                  </a:schemeClr>
                </a:solidFill>
              </a:rPr>
              <a:t>Behandlung und Betreuung in der Sterbephase</a:t>
            </a:r>
            <a:br>
              <a:rPr lang="de-DE" sz="900" b="1" dirty="0">
                <a:solidFill>
                  <a:schemeClr val="accent1">
                    <a:lumMod val="75000"/>
                  </a:schemeClr>
                </a:solidFill>
              </a:rPr>
            </a:br>
            <a:r>
              <a:rPr lang="de-DE" sz="800" dirty="0">
                <a:solidFill>
                  <a:schemeClr val="accent1">
                    <a:lumMod val="75000"/>
                  </a:schemeClr>
                </a:solidFill>
                <a:hlinkClick r:id="rId20">
                  <a:extLst>
                    <a:ext uri="{A12FA001-AC4F-418D-AE19-62706E023703}">
                      <ahyp:hlinkClr xmlns:ahyp="http://schemas.microsoft.com/office/drawing/2018/hyperlinkcolor" val="tx"/>
                    </a:ext>
                  </a:extLst>
                </a:hlinkClick>
              </a:rPr>
              <a:t>www.ccc-netzwerk.de/fileadmin/Inhalte/Bilder_und_pdf/Arbeitsgruppen/Palliativmedizin/SOP_Behandlung_in_Sterbephase.pdf</a:t>
            </a:r>
            <a:br>
              <a:rPr lang="de-DE" sz="900" dirty="0">
                <a:solidFill>
                  <a:schemeClr val="accent1">
                    <a:lumMod val="75000"/>
                  </a:schemeClr>
                </a:solidFill>
              </a:rPr>
            </a:br>
            <a:endParaRPr lang="de-DE" sz="900" dirty="0">
              <a:solidFill>
                <a:schemeClr val="accent1">
                  <a:lumMod val="75000"/>
                </a:schemeClr>
              </a:solidFill>
              <a:effectLst/>
            </a:endParaRPr>
          </a:p>
        </p:txBody>
      </p:sp>
    </p:spTree>
    <p:extLst>
      <p:ext uri="{BB962C8B-B14F-4D97-AF65-F5344CB8AC3E}">
        <p14:creationId xmlns:p14="http://schemas.microsoft.com/office/powerpoint/2010/main" val="37461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nodePh="1">
                                  <p:stCondLst>
                                    <p:cond delay="0"/>
                                  </p:stCondLst>
                                  <p:endCondLst>
                                    <p:cond evt="begin" delay="0">
                                      <p:tn val="27"/>
                                    </p:cond>
                                  </p:end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2" presetClass="entr" presetSubtype="4"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2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7A75F16-6F2D-FA6E-28D2-648CC1668EA1}"/>
              </a:ext>
            </a:extLst>
          </p:cNvPr>
          <p:cNvSpPr txBox="1"/>
          <p:nvPr/>
        </p:nvSpPr>
        <p:spPr>
          <a:xfrm>
            <a:off x="5946220" y="196716"/>
            <a:ext cx="5400000" cy="1477328"/>
          </a:xfrm>
          <a:prstGeom prst="rect">
            <a:avLst/>
          </a:prstGeom>
          <a:noFill/>
        </p:spPr>
        <p:txBody>
          <a:bodyPr wrap="square" rtlCol="0">
            <a:spAutoFit/>
          </a:bodyPr>
          <a:lstStyle/>
          <a:p>
            <a:r>
              <a:rPr lang="de-DE" sz="900" dirty="0">
                <a:solidFill>
                  <a:schemeClr val="accent1">
                    <a:lumMod val="75000"/>
                  </a:schemeClr>
                </a:solidFill>
              </a:rPr>
              <a:t>   </a:t>
            </a: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endParaRPr lang="de-DE" sz="900" dirty="0">
              <a:solidFill>
                <a:schemeClr val="accent1">
                  <a:lumMod val="75000"/>
                </a:schemeClr>
              </a:solidFill>
            </a:endParaRPr>
          </a:p>
          <a:p>
            <a:r>
              <a:rPr lang="de-DE" sz="900" dirty="0">
                <a:solidFill>
                  <a:schemeClr val="accent1">
                    <a:lumMod val="75000"/>
                  </a:schemeClr>
                </a:solidFill>
              </a:rPr>
              <a:t>  </a:t>
            </a:r>
          </a:p>
          <a:p>
            <a:endParaRPr lang="de-DE" sz="900" dirty="0">
              <a:solidFill>
                <a:schemeClr val="accent1">
                  <a:lumMod val="75000"/>
                </a:schemeClr>
              </a:solidFill>
            </a:endParaRPr>
          </a:p>
          <a:p>
            <a:r>
              <a:rPr lang="de-DE" sz="900" dirty="0">
                <a:solidFill>
                  <a:schemeClr val="accent1">
                    <a:lumMod val="75000"/>
                  </a:schemeClr>
                </a:solidFill>
              </a:rPr>
              <a:t> </a:t>
            </a:r>
          </a:p>
          <a:p>
            <a:endParaRPr lang="de-DE" sz="900" dirty="0">
              <a:solidFill>
                <a:schemeClr val="accent1">
                  <a:lumMod val="75000"/>
                </a:schemeClr>
              </a:solidFill>
            </a:endParaRPr>
          </a:p>
          <a:p>
            <a:endParaRPr lang="de-DE" sz="900" dirty="0">
              <a:solidFill>
                <a:schemeClr val="accent1">
                  <a:lumMod val="75000"/>
                </a:schemeClr>
              </a:solidFill>
            </a:endParaRPr>
          </a:p>
        </p:txBody>
      </p:sp>
      <p:sp>
        <p:nvSpPr>
          <p:cNvPr id="3" name="Textfeld 2">
            <a:extLst>
              <a:ext uri="{FF2B5EF4-FFF2-40B4-BE49-F238E27FC236}">
                <a16:creationId xmlns:a16="http://schemas.microsoft.com/office/drawing/2014/main" id="{22F46A18-53CB-4E01-8A02-9A23FC75101D}"/>
              </a:ext>
            </a:extLst>
          </p:cNvPr>
          <p:cNvSpPr txBox="1"/>
          <p:nvPr/>
        </p:nvSpPr>
        <p:spPr>
          <a:xfrm>
            <a:off x="320749" y="669858"/>
            <a:ext cx="5400000" cy="1261884"/>
          </a:xfrm>
          <a:prstGeom prst="rect">
            <a:avLst/>
          </a:prstGeom>
          <a:noFill/>
        </p:spPr>
        <p:txBody>
          <a:bodyPr wrap="square" rtlCol="0">
            <a:spAutoFit/>
          </a:bodyPr>
          <a:lstStyle/>
          <a:p>
            <a:r>
              <a:rPr lang="de-DE" sz="900" dirty="0">
                <a:solidFill>
                  <a:srgbClr val="C00000"/>
                </a:solidFill>
              </a:rPr>
              <a:t>06.05.2022</a:t>
            </a:r>
          </a:p>
          <a:p>
            <a:r>
              <a:rPr lang="de-DE" sz="900" dirty="0">
                <a:solidFill>
                  <a:srgbClr val="C00000"/>
                </a:solidFill>
              </a:rPr>
              <a:t>Dtsch Arztebl Int 2022; 119: 327-32; DOI: 10.3238/arztebl.m2022.0172</a:t>
            </a:r>
            <a:br>
              <a:rPr lang="de-DE" sz="900" dirty="0">
                <a:solidFill>
                  <a:srgbClr val="C00000"/>
                </a:solidFill>
              </a:rPr>
            </a:br>
            <a:r>
              <a:rPr lang="de-DE" sz="900" dirty="0">
                <a:solidFill>
                  <a:srgbClr val="C00000"/>
                </a:solidFill>
              </a:rPr>
              <a:t>MEDIZIN: Originalarbeit</a:t>
            </a:r>
            <a:br>
              <a:rPr lang="de-DE" sz="900" dirty="0">
                <a:solidFill>
                  <a:srgbClr val="C00000"/>
                </a:solidFill>
              </a:rPr>
            </a:br>
            <a:r>
              <a:rPr lang="de-DE" sz="1600" b="1" dirty="0">
                <a:solidFill>
                  <a:srgbClr val="C00000"/>
                </a:solidFill>
              </a:rPr>
              <a:t>Spezialisierte ambulante Palliativversorgung</a:t>
            </a:r>
            <a:br>
              <a:rPr lang="de-DE" sz="1600" b="1" dirty="0">
                <a:solidFill>
                  <a:srgbClr val="C00000"/>
                </a:solidFill>
              </a:rPr>
            </a:br>
            <a:r>
              <a:rPr lang="de-DE" sz="1200" b="1" dirty="0">
                <a:solidFill>
                  <a:srgbClr val="C00000"/>
                </a:solidFill>
              </a:rPr>
              <a:t>Klinische Verläufe und Prädiktoren für den Verbleib im häuslichen Wohnumfeld bis zum Versterben</a:t>
            </a:r>
            <a:br>
              <a:rPr lang="de-DE" sz="900" dirty="0">
                <a:solidFill>
                  <a:srgbClr val="C00000"/>
                </a:solidFill>
              </a:rPr>
            </a:br>
            <a:r>
              <a:rPr lang="de-DE" sz="900" dirty="0">
                <a:solidFill>
                  <a:srgbClr val="C00000"/>
                </a:solidFill>
                <a:hlinkClick r:id="rId2">
                  <a:extLst>
                    <a:ext uri="{A12FA001-AC4F-418D-AE19-62706E023703}">
                      <ahyp:hlinkClr xmlns:ahyp="http://schemas.microsoft.com/office/drawing/2018/hyperlinkcolor" val="tx"/>
                    </a:ext>
                  </a:extLst>
                </a:hlinkClick>
              </a:rPr>
              <a:t>www.aerzteblatt.de/archiv/224920/Spezialisierte-ambulante-Palliativversorgung</a:t>
            </a:r>
            <a:endParaRPr lang="de-DE" sz="900" b="1"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99875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28739</Words>
  <Application>Microsoft Office PowerPoint</Application>
  <PresentationFormat>Breitbild</PresentationFormat>
  <Paragraphs>4074</Paragraphs>
  <Slides>111</Slides>
  <Notes>18</Notes>
  <HiddenSlides>3</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111</vt:i4>
      </vt:variant>
    </vt:vector>
  </HeadingPairs>
  <TitlesOfParts>
    <vt:vector size="119" baseType="lpstr">
      <vt:lpstr>Arial Black</vt:lpstr>
      <vt:lpstr>Arial Black</vt:lpstr>
      <vt:lpstr>Calibri Light</vt:lpstr>
      <vt:lpstr>Raleway</vt:lpstr>
      <vt:lpstr>Arial</vt:lpstr>
      <vt:lpstr>Calibri</vt:lpstr>
      <vt:lpstr>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Rudolf Schiller</dc:creator>
  <cp:lastModifiedBy>Rudolf Schiller</cp:lastModifiedBy>
  <cp:revision>1048</cp:revision>
  <dcterms:created xsi:type="dcterms:W3CDTF">2022-12-19T14:57:34Z</dcterms:created>
  <dcterms:modified xsi:type="dcterms:W3CDTF">2023-07-26T14:25:20Z</dcterms:modified>
</cp:coreProperties>
</file>